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23"/>
  </p:notesMasterIdLst>
  <p:sldIdLst>
    <p:sldId id="287" r:id="rId2"/>
    <p:sldId id="304" r:id="rId3"/>
    <p:sldId id="310" r:id="rId4"/>
    <p:sldId id="269" r:id="rId5"/>
    <p:sldId id="300" r:id="rId6"/>
    <p:sldId id="291" r:id="rId7"/>
    <p:sldId id="299" r:id="rId8"/>
    <p:sldId id="274" r:id="rId9"/>
    <p:sldId id="307" r:id="rId10"/>
    <p:sldId id="306" r:id="rId11"/>
    <p:sldId id="275" r:id="rId12"/>
    <p:sldId id="301" r:id="rId13"/>
    <p:sldId id="308" r:id="rId14"/>
    <p:sldId id="277" r:id="rId15"/>
    <p:sldId id="302" r:id="rId16"/>
    <p:sldId id="276" r:id="rId17"/>
    <p:sldId id="278" r:id="rId18"/>
    <p:sldId id="279" r:id="rId19"/>
    <p:sldId id="280" r:id="rId20"/>
    <p:sldId id="309" r:id="rId21"/>
    <p:sldId id="30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01"/>
    <a:srgbClr val="00A24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18"/>
    <p:restoredTop sz="65034" autoAdjust="0"/>
  </p:normalViewPr>
  <p:slideViewPr>
    <p:cSldViewPr snapToGrid="0" snapToObjects="1">
      <p:cViewPr varScale="1">
        <p:scale>
          <a:sx n="76" d="100"/>
          <a:sy n="76" d="100"/>
        </p:scale>
        <p:origin x="228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F20FAB-9FEF-B34A-A959-92BDA278B87C}" type="datetimeFigureOut">
              <a:rPr lang="en-US" smtClean="0"/>
              <a:t>9/3/19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00B78C-48AA-E743-BB43-0279431EAB2F}" type="slidenum">
              <a:rPr lang="en-US" smtClean="0"/>
              <a:t>‹#›</a:t>
            </a:fld>
            <a:endParaRPr lang="en-US"/>
          </a:p>
        </p:txBody>
      </p:sp>
    </p:spTree>
    <p:extLst>
      <p:ext uri="{BB962C8B-B14F-4D97-AF65-F5344CB8AC3E}">
        <p14:creationId xmlns:p14="http://schemas.microsoft.com/office/powerpoint/2010/main" val="1033113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00B78C-48AA-E743-BB43-0279431EAB2F}" type="slidenum">
              <a:rPr lang="en-US" smtClean="0"/>
              <a:t>3</a:t>
            </a:fld>
            <a:endParaRPr lang="en-US"/>
          </a:p>
        </p:txBody>
      </p:sp>
    </p:spTree>
    <p:extLst>
      <p:ext uri="{BB962C8B-B14F-4D97-AF65-F5344CB8AC3E}">
        <p14:creationId xmlns:p14="http://schemas.microsoft.com/office/powerpoint/2010/main" val="1199693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00B78C-48AA-E743-BB43-0279431EAB2F}" type="slidenum">
              <a:rPr lang="en-US" smtClean="0"/>
              <a:t>18</a:t>
            </a:fld>
            <a:endParaRPr lang="en-US"/>
          </a:p>
        </p:txBody>
      </p:sp>
    </p:spTree>
    <p:extLst>
      <p:ext uri="{BB962C8B-B14F-4D97-AF65-F5344CB8AC3E}">
        <p14:creationId xmlns:p14="http://schemas.microsoft.com/office/powerpoint/2010/main" val="3746817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00B78C-48AA-E743-BB43-0279431EAB2F}" type="slidenum">
              <a:rPr lang="en-US" smtClean="0"/>
              <a:t>19</a:t>
            </a:fld>
            <a:endParaRPr lang="en-US"/>
          </a:p>
        </p:txBody>
      </p:sp>
    </p:spTree>
    <p:extLst>
      <p:ext uri="{BB962C8B-B14F-4D97-AF65-F5344CB8AC3E}">
        <p14:creationId xmlns:p14="http://schemas.microsoft.com/office/powerpoint/2010/main" val="142623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00B78C-48AA-E743-BB43-0279431EAB2F}" type="slidenum">
              <a:rPr lang="en-US" smtClean="0"/>
              <a:t>4</a:t>
            </a:fld>
            <a:endParaRPr lang="en-US"/>
          </a:p>
        </p:txBody>
      </p:sp>
    </p:spTree>
    <p:extLst>
      <p:ext uri="{BB962C8B-B14F-4D97-AF65-F5344CB8AC3E}">
        <p14:creationId xmlns:p14="http://schemas.microsoft.com/office/powerpoint/2010/main" val="2992182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00B78C-48AA-E743-BB43-0279431EAB2F}" type="slidenum">
              <a:rPr lang="en-US" smtClean="0"/>
              <a:t>5</a:t>
            </a:fld>
            <a:endParaRPr lang="en-US"/>
          </a:p>
        </p:txBody>
      </p:sp>
    </p:spTree>
    <p:extLst>
      <p:ext uri="{BB962C8B-B14F-4D97-AF65-F5344CB8AC3E}">
        <p14:creationId xmlns:p14="http://schemas.microsoft.com/office/powerpoint/2010/main" val="570903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00B78C-48AA-E743-BB43-0279431EAB2F}" type="slidenum">
              <a:rPr lang="en-US" smtClean="0"/>
              <a:t>10</a:t>
            </a:fld>
            <a:endParaRPr lang="en-US"/>
          </a:p>
        </p:txBody>
      </p:sp>
    </p:spTree>
    <p:extLst>
      <p:ext uri="{BB962C8B-B14F-4D97-AF65-F5344CB8AC3E}">
        <p14:creationId xmlns:p14="http://schemas.microsoft.com/office/powerpoint/2010/main" val="3315509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1D00B78C-48AA-E743-BB43-0279431EAB2F}" type="slidenum">
              <a:rPr lang="en-US" smtClean="0"/>
              <a:t>11</a:t>
            </a:fld>
            <a:endParaRPr lang="en-US"/>
          </a:p>
        </p:txBody>
      </p:sp>
    </p:spTree>
    <p:extLst>
      <p:ext uri="{BB962C8B-B14F-4D97-AF65-F5344CB8AC3E}">
        <p14:creationId xmlns:p14="http://schemas.microsoft.com/office/powerpoint/2010/main" val="3578250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1D00B78C-48AA-E743-BB43-0279431EAB2F}" type="slidenum">
              <a:rPr lang="en-US" smtClean="0"/>
              <a:t>12</a:t>
            </a:fld>
            <a:endParaRPr lang="en-US"/>
          </a:p>
        </p:txBody>
      </p:sp>
    </p:spTree>
    <p:extLst>
      <p:ext uri="{BB962C8B-B14F-4D97-AF65-F5344CB8AC3E}">
        <p14:creationId xmlns:p14="http://schemas.microsoft.com/office/powerpoint/2010/main" val="740456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00B78C-48AA-E743-BB43-0279431EAB2F}" type="slidenum">
              <a:rPr lang="en-US" smtClean="0"/>
              <a:t>14</a:t>
            </a:fld>
            <a:endParaRPr lang="en-US"/>
          </a:p>
        </p:txBody>
      </p:sp>
    </p:spTree>
    <p:extLst>
      <p:ext uri="{BB962C8B-B14F-4D97-AF65-F5344CB8AC3E}">
        <p14:creationId xmlns:p14="http://schemas.microsoft.com/office/powerpoint/2010/main" val="2520863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00B78C-48AA-E743-BB43-0279431EAB2F}" type="slidenum">
              <a:rPr lang="en-US" smtClean="0"/>
              <a:t>15</a:t>
            </a:fld>
            <a:endParaRPr lang="en-US"/>
          </a:p>
        </p:txBody>
      </p:sp>
    </p:spTree>
    <p:extLst>
      <p:ext uri="{BB962C8B-B14F-4D97-AF65-F5344CB8AC3E}">
        <p14:creationId xmlns:p14="http://schemas.microsoft.com/office/powerpoint/2010/main" val="472000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00B78C-48AA-E743-BB43-0279431EAB2F}" type="slidenum">
              <a:rPr lang="en-US" smtClean="0"/>
              <a:t>16</a:t>
            </a:fld>
            <a:endParaRPr lang="en-US"/>
          </a:p>
        </p:txBody>
      </p:sp>
    </p:spTree>
    <p:extLst>
      <p:ext uri="{BB962C8B-B14F-4D97-AF65-F5344CB8AC3E}">
        <p14:creationId xmlns:p14="http://schemas.microsoft.com/office/powerpoint/2010/main" val="1311084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E016143-E03C-4CFD-AFDC-14E5BDEA754C}" type="datetimeFigureOut">
              <a:rPr lang="en-US" dirty="0"/>
              <a:t>9/3/19</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4FAB73BC-B049-4115-A692-8D63A059BFB8}" type="slidenum">
              <a:rPr lang="en-US" dirty="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3E54A-A8CA-48C1-9504-691B58049D29}" type="datetimeFigureOut">
              <a:rPr lang="en-US" dirty="0"/>
              <a:t>9/3/19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F6C806-BBF7-471C-9527-881CE2266695}" type="datetimeFigureOut">
              <a:rPr lang="en-US" dirty="0"/>
              <a:t>9/3/19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C94063-DF36-4330-A365-08DA1FA5B7D6}" type="datetimeFigureOut">
              <a:rPr lang="en-US" dirty="0"/>
              <a:t>9/3/19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8A7C6C-0F39-4D70-8E8D-FE5B9C95FA73}" type="datetimeFigureOut">
              <a:rPr lang="en-US" dirty="0"/>
              <a:t>9/3/19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CFA4AC-08CC-42CE-BD01-C191750A04EC}" type="datetimeFigureOut">
              <a:rPr lang="en-US" dirty="0"/>
              <a:t>9/3/19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7A723-92A7-435B-B681-F25B092FEFEB}" type="datetimeFigureOut">
              <a:rPr lang="en-US" dirty="0"/>
              <a:t>9/3/19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170639-886C-4FCF-9EAB-ABB5DA3F3F4A}" type="datetimeFigureOut">
              <a:rPr lang="en-US" dirty="0"/>
              <a:t>9/3/19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230651-31F4-45D2-98AE-A2108F41BC07}" type="datetimeFigureOut">
              <a:rPr lang="en-US" dirty="0"/>
              <a:t>9/3/19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53789A-C914-4DB1-8815-80B5EC7335C5}" type="datetimeFigureOut">
              <a:rPr lang="en-US" dirty="0"/>
              <a:t>9/3/19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6440AA-91A0-436F-8FDB-C0F939DCAE21}" type="datetimeFigureOut">
              <a:rPr lang="en-US" dirty="0"/>
              <a:t>9/3/19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E59FD0C-5451-4CA0-86AF-E70AE3279989}" type="datetimeFigureOut">
              <a:rPr lang="en-US" dirty="0"/>
              <a:t>9/3/19</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FB0C39A-F8CA-4A79-AFFC-E9780FB19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CB6FBEE-45EF-4A62-883F-6D7E947D8802}"/>
              </a:ext>
            </a:extLst>
          </p:cNvPr>
          <p:cNvPicPr>
            <a:picLocks noChangeAspect="1"/>
          </p:cNvPicPr>
          <p:nvPr/>
        </p:nvPicPr>
        <p:blipFill rotWithShape="1">
          <a:blip r:embed="rId2">
            <a:alphaModFix amt="35000"/>
          </a:blip>
          <a:srcRect t="2941" b="11181"/>
          <a:stretch/>
        </p:blipFill>
        <p:spPr>
          <a:xfrm>
            <a:off x="20" y="-2"/>
            <a:ext cx="12191980" cy="6858000"/>
          </a:xfrm>
          <a:prstGeom prst="rect">
            <a:avLst/>
          </a:prstGeom>
        </p:spPr>
      </p:pic>
      <p:sp>
        <p:nvSpPr>
          <p:cNvPr id="2" name="Title 1">
            <a:extLst>
              <a:ext uri="{FF2B5EF4-FFF2-40B4-BE49-F238E27FC236}">
                <a16:creationId xmlns:a16="http://schemas.microsoft.com/office/drawing/2014/main" id="{78533420-DFC9-40F2-99E2-845E2DC8C0FF}"/>
              </a:ext>
            </a:extLst>
          </p:cNvPr>
          <p:cNvSpPr>
            <a:spLocks noGrp="1"/>
          </p:cNvSpPr>
          <p:nvPr>
            <p:ph type="ctrTitle"/>
          </p:nvPr>
        </p:nvSpPr>
        <p:spPr>
          <a:xfrm>
            <a:off x="1261872" y="758952"/>
            <a:ext cx="9418320" cy="4041648"/>
          </a:xfrm>
        </p:spPr>
        <p:txBody>
          <a:bodyPr>
            <a:normAutofit/>
          </a:bodyPr>
          <a:lstStyle/>
          <a:p>
            <a:r>
              <a:rPr lang="en-US" dirty="0"/>
              <a:t>Critical thinking &amp; reading</a:t>
            </a:r>
          </a:p>
        </p:txBody>
      </p:sp>
      <p:sp>
        <p:nvSpPr>
          <p:cNvPr id="3" name="Subtitle 2">
            <a:extLst>
              <a:ext uri="{FF2B5EF4-FFF2-40B4-BE49-F238E27FC236}">
                <a16:creationId xmlns:a16="http://schemas.microsoft.com/office/drawing/2014/main" id="{507405D2-E4DA-454C-9DDD-F10A6191C63E}"/>
              </a:ext>
            </a:extLst>
          </p:cNvPr>
          <p:cNvSpPr>
            <a:spLocks noGrp="1"/>
          </p:cNvSpPr>
          <p:nvPr>
            <p:ph type="subTitle" idx="1"/>
          </p:nvPr>
        </p:nvSpPr>
        <p:spPr>
          <a:xfrm>
            <a:off x="1261872" y="4800600"/>
            <a:ext cx="9418320" cy="1691640"/>
          </a:xfrm>
        </p:spPr>
        <p:txBody>
          <a:bodyPr>
            <a:normAutofit/>
          </a:bodyPr>
          <a:lstStyle/>
          <a:p>
            <a:endParaRPr lang="en-US">
              <a:solidFill>
                <a:schemeClr val="tx1">
                  <a:lumMod val="85000"/>
                </a:schemeClr>
              </a:solidFill>
            </a:endParaRPr>
          </a:p>
        </p:txBody>
      </p:sp>
      <p:sp>
        <p:nvSpPr>
          <p:cNvPr id="11" name="Rectangle 10">
            <a:extLst>
              <a:ext uri="{FF2B5EF4-FFF2-40B4-BE49-F238E27FC236}">
                <a16:creationId xmlns:a16="http://schemas.microsoft.com/office/drawing/2014/main" id="{948C6639-F651-4D15-A695-E9D03BB2A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1" y="0"/>
            <a:ext cx="457200" cy="6858000"/>
          </a:xfrm>
          <a:prstGeom prst="rect">
            <a:avLst/>
          </a:prstGeom>
          <a:solidFill>
            <a:srgbClr val="30303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F8C1B9D8-212A-444E-B28D-25DA59618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rgbClr val="3030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98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221A9-5BB6-4DC5-BC42-B6FB77E1CBA7}"/>
              </a:ext>
            </a:extLst>
          </p:cNvPr>
          <p:cNvSpPr>
            <a:spLocks noGrp="1"/>
          </p:cNvSpPr>
          <p:nvPr>
            <p:ph type="title"/>
          </p:nvPr>
        </p:nvSpPr>
        <p:spPr>
          <a:xfrm>
            <a:off x="404446" y="365760"/>
            <a:ext cx="10550066" cy="1023425"/>
          </a:xfrm>
        </p:spPr>
        <p:txBody>
          <a:bodyPr/>
          <a:lstStyle/>
          <a:p>
            <a:r>
              <a:rPr lang="en-US" dirty="0"/>
              <a:t>Mark up your reading. For ex:</a:t>
            </a:r>
          </a:p>
        </p:txBody>
      </p:sp>
      <p:sp>
        <p:nvSpPr>
          <p:cNvPr id="3" name="Content Placeholder 2">
            <a:extLst>
              <a:ext uri="{FF2B5EF4-FFF2-40B4-BE49-F238E27FC236}">
                <a16:creationId xmlns:a16="http://schemas.microsoft.com/office/drawing/2014/main" id="{E2248523-4C8C-4BC8-8B59-AD0095FE5DB0}"/>
              </a:ext>
            </a:extLst>
          </p:cNvPr>
          <p:cNvSpPr>
            <a:spLocks noGrp="1"/>
          </p:cNvSpPr>
          <p:nvPr>
            <p:ph idx="1"/>
          </p:nvPr>
        </p:nvSpPr>
        <p:spPr>
          <a:xfrm>
            <a:off x="404446" y="1529862"/>
            <a:ext cx="10339754" cy="4650275"/>
          </a:xfrm>
        </p:spPr>
        <p:txBody>
          <a:bodyPr>
            <a:normAutofit/>
          </a:bodyPr>
          <a:lstStyle/>
          <a:p>
            <a:r>
              <a:rPr lang="en-US" sz="2800" dirty="0"/>
              <a:t>Highlight or underline key sentences.</a:t>
            </a:r>
          </a:p>
          <a:p>
            <a:r>
              <a:rPr lang="en-US" sz="2800" dirty="0"/>
              <a:t>Marginalia (write in the margins):</a:t>
            </a:r>
          </a:p>
          <a:p>
            <a:pPr lvl="1"/>
            <a:r>
              <a:rPr lang="en-US" sz="2800" dirty="0"/>
              <a:t>What </a:t>
            </a:r>
            <a:r>
              <a:rPr lang="en-US" sz="2800" b="1" dirty="0"/>
              <a:t>questions, ideas, or connection </a:t>
            </a:r>
            <a:r>
              <a:rPr lang="en-US" sz="2800" dirty="0"/>
              <a:t>does X passage or X claim bring up for you.</a:t>
            </a:r>
          </a:p>
          <a:p>
            <a:pPr lvl="1"/>
            <a:r>
              <a:rPr lang="en-US" sz="2800" dirty="0"/>
              <a:t>Star ideas you really like and write “</a:t>
            </a:r>
            <a:r>
              <a:rPr lang="en-US" sz="2800" b="1" dirty="0"/>
              <a:t>???</a:t>
            </a:r>
            <a:r>
              <a:rPr lang="en-US" sz="2800" dirty="0"/>
              <a:t>” next to parts you don’t think make sense. </a:t>
            </a:r>
          </a:p>
          <a:p>
            <a:pPr lvl="1"/>
            <a:r>
              <a:rPr lang="en-US" sz="2800" dirty="0"/>
              <a:t>Draw an </a:t>
            </a:r>
            <a:r>
              <a:rPr lang="en-US" sz="2800" b="1" dirty="0"/>
              <a:t>eyeball </a:t>
            </a:r>
            <a:r>
              <a:rPr lang="en-US" sz="2800" dirty="0"/>
              <a:t>next to something you want to look up afterward. </a:t>
            </a:r>
          </a:p>
          <a:p>
            <a:pPr lvl="1"/>
            <a:r>
              <a:rPr lang="en-US" sz="2800" dirty="0"/>
              <a:t>Write “</a:t>
            </a:r>
            <a:r>
              <a:rPr lang="en-US" sz="2800" b="1" dirty="0"/>
              <a:t>DEF</a:t>
            </a:r>
            <a:r>
              <a:rPr lang="en-US" sz="2800" dirty="0"/>
              <a:t>” next to sentences where key terms are defined.</a:t>
            </a:r>
          </a:p>
        </p:txBody>
      </p:sp>
    </p:spTree>
    <p:extLst>
      <p:ext uri="{BB962C8B-B14F-4D97-AF65-F5344CB8AC3E}">
        <p14:creationId xmlns:p14="http://schemas.microsoft.com/office/powerpoint/2010/main" val="2930481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3F78B3-CE67-4B0D-B0BE-7E81F28AA740}"/>
              </a:ext>
            </a:extLst>
          </p:cNvPr>
          <p:cNvSpPr>
            <a:spLocks noGrp="1"/>
          </p:cNvSpPr>
          <p:nvPr>
            <p:ph type="title"/>
          </p:nvPr>
        </p:nvSpPr>
        <p:spPr/>
        <p:txBody>
          <a:bodyPr/>
          <a:lstStyle/>
          <a:p>
            <a:r>
              <a:rPr lang="en-US" dirty="0"/>
              <a:t>6 key things to note down…</a:t>
            </a:r>
          </a:p>
        </p:txBody>
      </p:sp>
      <p:sp>
        <p:nvSpPr>
          <p:cNvPr id="3" name="Content Placeholder 2">
            <a:extLst>
              <a:ext uri="{FF2B5EF4-FFF2-40B4-BE49-F238E27FC236}">
                <a16:creationId xmlns:a16="http://schemas.microsoft.com/office/drawing/2014/main" id="{43E66485-B94C-DA4C-A01A-730F1A2BCAA7}"/>
              </a:ext>
            </a:extLst>
          </p:cNvPr>
          <p:cNvSpPr>
            <a:spLocks noGrp="1"/>
          </p:cNvSpPr>
          <p:nvPr>
            <p:ph idx="1"/>
          </p:nvPr>
        </p:nvSpPr>
        <p:spPr>
          <a:xfrm>
            <a:off x="1261872" y="1828800"/>
            <a:ext cx="9429574" cy="4351337"/>
          </a:xfrm>
        </p:spPr>
        <p:txBody>
          <a:bodyPr>
            <a:noAutofit/>
          </a:bodyPr>
          <a:lstStyle/>
          <a:p>
            <a:pPr marL="514350" indent="-514350">
              <a:buFont typeface="+mj-lt"/>
              <a:buAutoNum type="arabicPeriod"/>
            </a:pPr>
            <a:r>
              <a:rPr lang="en-US" sz="3200" dirty="0"/>
              <a:t>What is the </a:t>
            </a:r>
            <a:r>
              <a:rPr lang="en-US" sz="3200" b="1" dirty="0">
                <a:solidFill>
                  <a:srgbClr val="00B050"/>
                </a:solidFill>
              </a:rPr>
              <a:t>TOPIC</a:t>
            </a:r>
            <a:r>
              <a:rPr lang="en-US" sz="3200" dirty="0"/>
              <a:t>? What’s the phenomenon being studied?</a:t>
            </a:r>
          </a:p>
          <a:p>
            <a:pPr marL="514350" indent="-514350">
              <a:buFont typeface="+mj-lt"/>
              <a:buAutoNum type="arabicPeriod"/>
            </a:pPr>
            <a:r>
              <a:rPr lang="en-US" sz="3200" dirty="0"/>
              <a:t>What are the text’s </a:t>
            </a:r>
            <a:r>
              <a:rPr lang="en-US" sz="3200" b="1" dirty="0">
                <a:solidFill>
                  <a:srgbClr val="00B050"/>
                </a:solidFill>
              </a:rPr>
              <a:t>KEY ARGUMENTS</a:t>
            </a:r>
            <a:r>
              <a:rPr lang="en-US" sz="3200" dirty="0"/>
              <a:t>? What is it trying to stick up for?</a:t>
            </a:r>
          </a:p>
          <a:p>
            <a:pPr marL="514350" indent="-514350">
              <a:buFont typeface="+mj-lt"/>
              <a:buAutoNum type="arabicPeriod"/>
            </a:pPr>
            <a:r>
              <a:rPr lang="en-US" sz="3200" dirty="0"/>
              <a:t>What is the </a:t>
            </a:r>
            <a:r>
              <a:rPr lang="en-US" sz="3200" b="1" dirty="0">
                <a:solidFill>
                  <a:srgbClr val="00B050"/>
                </a:solidFill>
              </a:rPr>
              <a:t>EVIDENCE</a:t>
            </a:r>
            <a:r>
              <a:rPr lang="en-US" sz="3200" dirty="0"/>
              <a:t> that supports these arguments? What material does the author use to support the points she makes? </a:t>
            </a:r>
          </a:p>
        </p:txBody>
      </p:sp>
    </p:spTree>
    <p:extLst>
      <p:ext uri="{BB962C8B-B14F-4D97-AF65-F5344CB8AC3E}">
        <p14:creationId xmlns:p14="http://schemas.microsoft.com/office/powerpoint/2010/main" val="281478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3F78B3-CE67-4B0D-B0BE-7E81F28AA740}"/>
              </a:ext>
            </a:extLst>
          </p:cNvPr>
          <p:cNvSpPr>
            <a:spLocks noGrp="1"/>
          </p:cNvSpPr>
          <p:nvPr>
            <p:ph type="title"/>
          </p:nvPr>
        </p:nvSpPr>
        <p:spPr/>
        <p:txBody>
          <a:bodyPr/>
          <a:lstStyle/>
          <a:p>
            <a:r>
              <a:rPr lang="en-US" dirty="0"/>
              <a:t>6 key things to note down…</a:t>
            </a:r>
          </a:p>
        </p:txBody>
      </p:sp>
      <p:sp>
        <p:nvSpPr>
          <p:cNvPr id="3" name="Content Placeholder 2">
            <a:extLst>
              <a:ext uri="{FF2B5EF4-FFF2-40B4-BE49-F238E27FC236}">
                <a16:creationId xmlns:a16="http://schemas.microsoft.com/office/drawing/2014/main" id="{43E66485-B94C-DA4C-A01A-730F1A2BCAA7}"/>
              </a:ext>
            </a:extLst>
          </p:cNvPr>
          <p:cNvSpPr>
            <a:spLocks noGrp="1"/>
          </p:cNvSpPr>
          <p:nvPr>
            <p:ph idx="1"/>
          </p:nvPr>
        </p:nvSpPr>
        <p:spPr>
          <a:xfrm>
            <a:off x="1261872" y="1828800"/>
            <a:ext cx="9429574" cy="4351337"/>
          </a:xfrm>
        </p:spPr>
        <p:txBody>
          <a:bodyPr>
            <a:noAutofit/>
          </a:bodyPr>
          <a:lstStyle/>
          <a:p>
            <a:pPr marL="514350" indent="-514350">
              <a:buFont typeface="+mj-lt"/>
              <a:buAutoNum type="arabicPeriod" startAt="4"/>
            </a:pPr>
            <a:r>
              <a:rPr lang="en-US" sz="3200" dirty="0"/>
              <a:t>What are its </a:t>
            </a:r>
            <a:r>
              <a:rPr lang="en-US" sz="3200" b="1" dirty="0">
                <a:solidFill>
                  <a:srgbClr val="00B050"/>
                </a:solidFill>
              </a:rPr>
              <a:t>CONCLUSIONS</a:t>
            </a:r>
            <a:r>
              <a:rPr lang="en-US" sz="3200" dirty="0"/>
              <a:t>? Do you agree with them?</a:t>
            </a:r>
          </a:p>
          <a:p>
            <a:pPr marL="514350" indent="-514350">
              <a:buFont typeface="+mj-lt"/>
              <a:buAutoNum type="arabicPeriod" startAt="4"/>
            </a:pPr>
            <a:r>
              <a:rPr lang="en-US" sz="3200" dirty="0"/>
              <a:t>Who is the </a:t>
            </a:r>
            <a:r>
              <a:rPr lang="en-US" sz="3200" b="1" dirty="0">
                <a:solidFill>
                  <a:srgbClr val="00B050"/>
                </a:solidFill>
              </a:rPr>
              <a:t>AUTHOR</a:t>
            </a:r>
            <a:r>
              <a:rPr lang="en-US" sz="3200" dirty="0"/>
              <a:t>? What is their background? How does it impact what they’ve written?</a:t>
            </a:r>
          </a:p>
          <a:p>
            <a:pPr marL="514350" indent="-514350">
              <a:buFont typeface="+mj-lt"/>
              <a:buAutoNum type="arabicPeriod" startAt="4"/>
            </a:pPr>
            <a:r>
              <a:rPr lang="en-US" sz="3200" dirty="0"/>
              <a:t>Your </a:t>
            </a:r>
            <a:r>
              <a:rPr lang="en-US" sz="3200" b="1" dirty="0">
                <a:solidFill>
                  <a:srgbClr val="00B050"/>
                </a:solidFill>
              </a:rPr>
              <a:t>ASSESSMENT</a:t>
            </a:r>
            <a:r>
              <a:rPr lang="en-US" sz="3200" dirty="0"/>
              <a:t>. What’s missing? What’s great? What needs clarifying? Where does this lead your thinking?</a:t>
            </a:r>
          </a:p>
        </p:txBody>
      </p:sp>
    </p:spTree>
    <p:extLst>
      <p:ext uri="{BB962C8B-B14F-4D97-AF65-F5344CB8AC3E}">
        <p14:creationId xmlns:p14="http://schemas.microsoft.com/office/powerpoint/2010/main" val="169675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81CC4-01E6-491B-9A90-006624B060CC}"/>
              </a:ext>
            </a:extLst>
          </p:cNvPr>
          <p:cNvSpPr>
            <a:spLocks noGrp="1"/>
          </p:cNvSpPr>
          <p:nvPr>
            <p:ph type="title"/>
          </p:nvPr>
        </p:nvSpPr>
        <p:spPr>
          <a:xfrm>
            <a:off x="755227" y="365760"/>
            <a:ext cx="10199285" cy="1056640"/>
          </a:xfrm>
        </p:spPr>
        <p:txBody>
          <a:bodyPr/>
          <a:lstStyle/>
          <a:p>
            <a:r>
              <a:rPr lang="en-US" dirty="0"/>
              <a:t>Why take notes?</a:t>
            </a:r>
          </a:p>
        </p:txBody>
      </p:sp>
      <p:sp>
        <p:nvSpPr>
          <p:cNvPr id="3" name="Content Placeholder 2">
            <a:extLst>
              <a:ext uri="{FF2B5EF4-FFF2-40B4-BE49-F238E27FC236}">
                <a16:creationId xmlns:a16="http://schemas.microsoft.com/office/drawing/2014/main" id="{619DAF66-C650-4196-938A-BFF06C54057B}"/>
              </a:ext>
            </a:extLst>
          </p:cNvPr>
          <p:cNvSpPr>
            <a:spLocks noGrp="1"/>
          </p:cNvSpPr>
          <p:nvPr>
            <p:ph idx="1"/>
          </p:nvPr>
        </p:nvSpPr>
        <p:spPr>
          <a:xfrm>
            <a:off x="755227" y="1828800"/>
            <a:ext cx="9692640" cy="4538133"/>
          </a:xfrm>
        </p:spPr>
        <p:txBody>
          <a:bodyPr>
            <a:normAutofit lnSpcReduction="10000"/>
          </a:bodyPr>
          <a:lstStyle/>
          <a:p>
            <a:r>
              <a:rPr lang="en-US" sz="3200" b="1" dirty="0"/>
              <a:t>Marking up the page: </a:t>
            </a:r>
            <a:r>
              <a:rPr lang="en-US" sz="3200" dirty="0"/>
              <a:t>Produces signage for Future You, so she can quickly remember the brilliant things Current Reading You has really fresh in her brain right now. It also helps you read more carefully and actively.</a:t>
            </a:r>
          </a:p>
          <a:p>
            <a:r>
              <a:rPr lang="en-US" sz="3200" b="1" dirty="0"/>
              <a:t>6 Key things: </a:t>
            </a:r>
            <a:r>
              <a:rPr lang="en-US" sz="3200" dirty="0"/>
              <a:t>It’s kind of wild to put in the effort to read an entire scholarly article, but then not take the extra 5-10 minutes afterward to jot down the notes that will help you remember and apply it later.</a:t>
            </a:r>
          </a:p>
        </p:txBody>
      </p:sp>
    </p:spTree>
    <p:extLst>
      <p:ext uri="{BB962C8B-B14F-4D97-AF65-F5344CB8AC3E}">
        <p14:creationId xmlns:p14="http://schemas.microsoft.com/office/powerpoint/2010/main" val="3148256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52FA403-0967-AD44-B50D-F7723341B236}"/>
              </a:ext>
            </a:extLst>
          </p:cNvPr>
          <p:cNvSpPr>
            <a:spLocks noGrp="1"/>
          </p:cNvSpPr>
          <p:nvPr>
            <p:ph type="ctrTitle"/>
          </p:nvPr>
        </p:nvSpPr>
        <p:spPr/>
        <p:txBody>
          <a:bodyPr/>
          <a:lstStyle/>
          <a:p>
            <a:r>
              <a:rPr lang="en-US" dirty="0"/>
              <a:t>Practical steps for critically reading anything</a:t>
            </a:r>
          </a:p>
        </p:txBody>
      </p:sp>
      <p:sp>
        <p:nvSpPr>
          <p:cNvPr id="9" name="Subtitle 8">
            <a:extLst>
              <a:ext uri="{FF2B5EF4-FFF2-40B4-BE49-F238E27FC236}">
                <a16:creationId xmlns:a16="http://schemas.microsoft.com/office/drawing/2014/main" id="{A8E067A2-DD86-CF4D-BA20-C8C32B0C4107}"/>
              </a:ext>
            </a:extLst>
          </p:cNvPr>
          <p:cNvSpPr>
            <a:spLocks noGrp="1"/>
          </p:cNvSpPr>
          <p:nvPr>
            <p:ph type="subTitle" idx="1"/>
          </p:nvPr>
        </p:nvSpPr>
        <p:spPr/>
        <p:txBody>
          <a:bodyPr>
            <a:normAutofit/>
          </a:bodyPr>
          <a:lstStyle/>
          <a:p>
            <a:r>
              <a:rPr lang="en-US" sz="3600" dirty="0"/>
              <a:t>This technique can be applied to scholarly readings or… TV shows, albums, music videos, etc.!</a:t>
            </a:r>
          </a:p>
        </p:txBody>
      </p:sp>
    </p:spTree>
    <p:extLst>
      <p:ext uri="{BB962C8B-B14F-4D97-AF65-F5344CB8AC3E}">
        <p14:creationId xmlns:p14="http://schemas.microsoft.com/office/powerpoint/2010/main" val="3011869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9FB55F0-DE50-48C7-A86A-96E1689E1FC5}"/>
              </a:ext>
            </a:extLst>
          </p:cNvPr>
          <p:cNvPicPr>
            <a:picLocks noChangeAspect="1"/>
          </p:cNvPicPr>
          <p:nvPr/>
        </p:nvPicPr>
        <p:blipFill rotWithShape="1">
          <a:blip r:embed="rId3"/>
          <a:srcRect r="1473" b="1"/>
          <a:stretch/>
        </p:blipFill>
        <p:spPr>
          <a:xfrm>
            <a:off x="5622233" y="10"/>
            <a:ext cx="6569769" cy="3750724"/>
          </a:xfrm>
          <a:custGeom>
            <a:avLst/>
            <a:gdLst>
              <a:gd name="connsiteX0" fmla="*/ 1738471 w 6569769"/>
              <a:gd name="connsiteY0" fmla="*/ 0 h 3750734"/>
              <a:gd name="connsiteX1" fmla="*/ 6569769 w 6569769"/>
              <a:gd name="connsiteY1" fmla="*/ 0 h 3750734"/>
              <a:gd name="connsiteX2" fmla="*/ 6569769 w 6569769"/>
              <a:gd name="connsiteY2" fmla="*/ 3750734 h 3750734"/>
              <a:gd name="connsiteX3" fmla="*/ 0 w 6569769"/>
              <a:gd name="connsiteY3" fmla="*/ 3750734 h 3750734"/>
            </a:gdLst>
            <a:ahLst/>
            <a:cxnLst>
              <a:cxn ang="0">
                <a:pos x="connsiteX0" y="connsiteY0"/>
              </a:cxn>
              <a:cxn ang="0">
                <a:pos x="connsiteX1" y="connsiteY1"/>
              </a:cxn>
              <a:cxn ang="0">
                <a:pos x="connsiteX2" y="connsiteY2"/>
              </a:cxn>
              <a:cxn ang="0">
                <a:pos x="connsiteX3" y="connsiteY3"/>
              </a:cxn>
            </a:cxnLst>
            <a:rect l="l" t="t" r="r" b="b"/>
            <a:pathLst>
              <a:path w="6569769" h="3750734">
                <a:moveTo>
                  <a:pt x="1738471" y="0"/>
                </a:moveTo>
                <a:lnTo>
                  <a:pt x="6569769" y="0"/>
                </a:lnTo>
                <a:lnTo>
                  <a:pt x="6569769" y="3750734"/>
                </a:lnTo>
                <a:lnTo>
                  <a:pt x="0" y="3750734"/>
                </a:lnTo>
                <a:close/>
              </a:path>
            </a:pathLst>
          </a:custGeom>
        </p:spPr>
      </p:pic>
      <p:pic>
        <p:nvPicPr>
          <p:cNvPr id="3" name="Picture 2">
            <a:extLst>
              <a:ext uri="{FF2B5EF4-FFF2-40B4-BE49-F238E27FC236}">
                <a16:creationId xmlns:a16="http://schemas.microsoft.com/office/drawing/2014/main" id="{20278C5B-3AB5-44C3-AE6B-85472AD0B655}"/>
              </a:ext>
            </a:extLst>
          </p:cNvPr>
          <p:cNvPicPr>
            <a:picLocks noChangeAspect="1"/>
          </p:cNvPicPr>
          <p:nvPr/>
        </p:nvPicPr>
        <p:blipFill rotWithShape="1">
          <a:blip r:embed="rId4"/>
          <a:srcRect t="569" b="33511"/>
          <a:stretch/>
        </p:blipFill>
        <p:spPr>
          <a:xfrm>
            <a:off x="4182011" y="3887894"/>
            <a:ext cx="8009991" cy="2970106"/>
          </a:xfrm>
          <a:custGeom>
            <a:avLst/>
            <a:gdLst>
              <a:gd name="connsiteX0" fmla="*/ 1376648 w 8009991"/>
              <a:gd name="connsiteY0" fmla="*/ 0 h 2970106"/>
              <a:gd name="connsiteX1" fmla="*/ 8009991 w 8009991"/>
              <a:gd name="connsiteY1" fmla="*/ 0 h 2970106"/>
              <a:gd name="connsiteX2" fmla="*/ 8009991 w 8009991"/>
              <a:gd name="connsiteY2" fmla="*/ 2970106 h 2970106"/>
              <a:gd name="connsiteX3" fmla="*/ 0 w 8009991"/>
              <a:gd name="connsiteY3" fmla="*/ 2970106 h 2970106"/>
            </a:gdLst>
            <a:ahLst/>
            <a:cxnLst>
              <a:cxn ang="0">
                <a:pos x="connsiteX0" y="connsiteY0"/>
              </a:cxn>
              <a:cxn ang="0">
                <a:pos x="connsiteX1" y="connsiteY1"/>
              </a:cxn>
              <a:cxn ang="0">
                <a:pos x="connsiteX2" y="connsiteY2"/>
              </a:cxn>
              <a:cxn ang="0">
                <a:pos x="connsiteX3" y="connsiteY3"/>
              </a:cxn>
            </a:cxnLst>
            <a:rect l="l" t="t" r="r" b="b"/>
            <a:pathLst>
              <a:path w="8009991" h="2970106">
                <a:moveTo>
                  <a:pt x="1376648" y="0"/>
                </a:moveTo>
                <a:lnTo>
                  <a:pt x="8009991" y="0"/>
                </a:lnTo>
                <a:lnTo>
                  <a:pt x="8009991" y="2970106"/>
                </a:lnTo>
                <a:lnTo>
                  <a:pt x="0" y="2970106"/>
                </a:lnTo>
                <a:close/>
              </a:path>
            </a:pathLst>
          </a:custGeom>
        </p:spPr>
      </p:pic>
      <p:pic>
        <p:nvPicPr>
          <p:cNvPr id="11" name="Picture 10">
            <a:extLst>
              <a:ext uri="{FF2B5EF4-FFF2-40B4-BE49-F238E27FC236}">
                <a16:creationId xmlns:a16="http://schemas.microsoft.com/office/drawing/2014/main" id="{3C152A31-B3DD-A846-9BDC-FDF85F3B7719}"/>
              </a:ext>
            </a:extLst>
          </p:cNvPr>
          <p:cNvPicPr>
            <a:picLocks noChangeAspect="1"/>
          </p:cNvPicPr>
          <p:nvPr/>
        </p:nvPicPr>
        <p:blipFill rotWithShape="1">
          <a:blip r:embed="rId5"/>
          <a:srcRect r="39005" b="-1"/>
          <a:stretch/>
        </p:blipFill>
        <p:spPr>
          <a:xfrm>
            <a:off x="20" y="10"/>
            <a:ext cx="7503091" cy="6857990"/>
          </a:xfrm>
          <a:custGeom>
            <a:avLst/>
            <a:gdLst>
              <a:gd name="connsiteX0" fmla="*/ 0 w 7503111"/>
              <a:gd name="connsiteY0" fmla="*/ 0 h 6858000"/>
              <a:gd name="connsiteX1" fmla="*/ 677334 w 7503111"/>
              <a:gd name="connsiteY1" fmla="*/ 0 h 6858000"/>
              <a:gd name="connsiteX2" fmla="*/ 1168036 w 7503111"/>
              <a:gd name="connsiteY2" fmla="*/ 0 h 6858000"/>
              <a:gd name="connsiteX3" fmla="*/ 1205499 w 7503111"/>
              <a:gd name="connsiteY3" fmla="*/ 0 h 6858000"/>
              <a:gd name="connsiteX4" fmla="*/ 1647632 w 7503111"/>
              <a:gd name="connsiteY4" fmla="*/ 0 h 6858000"/>
              <a:gd name="connsiteX5" fmla="*/ 7215401 w 7503111"/>
              <a:gd name="connsiteY5" fmla="*/ 0 h 6858000"/>
              <a:gd name="connsiteX6" fmla="*/ 4041567 w 7503111"/>
              <a:gd name="connsiteY6" fmla="*/ 6852993 h 6858000"/>
              <a:gd name="connsiteX7" fmla="*/ 7503111 w 7503111"/>
              <a:gd name="connsiteY7" fmla="*/ 6852993 h 6858000"/>
              <a:gd name="connsiteX8" fmla="*/ 7503111 w 7503111"/>
              <a:gd name="connsiteY8" fmla="*/ 6852994 h 6858000"/>
              <a:gd name="connsiteX9" fmla="*/ 1647632 w 7503111"/>
              <a:gd name="connsiteY9" fmla="*/ 6852994 h 6858000"/>
              <a:gd name="connsiteX10" fmla="*/ 1647632 w 7503111"/>
              <a:gd name="connsiteY10" fmla="*/ 6858000 h 6858000"/>
              <a:gd name="connsiteX11" fmla="*/ 0 w 750311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p:spPr>
      </p:pic>
    </p:spTree>
    <p:extLst>
      <p:ext uri="{BB962C8B-B14F-4D97-AF65-F5344CB8AC3E}">
        <p14:creationId xmlns:p14="http://schemas.microsoft.com/office/powerpoint/2010/main" val="247382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48900-A1FC-4D4B-BFA6-FE39B77C5B4C}"/>
              </a:ext>
            </a:extLst>
          </p:cNvPr>
          <p:cNvSpPr>
            <a:spLocks noGrp="1"/>
          </p:cNvSpPr>
          <p:nvPr>
            <p:ph type="title"/>
          </p:nvPr>
        </p:nvSpPr>
        <p:spPr>
          <a:xfrm>
            <a:off x="615462" y="365760"/>
            <a:ext cx="10339050" cy="935502"/>
          </a:xfrm>
        </p:spPr>
        <p:txBody>
          <a:bodyPr/>
          <a:lstStyle/>
          <a:p>
            <a:r>
              <a:rPr lang="en-US" dirty="0"/>
              <a:t>Step 1 – Look through it</a:t>
            </a:r>
          </a:p>
        </p:txBody>
      </p:sp>
      <p:sp>
        <p:nvSpPr>
          <p:cNvPr id="3" name="Content Placeholder 2">
            <a:extLst>
              <a:ext uri="{FF2B5EF4-FFF2-40B4-BE49-F238E27FC236}">
                <a16:creationId xmlns:a16="http://schemas.microsoft.com/office/drawing/2014/main" id="{7964253A-0586-594E-ABB1-6C1EAF172962}"/>
              </a:ext>
            </a:extLst>
          </p:cNvPr>
          <p:cNvSpPr>
            <a:spLocks noGrp="1"/>
          </p:cNvSpPr>
          <p:nvPr>
            <p:ph idx="1"/>
          </p:nvPr>
        </p:nvSpPr>
        <p:spPr>
          <a:xfrm>
            <a:off x="615462" y="1617786"/>
            <a:ext cx="10093568" cy="4874454"/>
          </a:xfrm>
        </p:spPr>
        <p:txBody>
          <a:bodyPr>
            <a:normAutofit lnSpcReduction="10000"/>
          </a:bodyPr>
          <a:lstStyle/>
          <a:p>
            <a:r>
              <a:rPr lang="en-US" sz="3200" dirty="0">
                <a:sym typeface="Wingdings" panose="05000000000000000000" pitchFamily="2" charset="2"/>
              </a:rPr>
              <a:t>Look through reading (or other text).</a:t>
            </a:r>
          </a:p>
          <a:p>
            <a:r>
              <a:rPr lang="en-US" sz="3200" dirty="0">
                <a:sym typeface="Wingdings" panose="05000000000000000000" pitchFamily="2" charset="2"/>
              </a:rPr>
              <a:t>In a separate document/notepad, write down title and sub-headings. Often they give you the architecture of piece.</a:t>
            </a:r>
          </a:p>
          <a:p>
            <a:r>
              <a:rPr lang="en-US" sz="3200" dirty="0">
                <a:sym typeface="Wingdings" panose="05000000000000000000" pitchFamily="2" charset="2"/>
              </a:rPr>
              <a:t>Find out who the author is. What is their background? How might that inform what’s written?</a:t>
            </a:r>
          </a:p>
          <a:p>
            <a:pPr lvl="1"/>
            <a:r>
              <a:rPr lang="en-US" sz="2800" dirty="0">
                <a:sym typeface="Wingdings" panose="05000000000000000000" pitchFamily="2" charset="2"/>
              </a:rPr>
              <a:t>Who are they in conversation with? Is it a response to someone? In response to a debate? Who are they citing?</a:t>
            </a:r>
          </a:p>
          <a:p>
            <a:pPr lvl="1"/>
            <a:r>
              <a:rPr lang="en-US" sz="2800" dirty="0">
                <a:sym typeface="Wingdings" panose="05000000000000000000" pitchFamily="2" charset="2"/>
              </a:rPr>
              <a:t>What are the stakes for them?</a:t>
            </a:r>
          </a:p>
        </p:txBody>
      </p:sp>
    </p:spTree>
    <p:extLst>
      <p:ext uri="{BB962C8B-B14F-4D97-AF65-F5344CB8AC3E}">
        <p14:creationId xmlns:p14="http://schemas.microsoft.com/office/powerpoint/2010/main" val="2062375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50B62-AFFE-CA4D-A658-AB52E8AFB640}"/>
              </a:ext>
            </a:extLst>
          </p:cNvPr>
          <p:cNvSpPr>
            <a:spLocks noGrp="1"/>
          </p:cNvSpPr>
          <p:nvPr>
            <p:ph type="title"/>
          </p:nvPr>
        </p:nvSpPr>
        <p:spPr>
          <a:xfrm>
            <a:off x="527538" y="365760"/>
            <a:ext cx="10426974" cy="988255"/>
          </a:xfrm>
        </p:spPr>
        <p:txBody>
          <a:bodyPr/>
          <a:lstStyle/>
          <a:p>
            <a:r>
              <a:rPr lang="en-US" dirty="0"/>
              <a:t>Step 2 – Read it</a:t>
            </a:r>
          </a:p>
        </p:txBody>
      </p:sp>
      <p:sp>
        <p:nvSpPr>
          <p:cNvPr id="3" name="Content Placeholder 2">
            <a:extLst>
              <a:ext uri="{FF2B5EF4-FFF2-40B4-BE49-F238E27FC236}">
                <a16:creationId xmlns:a16="http://schemas.microsoft.com/office/drawing/2014/main" id="{CDF2A963-7FC8-E647-A8C6-5F3FBCE10B35}"/>
              </a:ext>
            </a:extLst>
          </p:cNvPr>
          <p:cNvSpPr>
            <a:spLocks noGrp="1"/>
          </p:cNvSpPr>
          <p:nvPr>
            <p:ph idx="1"/>
          </p:nvPr>
        </p:nvSpPr>
        <p:spPr>
          <a:xfrm>
            <a:off x="527538" y="1565032"/>
            <a:ext cx="10287000" cy="4927208"/>
          </a:xfrm>
        </p:spPr>
        <p:txBody>
          <a:bodyPr>
            <a:normAutofit/>
          </a:bodyPr>
          <a:lstStyle/>
          <a:p>
            <a:r>
              <a:rPr lang="en-US" sz="3200" dirty="0">
                <a:sym typeface="Wingdings" panose="05000000000000000000" pitchFamily="2" charset="2"/>
              </a:rPr>
              <a:t>Read the piece</a:t>
            </a:r>
          </a:p>
          <a:p>
            <a:r>
              <a:rPr lang="en-US" sz="3200" dirty="0">
                <a:sym typeface="Wingdings" panose="05000000000000000000" pitchFamily="2" charset="2"/>
              </a:rPr>
              <a:t>What is its TOPIC?</a:t>
            </a:r>
          </a:p>
          <a:p>
            <a:pPr lvl="1"/>
            <a:r>
              <a:rPr lang="en-US" sz="2800" dirty="0">
                <a:sym typeface="Wingdings" panose="05000000000000000000" pitchFamily="2" charset="2"/>
              </a:rPr>
              <a:t>Possible short hand: “explores” “examines” “looks at”</a:t>
            </a:r>
            <a:endParaRPr lang="en-US" sz="3200" dirty="0">
              <a:sym typeface="Wingdings" panose="05000000000000000000" pitchFamily="2" charset="2"/>
            </a:endParaRPr>
          </a:p>
          <a:p>
            <a:r>
              <a:rPr lang="en-US" sz="3200" dirty="0">
                <a:sym typeface="Wingdings" panose="05000000000000000000" pitchFamily="2" charset="2"/>
              </a:rPr>
              <a:t>What is its key ARGUMENT?</a:t>
            </a:r>
          </a:p>
          <a:p>
            <a:pPr lvl="1"/>
            <a:r>
              <a:rPr lang="en-US" sz="2800" dirty="0">
                <a:sym typeface="Wingdings" panose="05000000000000000000" pitchFamily="2" charset="2"/>
              </a:rPr>
              <a:t>Possible short hand: “proves that” “argues that” “shows that” “demonstrates” “reveals.”</a:t>
            </a:r>
          </a:p>
          <a:p>
            <a:r>
              <a:rPr lang="en-US" sz="3200" dirty="0">
                <a:sym typeface="Wingdings" panose="05000000000000000000" pitchFamily="2" charset="2"/>
              </a:rPr>
              <a:t>Every reading/piece is trying to fight for something. What is it fighting for? What is it trying to </a:t>
            </a:r>
            <a:r>
              <a:rPr lang="en-US" sz="3200" i="1" dirty="0">
                <a:sym typeface="Wingdings" panose="05000000000000000000" pitchFamily="2" charset="2"/>
              </a:rPr>
              <a:t>do</a:t>
            </a:r>
            <a:r>
              <a:rPr lang="en-US" sz="3200" dirty="0">
                <a:sym typeface="Wingdings" panose="05000000000000000000" pitchFamily="2" charset="2"/>
              </a:rPr>
              <a:t>?</a:t>
            </a:r>
          </a:p>
        </p:txBody>
      </p:sp>
    </p:spTree>
    <p:extLst>
      <p:ext uri="{BB962C8B-B14F-4D97-AF65-F5344CB8AC3E}">
        <p14:creationId xmlns:p14="http://schemas.microsoft.com/office/powerpoint/2010/main" val="708827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7E4B3-A422-9F40-8213-23E45F235743}"/>
              </a:ext>
            </a:extLst>
          </p:cNvPr>
          <p:cNvSpPr>
            <a:spLocks noGrp="1"/>
          </p:cNvSpPr>
          <p:nvPr>
            <p:ph type="title"/>
          </p:nvPr>
        </p:nvSpPr>
        <p:spPr>
          <a:xfrm>
            <a:off x="474785" y="365760"/>
            <a:ext cx="10479727" cy="953086"/>
          </a:xfrm>
        </p:spPr>
        <p:txBody>
          <a:bodyPr/>
          <a:lstStyle/>
          <a:p>
            <a:r>
              <a:rPr lang="en-US" dirty="0"/>
              <a:t>Step 3 – Find the evidence</a:t>
            </a:r>
          </a:p>
        </p:txBody>
      </p:sp>
      <p:sp>
        <p:nvSpPr>
          <p:cNvPr id="3" name="Content Placeholder 2">
            <a:extLst>
              <a:ext uri="{FF2B5EF4-FFF2-40B4-BE49-F238E27FC236}">
                <a16:creationId xmlns:a16="http://schemas.microsoft.com/office/drawing/2014/main" id="{C359C192-6613-8249-ACDE-3474623E4C58}"/>
              </a:ext>
            </a:extLst>
          </p:cNvPr>
          <p:cNvSpPr>
            <a:spLocks noGrp="1"/>
          </p:cNvSpPr>
          <p:nvPr>
            <p:ph idx="1"/>
          </p:nvPr>
        </p:nvSpPr>
        <p:spPr>
          <a:xfrm>
            <a:off x="474785" y="1477108"/>
            <a:ext cx="10251830" cy="4839025"/>
          </a:xfrm>
        </p:spPr>
        <p:txBody>
          <a:bodyPr>
            <a:normAutofit/>
          </a:bodyPr>
          <a:lstStyle/>
          <a:p>
            <a:r>
              <a:rPr lang="en-US" sz="2800" dirty="0">
                <a:sym typeface="Wingdings" panose="05000000000000000000" pitchFamily="2" charset="2"/>
              </a:rPr>
              <a:t>On what basis is it mounting this fight? This is its EVIDENCE.</a:t>
            </a:r>
          </a:p>
          <a:p>
            <a:r>
              <a:rPr lang="en-US" sz="2800" dirty="0">
                <a:sym typeface="Wingdings" panose="05000000000000000000" pitchFamily="2" charset="2"/>
              </a:rPr>
              <a:t>What kind of material is used as evidence? (Interviews? News articles? Policy documents? Archival material? A close reading of a media text?) </a:t>
            </a:r>
          </a:p>
          <a:p>
            <a:r>
              <a:rPr lang="en-US" sz="2800" dirty="0">
                <a:sym typeface="Wingdings" panose="05000000000000000000" pitchFamily="2" charset="2"/>
              </a:rPr>
              <a:t>Can you judge the quality of the evidence?</a:t>
            </a:r>
          </a:p>
          <a:p>
            <a:r>
              <a:rPr lang="en-US" sz="2800" dirty="0">
                <a:sym typeface="Wingdings" panose="05000000000000000000" pitchFamily="2" charset="2"/>
              </a:rPr>
              <a:t>Think about where the piece ends.</a:t>
            </a:r>
          </a:p>
          <a:p>
            <a:pPr lvl="1"/>
            <a:r>
              <a:rPr lang="en-US" sz="2400" dirty="0">
                <a:sym typeface="Wingdings" panose="05000000000000000000" pitchFamily="2" charset="2"/>
              </a:rPr>
              <a:t>Might be restatement, a note that encapsulates limitations of that argument, or more things that are needed to be found to make argument stand.</a:t>
            </a:r>
          </a:p>
          <a:p>
            <a:endParaRPr lang="en-US" dirty="0"/>
          </a:p>
        </p:txBody>
      </p:sp>
    </p:spTree>
    <p:extLst>
      <p:ext uri="{BB962C8B-B14F-4D97-AF65-F5344CB8AC3E}">
        <p14:creationId xmlns:p14="http://schemas.microsoft.com/office/powerpoint/2010/main" val="1213455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24D81-FD04-E648-9064-1D6B8BF20E1A}"/>
              </a:ext>
            </a:extLst>
          </p:cNvPr>
          <p:cNvSpPr>
            <a:spLocks noGrp="1"/>
          </p:cNvSpPr>
          <p:nvPr>
            <p:ph type="title"/>
          </p:nvPr>
        </p:nvSpPr>
        <p:spPr>
          <a:xfrm>
            <a:off x="492369" y="365760"/>
            <a:ext cx="10462143" cy="953086"/>
          </a:xfrm>
        </p:spPr>
        <p:txBody>
          <a:bodyPr/>
          <a:lstStyle/>
          <a:p>
            <a:r>
              <a:rPr lang="en-US" dirty="0"/>
              <a:t>Step 4 – Judge the validity</a:t>
            </a:r>
          </a:p>
        </p:txBody>
      </p:sp>
      <p:sp>
        <p:nvSpPr>
          <p:cNvPr id="3" name="Content Placeholder 2">
            <a:extLst>
              <a:ext uri="{FF2B5EF4-FFF2-40B4-BE49-F238E27FC236}">
                <a16:creationId xmlns:a16="http://schemas.microsoft.com/office/drawing/2014/main" id="{7276F16B-3C3C-854C-9079-05B0FE527D72}"/>
              </a:ext>
            </a:extLst>
          </p:cNvPr>
          <p:cNvSpPr>
            <a:spLocks noGrp="1"/>
          </p:cNvSpPr>
          <p:nvPr>
            <p:ph idx="1"/>
          </p:nvPr>
        </p:nvSpPr>
        <p:spPr>
          <a:xfrm>
            <a:off x="492369" y="1582615"/>
            <a:ext cx="10304585" cy="4909625"/>
          </a:xfrm>
        </p:spPr>
        <p:txBody>
          <a:bodyPr>
            <a:normAutofit/>
          </a:bodyPr>
          <a:lstStyle/>
          <a:p>
            <a:r>
              <a:rPr lang="en-US" sz="2800" dirty="0">
                <a:sym typeface="Wingdings" panose="05000000000000000000" pitchFamily="2" charset="2"/>
              </a:rPr>
              <a:t>Not yes or no. Some claims “seem more valid” / are stronger than others. Some seem outlandish but have a ring of truth. Some seem obviously true but if you look closely are shaky.</a:t>
            </a:r>
          </a:p>
          <a:p>
            <a:r>
              <a:rPr lang="en-US" sz="2800" dirty="0">
                <a:sym typeface="Wingdings" panose="05000000000000000000" pitchFamily="2" charset="2"/>
              </a:rPr>
              <a:t>Think about what you’ve read in relation to this and how that affects your judgments on the validity of this.</a:t>
            </a:r>
          </a:p>
          <a:p>
            <a:r>
              <a:rPr lang="en-US" sz="2800" dirty="0">
                <a:sym typeface="Wingdings" panose="05000000000000000000" pitchFamily="2" charset="2"/>
              </a:rPr>
              <a:t>Under what conditions do the readings’ claims stand? Under what conditions do they collapse?</a:t>
            </a:r>
          </a:p>
          <a:p>
            <a:r>
              <a:rPr lang="en-US" sz="2800" dirty="0">
                <a:sym typeface="Wingdings" panose="05000000000000000000" pitchFamily="2" charset="2"/>
              </a:rPr>
              <a:t>Eventually the answer to the question of validity usually becomes, </a:t>
            </a:r>
            <a:r>
              <a:rPr lang="en-US" sz="2800" b="1" dirty="0">
                <a:sym typeface="Wingdings" panose="05000000000000000000" pitchFamily="2" charset="2"/>
              </a:rPr>
              <a:t>“It depends.” </a:t>
            </a:r>
            <a:r>
              <a:rPr lang="en-US" sz="2800" dirty="0">
                <a:sym typeface="Wingdings" panose="05000000000000000000" pitchFamily="2" charset="2"/>
              </a:rPr>
              <a:t>That’s great! You should start there. And then explain: </a:t>
            </a:r>
            <a:r>
              <a:rPr lang="en-US" sz="2800" b="1" dirty="0">
                <a:sym typeface="Wingdings" panose="05000000000000000000" pitchFamily="2" charset="2"/>
              </a:rPr>
              <a:t>What does it depend on?</a:t>
            </a:r>
            <a:endParaRPr lang="en-US" sz="2800" dirty="0"/>
          </a:p>
        </p:txBody>
      </p:sp>
    </p:spTree>
    <p:extLst>
      <p:ext uri="{BB962C8B-B14F-4D97-AF65-F5344CB8AC3E}">
        <p14:creationId xmlns:p14="http://schemas.microsoft.com/office/powerpoint/2010/main" val="3473050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D3DFE-2F58-4CCC-96E5-F3A496008401}"/>
              </a:ext>
            </a:extLst>
          </p:cNvPr>
          <p:cNvSpPr>
            <a:spLocks noGrp="1"/>
          </p:cNvSpPr>
          <p:nvPr>
            <p:ph type="ctrTitle"/>
          </p:nvPr>
        </p:nvSpPr>
        <p:spPr/>
        <p:txBody>
          <a:bodyPr/>
          <a:lstStyle/>
          <a:p>
            <a:r>
              <a:rPr lang="en-US" dirty="0"/>
              <a:t>Why is it important? What’s the point?</a:t>
            </a:r>
          </a:p>
        </p:txBody>
      </p:sp>
      <p:sp>
        <p:nvSpPr>
          <p:cNvPr id="3" name="Subtitle 2">
            <a:extLst>
              <a:ext uri="{FF2B5EF4-FFF2-40B4-BE49-F238E27FC236}">
                <a16:creationId xmlns:a16="http://schemas.microsoft.com/office/drawing/2014/main" id="{1F4A6F3E-60AC-4943-B7CC-D3259DD4A7C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19821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0A49F-02D8-44BF-AD06-36BF97639A08}"/>
              </a:ext>
            </a:extLst>
          </p:cNvPr>
          <p:cNvSpPr>
            <a:spLocks noGrp="1"/>
          </p:cNvSpPr>
          <p:nvPr>
            <p:ph type="title"/>
          </p:nvPr>
        </p:nvSpPr>
        <p:spPr>
          <a:xfrm>
            <a:off x="562708" y="365760"/>
            <a:ext cx="10391804" cy="953086"/>
          </a:xfrm>
        </p:spPr>
        <p:txBody>
          <a:bodyPr/>
          <a:lstStyle/>
          <a:p>
            <a:r>
              <a:rPr lang="en-US" dirty="0"/>
              <a:t>Step 5 – Flesh out your notes</a:t>
            </a:r>
          </a:p>
        </p:txBody>
      </p:sp>
      <p:sp>
        <p:nvSpPr>
          <p:cNvPr id="3" name="Content Placeholder 2">
            <a:extLst>
              <a:ext uri="{FF2B5EF4-FFF2-40B4-BE49-F238E27FC236}">
                <a16:creationId xmlns:a16="http://schemas.microsoft.com/office/drawing/2014/main" id="{B5A59120-B11A-4783-B25D-E88B58A07410}"/>
              </a:ext>
            </a:extLst>
          </p:cNvPr>
          <p:cNvSpPr>
            <a:spLocks noGrp="1"/>
          </p:cNvSpPr>
          <p:nvPr>
            <p:ph idx="1"/>
          </p:nvPr>
        </p:nvSpPr>
        <p:spPr>
          <a:xfrm>
            <a:off x="562708" y="1828800"/>
            <a:ext cx="10251830" cy="4351337"/>
          </a:xfrm>
        </p:spPr>
        <p:txBody>
          <a:bodyPr>
            <a:normAutofit/>
          </a:bodyPr>
          <a:lstStyle/>
          <a:p>
            <a:r>
              <a:rPr lang="en-US" sz="2800" dirty="0"/>
              <a:t>You’ve spent a fair bit of time reading. Make sure you can take full advantage of that later by leaving yourself useful notes.</a:t>
            </a:r>
          </a:p>
          <a:p>
            <a:r>
              <a:rPr lang="en-US" sz="2800" dirty="0"/>
              <a:t>Focus especially on </a:t>
            </a:r>
            <a:r>
              <a:rPr lang="en-US" sz="2800" i="1" dirty="0"/>
              <a:t>your </a:t>
            </a:r>
            <a:r>
              <a:rPr lang="en-US" sz="2800" dirty="0"/>
              <a:t>ASSESSMENT. What do </a:t>
            </a:r>
            <a:r>
              <a:rPr lang="en-US" sz="2800" i="1" dirty="0"/>
              <a:t>you</a:t>
            </a:r>
            <a:r>
              <a:rPr lang="en-US" sz="2800" dirty="0"/>
              <a:t> think of this paper and this scholarly conversation? How does it connect with your other classes? With your concerns and projects? What new questions does it open up for you?</a:t>
            </a:r>
          </a:p>
          <a:p>
            <a:r>
              <a:rPr lang="en-US" sz="2800" dirty="0"/>
              <a:t>How does power play into the phenomenon studied? Into who gets to study it and what they find?</a:t>
            </a:r>
          </a:p>
        </p:txBody>
      </p:sp>
    </p:spTree>
    <p:extLst>
      <p:ext uri="{BB962C8B-B14F-4D97-AF65-F5344CB8AC3E}">
        <p14:creationId xmlns:p14="http://schemas.microsoft.com/office/powerpoint/2010/main" val="1667353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06660-71C2-410E-9C2D-DD95FD277DA9}"/>
              </a:ext>
            </a:extLst>
          </p:cNvPr>
          <p:cNvSpPr>
            <a:spLocks noGrp="1"/>
          </p:cNvSpPr>
          <p:nvPr>
            <p:ph type="title"/>
          </p:nvPr>
        </p:nvSpPr>
        <p:spPr>
          <a:xfrm>
            <a:off x="1261872" y="365760"/>
            <a:ext cx="9692640" cy="1325562"/>
          </a:xfrm>
        </p:spPr>
        <p:txBody>
          <a:bodyPr>
            <a:normAutofit/>
          </a:bodyPr>
          <a:lstStyle/>
          <a:p>
            <a:r>
              <a:rPr lang="en-US" dirty="0"/>
              <a:t>acknowledgement</a:t>
            </a:r>
          </a:p>
        </p:txBody>
      </p:sp>
      <p:sp>
        <p:nvSpPr>
          <p:cNvPr id="3" name="Content Placeholder 2">
            <a:extLst>
              <a:ext uri="{FF2B5EF4-FFF2-40B4-BE49-F238E27FC236}">
                <a16:creationId xmlns:a16="http://schemas.microsoft.com/office/drawing/2014/main" id="{AF252A96-2A02-4C9F-8812-D7E5BA8EF3C3}"/>
              </a:ext>
            </a:extLst>
          </p:cNvPr>
          <p:cNvSpPr>
            <a:spLocks noGrp="1"/>
          </p:cNvSpPr>
          <p:nvPr>
            <p:ph idx="1"/>
          </p:nvPr>
        </p:nvSpPr>
        <p:spPr>
          <a:xfrm>
            <a:off x="1261872" y="1828800"/>
            <a:ext cx="4834128" cy="4351337"/>
          </a:xfrm>
        </p:spPr>
        <p:txBody>
          <a:bodyPr>
            <a:normAutofit/>
          </a:bodyPr>
          <a:lstStyle/>
          <a:p>
            <a:r>
              <a:rPr lang="en-US" sz="2800" dirty="0"/>
              <a:t>These slides were inspired by a series of conversations with Sriram Mohan about some of his teaching practices.</a:t>
            </a:r>
          </a:p>
          <a:p>
            <a:pPr lvl="1"/>
            <a:r>
              <a:rPr lang="en-US" sz="2400" dirty="0"/>
              <a:t>srirammohan.com / @</a:t>
            </a:r>
            <a:r>
              <a:rPr lang="en-US" sz="2400" dirty="0" err="1"/>
              <a:t>arbitist</a:t>
            </a:r>
            <a:r>
              <a:rPr lang="en-US" sz="2400" dirty="0"/>
              <a:t> / </a:t>
            </a:r>
            <a:r>
              <a:rPr lang="en-US" sz="2400" dirty="0" err="1"/>
              <a:t>sriramm</a:t>
            </a:r>
            <a:r>
              <a:rPr lang="en-US" sz="2400" dirty="0"/>
              <a:t>[at]umich.edu</a:t>
            </a:r>
          </a:p>
          <a:p>
            <a:r>
              <a:rPr lang="en-US" sz="2800" dirty="0"/>
              <a:t>They have been greatly enriched through student input. Many thanks!</a:t>
            </a:r>
          </a:p>
        </p:txBody>
      </p:sp>
      <p:pic>
        <p:nvPicPr>
          <p:cNvPr id="7" name="Graphic 6" descr="Books">
            <a:extLst>
              <a:ext uri="{FF2B5EF4-FFF2-40B4-BE49-F238E27FC236}">
                <a16:creationId xmlns:a16="http://schemas.microsoft.com/office/drawing/2014/main" id="{77FE3248-A497-427E-9D40-85339DB895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79706" y="1933575"/>
            <a:ext cx="3639872" cy="3639872"/>
          </a:xfrm>
          <a:prstGeom prst="rect">
            <a:avLst/>
          </a:prstGeom>
        </p:spPr>
      </p:pic>
    </p:spTree>
    <p:extLst>
      <p:ext uri="{BB962C8B-B14F-4D97-AF65-F5344CB8AC3E}">
        <p14:creationId xmlns:p14="http://schemas.microsoft.com/office/powerpoint/2010/main" val="4131964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DA2EE-B8A5-B64E-9F2A-621C91245322}"/>
              </a:ext>
            </a:extLst>
          </p:cNvPr>
          <p:cNvSpPr>
            <a:spLocks noGrp="1"/>
          </p:cNvSpPr>
          <p:nvPr>
            <p:ph type="title"/>
          </p:nvPr>
        </p:nvSpPr>
        <p:spPr>
          <a:xfrm>
            <a:off x="1261872" y="365760"/>
            <a:ext cx="9692640" cy="1325562"/>
          </a:xfrm>
        </p:spPr>
        <p:txBody>
          <a:bodyPr/>
          <a:lstStyle/>
          <a:p>
            <a:r>
              <a:rPr lang="en-US" dirty="0"/>
              <a:t>What is critical thinking &amp; reading?</a:t>
            </a:r>
          </a:p>
        </p:txBody>
      </p:sp>
      <p:sp>
        <p:nvSpPr>
          <p:cNvPr id="3" name="Content Placeholder 2">
            <a:extLst>
              <a:ext uri="{FF2B5EF4-FFF2-40B4-BE49-F238E27FC236}">
                <a16:creationId xmlns:a16="http://schemas.microsoft.com/office/drawing/2014/main" id="{1B14DC74-E49F-0140-A9B1-85FFCB3D0D66}"/>
              </a:ext>
            </a:extLst>
          </p:cNvPr>
          <p:cNvSpPr>
            <a:spLocks noGrp="1"/>
          </p:cNvSpPr>
          <p:nvPr>
            <p:ph idx="1"/>
          </p:nvPr>
        </p:nvSpPr>
        <p:spPr>
          <a:xfrm>
            <a:off x="1261871" y="1828800"/>
            <a:ext cx="9464743" cy="4663440"/>
          </a:xfrm>
        </p:spPr>
        <p:txBody>
          <a:bodyPr>
            <a:noAutofit/>
          </a:bodyPr>
          <a:lstStyle/>
          <a:p>
            <a:r>
              <a:rPr lang="en-US" sz="3600"/>
              <a:t>What do you think it means?</a:t>
            </a:r>
            <a:endParaRPr lang="en-US" sz="3600" dirty="0"/>
          </a:p>
        </p:txBody>
      </p:sp>
    </p:spTree>
    <p:extLst>
      <p:ext uri="{BB962C8B-B14F-4D97-AF65-F5344CB8AC3E}">
        <p14:creationId xmlns:p14="http://schemas.microsoft.com/office/powerpoint/2010/main" val="282837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DA2EE-B8A5-B64E-9F2A-621C91245322}"/>
              </a:ext>
            </a:extLst>
          </p:cNvPr>
          <p:cNvSpPr>
            <a:spLocks noGrp="1"/>
          </p:cNvSpPr>
          <p:nvPr>
            <p:ph type="title"/>
          </p:nvPr>
        </p:nvSpPr>
        <p:spPr/>
        <p:txBody>
          <a:bodyPr/>
          <a:lstStyle/>
          <a:p>
            <a:r>
              <a:rPr lang="en-US" dirty="0"/>
              <a:t>What is critical thinking &amp; reading?</a:t>
            </a:r>
          </a:p>
        </p:txBody>
      </p:sp>
      <p:sp>
        <p:nvSpPr>
          <p:cNvPr id="3" name="Content Placeholder 2">
            <a:extLst>
              <a:ext uri="{FF2B5EF4-FFF2-40B4-BE49-F238E27FC236}">
                <a16:creationId xmlns:a16="http://schemas.microsoft.com/office/drawing/2014/main" id="{1B14DC74-E49F-0140-A9B1-85FFCB3D0D66}"/>
              </a:ext>
            </a:extLst>
          </p:cNvPr>
          <p:cNvSpPr>
            <a:spLocks noGrp="1"/>
          </p:cNvSpPr>
          <p:nvPr>
            <p:ph idx="1"/>
          </p:nvPr>
        </p:nvSpPr>
        <p:spPr>
          <a:xfrm>
            <a:off x="1261871" y="1828800"/>
            <a:ext cx="8931995" cy="4351337"/>
          </a:xfrm>
        </p:spPr>
        <p:txBody>
          <a:bodyPr>
            <a:noAutofit/>
          </a:bodyPr>
          <a:lstStyle/>
          <a:p>
            <a:r>
              <a:rPr lang="en-US" sz="3400" dirty="0"/>
              <a:t>Careful, </a:t>
            </a:r>
            <a:r>
              <a:rPr lang="en-US" sz="3400" b="1" dirty="0"/>
              <a:t>active</a:t>
            </a:r>
            <a:r>
              <a:rPr lang="en-US" sz="3400" dirty="0"/>
              <a:t>, reflective, analytic</a:t>
            </a:r>
          </a:p>
          <a:p>
            <a:r>
              <a:rPr lang="en-US" sz="3400" dirty="0"/>
              <a:t>Involves being thoughtful of </a:t>
            </a:r>
            <a:r>
              <a:rPr lang="en-US" sz="3400" b="1" dirty="0"/>
              <a:t>context</a:t>
            </a:r>
            <a:r>
              <a:rPr lang="en-US" sz="3400" dirty="0"/>
              <a:t>:</a:t>
            </a:r>
          </a:p>
          <a:p>
            <a:pPr lvl="1"/>
            <a:r>
              <a:rPr lang="en-US" sz="3200" dirty="0"/>
              <a:t>Each piece of academic writing is part of an ongoing intellectual conversation, with debates, key figures and concepts.</a:t>
            </a:r>
          </a:p>
          <a:p>
            <a:pPr lvl="1"/>
            <a:r>
              <a:rPr lang="en-US" sz="3200" dirty="0"/>
              <a:t>It was written at a certain time in a particular cultural context to </a:t>
            </a:r>
            <a:r>
              <a:rPr lang="en-US" sz="3200" i="1" dirty="0"/>
              <a:t>do </a:t>
            </a:r>
            <a:r>
              <a:rPr lang="en-US" sz="3200" dirty="0"/>
              <a:t>something.</a:t>
            </a:r>
            <a:endParaRPr lang="en-US" sz="3600" dirty="0"/>
          </a:p>
        </p:txBody>
      </p:sp>
    </p:spTree>
    <p:extLst>
      <p:ext uri="{BB962C8B-B14F-4D97-AF65-F5344CB8AC3E}">
        <p14:creationId xmlns:p14="http://schemas.microsoft.com/office/powerpoint/2010/main" val="234024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DA2EE-B8A5-B64E-9F2A-621C91245322}"/>
              </a:ext>
            </a:extLst>
          </p:cNvPr>
          <p:cNvSpPr>
            <a:spLocks noGrp="1"/>
          </p:cNvSpPr>
          <p:nvPr>
            <p:ph type="title"/>
          </p:nvPr>
        </p:nvSpPr>
        <p:spPr/>
        <p:txBody>
          <a:bodyPr/>
          <a:lstStyle/>
          <a:p>
            <a:r>
              <a:rPr lang="en-US" dirty="0"/>
              <a:t>Key goals of critical thinking/reading</a:t>
            </a:r>
          </a:p>
        </p:txBody>
      </p:sp>
      <p:sp>
        <p:nvSpPr>
          <p:cNvPr id="3" name="Content Placeholder 2">
            <a:extLst>
              <a:ext uri="{FF2B5EF4-FFF2-40B4-BE49-F238E27FC236}">
                <a16:creationId xmlns:a16="http://schemas.microsoft.com/office/drawing/2014/main" id="{1B14DC74-E49F-0140-A9B1-85FFCB3D0D66}"/>
              </a:ext>
            </a:extLst>
          </p:cNvPr>
          <p:cNvSpPr>
            <a:spLocks noGrp="1"/>
          </p:cNvSpPr>
          <p:nvPr>
            <p:ph idx="1"/>
          </p:nvPr>
        </p:nvSpPr>
        <p:spPr>
          <a:xfrm>
            <a:off x="1261872" y="1828800"/>
            <a:ext cx="9406128" cy="4351337"/>
          </a:xfrm>
        </p:spPr>
        <p:txBody>
          <a:bodyPr>
            <a:noAutofit/>
          </a:bodyPr>
          <a:lstStyle/>
          <a:p>
            <a:r>
              <a:rPr lang="en-US" sz="2800" b="1" dirty="0">
                <a:solidFill>
                  <a:schemeClr val="accent2">
                    <a:lumMod val="75000"/>
                  </a:schemeClr>
                </a:solidFill>
              </a:rPr>
              <a:t>REFLECT</a:t>
            </a:r>
            <a:r>
              <a:rPr lang="en-US" sz="2800" dirty="0"/>
              <a:t> – Reflect on the validity of what you have read in light of prior knowledge, your understanding of the world, new knowledge you’re gaining</a:t>
            </a:r>
          </a:p>
          <a:p>
            <a:r>
              <a:rPr lang="en-US" sz="2800" b="1" dirty="0">
                <a:solidFill>
                  <a:schemeClr val="accent2">
                    <a:lumMod val="75000"/>
                  </a:schemeClr>
                </a:solidFill>
              </a:rPr>
              <a:t>CONNECT, RELATE </a:t>
            </a:r>
            <a:r>
              <a:rPr lang="en-US" sz="2800" dirty="0"/>
              <a:t>- Figure out how this new info and these new ideas connect with what you already know. Does it change your perspective on something?</a:t>
            </a:r>
          </a:p>
          <a:p>
            <a:r>
              <a:rPr lang="en-US" sz="2800" b="1" dirty="0">
                <a:solidFill>
                  <a:schemeClr val="accent2">
                    <a:lumMod val="75000"/>
                  </a:schemeClr>
                </a:solidFill>
              </a:rPr>
              <a:t>APPLY</a:t>
            </a:r>
            <a:r>
              <a:rPr lang="en-US" sz="2800" dirty="0"/>
              <a:t> - Put the new stuff you’ve learned into action! Consider how you can use new concepts, methods, and knowledge elsewhere.</a:t>
            </a:r>
          </a:p>
        </p:txBody>
      </p:sp>
    </p:spTree>
    <p:extLst>
      <p:ext uri="{BB962C8B-B14F-4D97-AF65-F5344CB8AC3E}">
        <p14:creationId xmlns:p14="http://schemas.microsoft.com/office/powerpoint/2010/main" val="343912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775FF-3C4D-FE49-A267-92917B193EF3}"/>
              </a:ext>
            </a:extLst>
          </p:cNvPr>
          <p:cNvSpPr>
            <a:spLocks noGrp="1"/>
          </p:cNvSpPr>
          <p:nvPr>
            <p:ph type="title"/>
          </p:nvPr>
        </p:nvSpPr>
        <p:spPr/>
        <p:txBody>
          <a:bodyPr/>
          <a:lstStyle/>
          <a:p>
            <a:r>
              <a:rPr lang="en-US" dirty="0"/>
              <a:t>What does “critical” mean?</a:t>
            </a:r>
          </a:p>
        </p:txBody>
      </p:sp>
      <p:sp>
        <p:nvSpPr>
          <p:cNvPr id="3" name="Content Placeholder 2">
            <a:extLst>
              <a:ext uri="{FF2B5EF4-FFF2-40B4-BE49-F238E27FC236}">
                <a16:creationId xmlns:a16="http://schemas.microsoft.com/office/drawing/2014/main" id="{3FD4136E-A8E4-724A-B098-049CE9382990}"/>
              </a:ext>
            </a:extLst>
          </p:cNvPr>
          <p:cNvSpPr>
            <a:spLocks noGrp="1"/>
          </p:cNvSpPr>
          <p:nvPr>
            <p:ph idx="1"/>
          </p:nvPr>
        </p:nvSpPr>
        <p:spPr>
          <a:xfrm>
            <a:off x="1261872" y="1828800"/>
            <a:ext cx="9226834" cy="4351337"/>
          </a:xfrm>
        </p:spPr>
        <p:txBody>
          <a:bodyPr>
            <a:noAutofit/>
          </a:bodyPr>
          <a:lstStyle/>
          <a:p>
            <a:r>
              <a:rPr lang="en-US" sz="2800" dirty="0"/>
              <a:t>Critical here doesn’t mean “being mean.”</a:t>
            </a:r>
          </a:p>
          <a:p>
            <a:r>
              <a:rPr lang="en-US" sz="2800" dirty="0"/>
              <a:t>It means </a:t>
            </a:r>
            <a:r>
              <a:rPr lang="en-US" sz="2800" b="1" dirty="0"/>
              <a:t>being aware there is a context in which this thing is written</a:t>
            </a:r>
            <a:r>
              <a:rPr lang="en-US" sz="2800" dirty="0"/>
              <a:t> and that </a:t>
            </a:r>
            <a:r>
              <a:rPr lang="en-US" sz="2800" b="1" dirty="0"/>
              <a:t>there is something this author intends this writing to do. </a:t>
            </a:r>
            <a:r>
              <a:rPr lang="en-US" sz="2800" dirty="0"/>
              <a:t>We therefore have to take the reading with a grain of salt. Make up our minds for ourselves.</a:t>
            </a:r>
          </a:p>
          <a:p>
            <a:r>
              <a:rPr lang="en-US" sz="2800" dirty="0"/>
              <a:t>Being aware of context and intention, </a:t>
            </a:r>
            <a:r>
              <a:rPr lang="en-US" sz="2800" b="1" dirty="0"/>
              <a:t>we can then think about how power works</a:t>
            </a:r>
            <a:r>
              <a:rPr lang="en-US" sz="2800" dirty="0"/>
              <a:t>. How it affects the thing studied as well as the studier/author.</a:t>
            </a:r>
          </a:p>
        </p:txBody>
      </p:sp>
    </p:spTree>
    <p:extLst>
      <p:ext uri="{BB962C8B-B14F-4D97-AF65-F5344CB8AC3E}">
        <p14:creationId xmlns:p14="http://schemas.microsoft.com/office/powerpoint/2010/main" val="404123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775FF-3C4D-FE49-A267-92917B193EF3}"/>
              </a:ext>
            </a:extLst>
          </p:cNvPr>
          <p:cNvSpPr>
            <a:spLocks noGrp="1"/>
          </p:cNvSpPr>
          <p:nvPr>
            <p:ph type="title"/>
          </p:nvPr>
        </p:nvSpPr>
        <p:spPr/>
        <p:txBody>
          <a:bodyPr/>
          <a:lstStyle/>
          <a:p>
            <a:r>
              <a:rPr lang="en-US" dirty="0"/>
              <a:t>What does “critical” mean?</a:t>
            </a:r>
          </a:p>
        </p:txBody>
      </p:sp>
      <p:sp>
        <p:nvSpPr>
          <p:cNvPr id="3" name="Content Placeholder 2">
            <a:extLst>
              <a:ext uri="{FF2B5EF4-FFF2-40B4-BE49-F238E27FC236}">
                <a16:creationId xmlns:a16="http://schemas.microsoft.com/office/drawing/2014/main" id="{3FD4136E-A8E4-724A-B098-049CE9382990}"/>
              </a:ext>
            </a:extLst>
          </p:cNvPr>
          <p:cNvSpPr>
            <a:spLocks noGrp="1"/>
          </p:cNvSpPr>
          <p:nvPr>
            <p:ph idx="1"/>
          </p:nvPr>
        </p:nvSpPr>
        <p:spPr>
          <a:xfrm>
            <a:off x="1261872" y="1828800"/>
            <a:ext cx="9183390" cy="4351337"/>
          </a:xfrm>
        </p:spPr>
        <p:txBody>
          <a:bodyPr>
            <a:normAutofit fontScale="92500" lnSpcReduction="10000"/>
          </a:bodyPr>
          <a:lstStyle/>
          <a:p>
            <a:r>
              <a:rPr lang="en-US" sz="3200" dirty="0"/>
              <a:t>Critical means </a:t>
            </a:r>
            <a:r>
              <a:rPr lang="en-US" sz="3200" b="1" dirty="0">
                <a:solidFill>
                  <a:srgbClr val="00B050"/>
                </a:solidFill>
              </a:rPr>
              <a:t>caring about the stakes</a:t>
            </a:r>
            <a:r>
              <a:rPr lang="en-US" sz="3200" dirty="0"/>
              <a:t>. Your stakes. The author’s. The stakes of those being studied.</a:t>
            </a:r>
          </a:p>
          <a:p>
            <a:r>
              <a:rPr lang="en-US" sz="3600" dirty="0"/>
              <a:t>In media studies work, typically</a:t>
            </a:r>
            <a:r>
              <a:rPr lang="en-US" sz="3600" dirty="0">
                <a:solidFill>
                  <a:srgbClr val="00A401"/>
                </a:solidFill>
              </a:rPr>
              <a:t> </a:t>
            </a:r>
            <a:r>
              <a:rPr lang="en-US" sz="3600" b="1" dirty="0">
                <a:solidFill>
                  <a:srgbClr val="00A401"/>
                </a:solidFill>
              </a:rPr>
              <a:t>the stakes are the humanity of the people whose media is being studied.</a:t>
            </a:r>
          </a:p>
          <a:p>
            <a:r>
              <a:rPr lang="en-US" sz="3200" dirty="0"/>
              <a:t>In this way, “critical” research can be very compassionate.</a:t>
            </a:r>
          </a:p>
          <a:p>
            <a:pPr lvl="1"/>
            <a:r>
              <a:rPr lang="en-US" sz="3000" dirty="0"/>
              <a:t>(Or domineering and preachy. It’s complicated.)</a:t>
            </a:r>
            <a:endParaRPr lang="en-US" sz="2600" dirty="0"/>
          </a:p>
        </p:txBody>
      </p:sp>
    </p:spTree>
    <p:extLst>
      <p:ext uri="{BB962C8B-B14F-4D97-AF65-F5344CB8AC3E}">
        <p14:creationId xmlns:p14="http://schemas.microsoft.com/office/powerpoint/2010/main" val="299406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46160-8DE7-914E-A9FF-72B8EE8F0506}"/>
              </a:ext>
            </a:extLst>
          </p:cNvPr>
          <p:cNvSpPr>
            <a:spLocks noGrp="1"/>
          </p:cNvSpPr>
          <p:nvPr>
            <p:ph type="title"/>
          </p:nvPr>
        </p:nvSpPr>
        <p:spPr/>
        <p:txBody>
          <a:bodyPr/>
          <a:lstStyle/>
          <a:p>
            <a:r>
              <a:rPr lang="en-US" dirty="0"/>
              <a:t>Putting it into action…</a:t>
            </a:r>
          </a:p>
        </p:txBody>
      </p:sp>
      <p:sp>
        <p:nvSpPr>
          <p:cNvPr id="3" name="Content Placeholder 2">
            <a:extLst>
              <a:ext uri="{FF2B5EF4-FFF2-40B4-BE49-F238E27FC236}">
                <a16:creationId xmlns:a16="http://schemas.microsoft.com/office/drawing/2014/main" id="{56C34665-08D2-B24A-A5F5-F5EC5104DD03}"/>
              </a:ext>
            </a:extLst>
          </p:cNvPr>
          <p:cNvSpPr>
            <a:spLocks noGrp="1"/>
          </p:cNvSpPr>
          <p:nvPr>
            <p:ph idx="1"/>
          </p:nvPr>
        </p:nvSpPr>
        <p:spPr>
          <a:xfrm>
            <a:off x="1261872" y="1828800"/>
            <a:ext cx="9429574" cy="4351337"/>
          </a:xfrm>
        </p:spPr>
        <p:txBody>
          <a:bodyPr>
            <a:normAutofit lnSpcReduction="10000"/>
          </a:bodyPr>
          <a:lstStyle/>
          <a:p>
            <a:r>
              <a:rPr lang="en-US" sz="3200" b="1" dirty="0"/>
              <a:t>Practically, what should I look for? </a:t>
            </a:r>
            <a:br>
              <a:rPr lang="en-US" sz="3200" dirty="0"/>
            </a:br>
            <a:r>
              <a:rPr lang="en-US" sz="3200" dirty="0"/>
              <a:t>Recognize those aspects of a discussion that have a concentration of meaning</a:t>
            </a:r>
          </a:p>
          <a:p>
            <a:pPr lvl="1"/>
            <a:r>
              <a:rPr lang="en-US" sz="2800" dirty="0"/>
              <a:t>Title, section headings, abstract, charts, “I argue”…</a:t>
            </a:r>
          </a:p>
          <a:p>
            <a:r>
              <a:rPr lang="en-US" sz="3200" b="1" dirty="0"/>
              <a:t>Intellectually, what  do I think about what I find? </a:t>
            </a:r>
            <a:br>
              <a:rPr lang="en-US" sz="3200" dirty="0"/>
            </a:br>
            <a:r>
              <a:rPr lang="en-US" sz="3200" dirty="0"/>
              <a:t>Think about the interpretation of data from within the text, and if you agree with that interpretation.</a:t>
            </a:r>
          </a:p>
        </p:txBody>
      </p:sp>
    </p:spTree>
    <p:extLst>
      <p:ext uri="{BB962C8B-B14F-4D97-AF65-F5344CB8AC3E}">
        <p14:creationId xmlns:p14="http://schemas.microsoft.com/office/powerpoint/2010/main" val="396688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D5B29-3B50-4C89-9DAE-954FC42D2515}"/>
              </a:ext>
            </a:extLst>
          </p:cNvPr>
          <p:cNvSpPr>
            <a:spLocks noGrp="1"/>
          </p:cNvSpPr>
          <p:nvPr>
            <p:ph type="ctrTitle"/>
          </p:nvPr>
        </p:nvSpPr>
        <p:spPr/>
        <p:txBody>
          <a:bodyPr/>
          <a:lstStyle/>
          <a:p>
            <a:r>
              <a:rPr lang="en-US" dirty="0"/>
              <a:t>Outcomes</a:t>
            </a:r>
          </a:p>
        </p:txBody>
      </p:sp>
      <p:sp>
        <p:nvSpPr>
          <p:cNvPr id="3" name="Subtitle 2">
            <a:extLst>
              <a:ext uri="{FF2B5EF4-FFF2-40B4-BE49-F238E27FC236}">
                <a16:creationId xmlns:a16="http://schemas.microsoft.com/office/drawing/2014/main" id="{BA35D5E4-C377-412F-9AF0-CF92CD464F98}"/>
              </a:ext>
            </a:extLst>
          </p:cNvPr>
          <p:cNvSpPr>
            <a:spLocks noGrp="1"/>
          </p:cNvSpPr>
          <p:nvPr>
            <p:ph type="subTitle" idx="1"/>
          </p:nvPr>
        </p:nvSpPr>
        <p:spPr/>
        <p:txBody>
          <a:bodyPr>
            <a:normAutofit/>
          </a:bodyPr>
          <a:lstStyle/>
          <a:p>
            <a:r>
              <a:rPr lang="en-US" sz="4400" dirty="0"/>
              <a:t>What should my notes look like?</a:t>
            </a:r>
          </a:p>
        </p:txBody>
      </p:sp>
    </p:spTree>
    <p:extLst>
      <p:ext uri="{BB962C8B-B14F-4D97-AF65-F5344CB8AC3E}">
        <p14:creationId xmlns:p14="http://schemas.microsoft.com/office/powerpoint/2010/main" val="456885018"/>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1190</Words>
  <Application>Microsoft Macintosh PowerPoint</Application>
  <PresentationFormat>Widescreen</PresentationFormat>
  <Paragraphs>91</Paragraphs>
  <Slides>21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Schoolbook</vt:lpstr>
      <vt:lpstr>Wingdings 2</vt:lpstr>
      <vt:lpstr>View</vt:lpstr>
      <vt:lpstr>Critical thinking &amp; reading</vt:lpstr>
      <vt:lpstr>Why is it important? What’s the point?</vt:lpstr>
      <vt:lpstr>What is critical thinking &amp; reading?</vt:lpstr>
      <vt:lpstr>What is critical thinking &amp; reading?</vt:lpstr>
      <vt:lpstr>Key goals of critical thinking/reading</vt:lpstr>
      <vt:lpstr>What does “critical” mean?</vt:lpstr>
      <vt:lpstr>What does “critical” mean?</vt:lpstr>
      <vt:lpstr>Putting it into action…</vt:lpstr>
      <vt:lpstr>Outcomes</vt:lpstr>
      <vt:lpstr>Mark up your reading. For ex:</vt:lpstr>
      <vt:lpstr>6 key things to note down…</vt:lpstr>
      <vt:lpstr>6 key things to note down…</vt:lpstr>
      <vt:lpstr>Why take notes?</vt:lpstr>
      <vt:lpstr>Practical steps for critically reading anything</vt:lpstr>
      <vt:lpstr>PowerPoint Presentation</vt:lpstr>
      <vt:lpstr>Step 1 – Look through it</vt:lpstr>
      <vt:lpstr>Step 2 – Read it</vt:lpstr>
      <vt:lpstr>Step 3 – Find the evidence</vt:lpstr>
      <vt:lpstr>Step 4 – Judge the validity</vt:lpstr>
      <vt:lpstr>Step 5 – Flesh out your notes</vt:lpstr>
      <vt:lpstr>acknowledgement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dc:creator>
  <cp:lastModifiedBy>Lia R Wolock</cp:lastModifiedBy>
  <cp:revision>16</cp:revision>
  <cp:lastPrinted>2019-09-03T22:37:21Z</cp:lastPrinted>
  <dcterms:created xsi:type="dcterms:W3CDTF">2019-01-24T06:48:05Z</dcterms:created>
  <dcterms:modified xsi:type="dcterms:W3CDTF">2019-09-03T22:41:07Z</dcterms:modified>
</cp:coreProperties>
</file>