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4" r:id="rId2"/>
    <p:sldId id="272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56" r:id="rId14"/>
    <p:sldId id="257" r:id="rId15"/>
    <p:sldId id="258" r:id="rId16"/>
    <p:sldId id="259" r:id="rId17"/>
    <p:sldId id="260" r:id="rId18"/>
    <p:sldId id="263" r:id="rId19"/>
    <p:sldId id="261" r:id="rId20"/>
    <p:sldId id="262" r:id="rId21"/>
    <p:sldId id="265" r:id="rId22"/>
    <p:sldId id="264" r:id="rId23"/>
    <p:sldId id="266" r:id="rId24"/>
    <p:sldId id="267" r:id="rId25"/>
    <p:sldId id="268" r:id="rId26"/>
    <p:sldId id="285" r:id="rId27"/>
    <p:sldId id="269" r:id="rId28"/>
    <p:sldId id="270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/>
    <p:restoredTop sz="93035"/>
  </p:normalViewPr>
  <p:slideViewPr>
    <p:cSldViewPr snapToGrid="0">
      <p:cViewPr varScale="1">
        <p:scale>
          <a:sx n="126" d="100"/>
          <a:sy n="126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56DA6-3B24-4D5B-A5EA-3F8D99E2E748}" type="datetimeFigureOut">
              <a:rPr lang="en-US" smtClean="0"/>
              <a:t>1/31/18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08E27-22DB-4721-BA81-AFDF3D0AA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8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6FC8741-4CBA-4394-AEDD-F60090EFED6E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50292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6439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A2300C4-32D7-45CC-8B73-E72690AD8E7D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256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BF09587-AB97-4851-94F3-2C0C31AC4257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427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3F7C7E5-E793-459B-9EBD-C84D379633B9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87" tIns="45894" rIns="91787" bIns="45894"/>
          <a:lstStyle/>
          <a:p>
            <a:pPr eaLnBrk="1" hangingPunct="1"/>
            <a:r>
              <a:rPr lang="en-US" alt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7310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AEAE0D7-9FA6-4F74-B01A-78DD75A26254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87" tIns="45894" rIns="91787" bIns="45894"/>
          <a:lstStyle/>
          <a:p>
            <a:pPr eaLnBrk="1" hangingPunct="1"/>
            <a:r>
              <a:rPr lang="en-US" alt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0941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F5F0E08-6213-4982-A9D6-13084A5936ED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414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20000"/>
              </a:spcBef>
            </a:pPr>
            <a:r>
              <a:rPr lang="en-US" alt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5802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8F191B4-1E82-4D69-98B9-E0490689D671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2603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03BF443-83A3-4DE8-9CA0-40AEF6DD66B4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7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55E8720-FB08-45F0-8630-82B50F46A56C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0135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37E8E54-2D3B-4F88-8BA9-875484192E13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4156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A77B118-231D-437E-A9ED-6B3D88FEA1CD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766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3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2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1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50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08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96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85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41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7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6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2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9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9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0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4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2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C68B079-3A23-4663-9E26-C68A6D14DEE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553038"/>
            <a:ext cx="10426650" cy="4716545"/>
          </a:xfrm>
        </p:spPr>
        <p:txBody>
          <a:bodyPr>
            <a:normAutofit/>
          </a:bodyPr>
          <a:lstStyle/>
          <a:p>
            <a:r>
              <a:rPr lang="en-US" dirty="0"/>
              <a:t>API, Wrapper classes,</a:t>
            </a:r>
            <a:r>
              <a:rPr lang="en-US" altLang="en-US" dirty="0"/>
              <a:t> </a:t>
            </a:r>
            <a:r>
              <a:rPr lang="en-US" altLang="en-US" dirty="0" err="1"/>
              <a:t>printf</a:t>
            </a:r>
            <a:r>
              <a:rPr lang="en-US" altLang="en-US" dirty="0"/>
              <a:t>, and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7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938" y="341314"/>
            <a:ext cx="7154862" cy="725487"/>
          </a:xfrm>
        </p:spPr>
        <p:txBody>
          <a:bodyPr/>
          <a:lstStyle/>
          <a:p>
            <a:pPr eaLnBrk="1" hangingPunct="1"/>
            <a:r>
              <a:rPr lang="en-US" altLang="en-US" sz="3200"/>
              <a:t>Conversion Character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158240"/>
            <a:ext cx="11594592" cy="5318760"/>
          </a:xfrm>
        </p:spPr>
        <p:txBody>
          <a:bodyPr>
            <a:normAutofit/>
          </a:bodyPr>
          <a:lstStyle/>
          <a:p>
            <a:pPr>
              <a:tabLst>
                <a:tab pos="5943600" algn="l"/>
              </a:tabLst>
            </a:pPr>
            <a:r>
              <a:rPr lang="en-US" altLang="en-US" dirty="0"/>
              <a:t>This code fragment illustrates how to use the conversion characters:</a:t>
            </a:r>
          </a:p>
          <a:p>
            <a:pPr lvl="1">
              <a:spcBef>
                <a:spcPct val="50000"/>
              </a:spcBef>
              <a:buNone/>
              <a:tabLst>
                <a:tab pos="5943600" algn="l"/>
              </a:tabLst>
            </a:pPr>
            <a:r>
              <a:rPr lang="en-US" altLang="en-US" sz="2000" dirty="0" err="1">
                <a:latin typeface="Courier New" panose="02070309020205020404" pitchFamily="49" charset="0"/>
              </a:rPr>
              <a:t>System.out.printf</a:t>
            </a:r>
            <a:r>
              <a:rPr lang="en-US" altLang="en-US" sz="2000" dirty="0">
                <a:latin typeface="Courier New" panose="02070309020205020404" pitchFamily="49" charset="0"/>
              </a:rPr>
              <a:t>("Planet: %s\n", "Neptune");</a:t>
            </a:r>
          </a:p>
          <a:p>
            <a:pPr lvl="1">
              <a:buNone/>
              <a:tabLst>
                <a:tab pos="5943600" algn="l"/>
              </a:tabLst>
            </a:pPr>
            <a:r>
              <a:rPr lang="en-US" altLang="en-US" sz="2000" dirty="0" err="1">
                <a:latin typeface="Courier New" panose="02070309020205020404" pitchFamily="49" charset="0"/>
              </a:rPr>
              <a:t>System.out.printf</a:t>
            </a:r>
            <a:r>
              <a:rPr lang="en-US" altLang="en-US" sz="2000" dirty="0">
                <a:latin typeface="Courier New" panose="02070309020205020404" pitchFamily="49" charset="0"/>
              </a:rPr>
              <a:t>("Number of moons: %d\n", 13);</a:t>
            </a:r>
          </a:p>
          <a:p>
            <a:pPr lvl="1">
              <a:buNone/>
              <a:tabLst>
                <a:tab pos="5943600" algn="l"/>
              </a:tabLst>
            </a:pPr>
            <a:r>
              <a:rPr lang="en-US" altLang="en-US" sz="2000" dirty="0" err="1">
                <a:latin typeface="Courier New" panose="02070309020205020404" pitchFamily="49" charset="0"/>
              </a:rPr>
              <a:t>System.out.printf</a:t>
            </a:r>
            <a:r>
              <a:rPr lang="en-US" altLang="en-US" sz="2000" dirty="0">
                <a:latin typeface="Courier New" panose="02070309020205020404" pitchFamily="49" charset="0"/>
              </a:rPr>
              <a:t>("Orbital period (in earth years): %f\n", 164.79);</a:t>
            </a:r>
          </a:p>
          <a:p>
            <a:pPr lvl="1">
              <a:buNone/>
              <a:tabLst>
                <a:tab pos="5943600" algn="l"/>
              </a:tabLst>
            </a:pPr>
            <a:r>
              <a:rPr lang="en-US" altLang="en-US" sz="2000" dirty="0" err="1">
                <a:latin typeface="Courier New" panose="02070309020205020404" pitchFamily="49" charset="0"/>
              </a:rPr>
              <a:t>System.out.printf</a:t>
            </a:r>
            <a:r>
              <a:rPr lang="en-US" altLang="en-US" sz="2000" dirty="0">
                <a:latin typeface="Courier New" panose="02070309020205020404" pitchFamily="49" charset="0"/>
              </a:rPr>
              <a:t>(</a:t>
            </a:r>
          </a:p>
          <a:p>
            <a:pPr lvl="1">
              <a:buNone/>
              <a:tabLst>
                <a:tab pos="5943600" algn="l"/>
              </a:tabLst>
            </a:pPr>
            <a:r>
              <a:rPr lang="en-US" altLang="en-US" sz="1900" dirty="0">
                <a:latin typeface="Courier New" panose="02070309020205020404" pitchFamily="49" charset="0"/>
              </a:rPr>
              <a:t>  "Average distance from the sun (in km): %e\n", 4_498_252_900.0);</a:t>
            </a:r>
          </a:p>
          <a:p>
            <a:pPr>
              <a:tabLst>
                <a:tab pos="5943600" algn="l"/>
              </a:tabLst>
            </a:pPr>
            <a:r>
              <a:rPr lang="en-US" altLang="en-US" dirty="0"/>
              <a:t>Here is the output:</a:t>
            </a:r>
          </a:p>
          <a:p>
            <a:pPr lvl="1">
              <a:spcBef>
                <a:spcPct val="50000"/>
              </a:spcBef>
              <a:buNone/>
              <a:tabLst>
                <a:tab pos="5943600" algn="l"/>
              </a:tabLst>
            </a:pPr>
            <a:r>
              <a:rPr lang="en-US" altLang="en-US" sz="2000" dirty="0">
                <a:latin typeface="Courier New" panose="02070309020205020404" pitchFamily="49" charset="0"/>
              </a:rPr>
              <a:t>Planet: Neptune</a:t>
            </a:r>
          </a:p>
          <a:p>
            <a:pPr lvl="1">
              <a:buNone/>
              <a:tabLst>
                <a:tab pos="5943600" algn="l"/>
              </a:tabLst>
            </a:pPr>
            <a:r>
              <a:rPr lang="en-US" altLang="en-US" sz="2000" dirty="0">
                <a:latin typeface="Courier New" panose="02070309020205020404" pitchFamily="49" charset="0"/>
              </a:rPr>
              <a:t>Number of moons: 13</a:t>
            </a:r>
          </a:p>
          <a:p>
            <a:pPr lvl="1">
              <a:buNone/>
              <a:tabLst>
                <a:tab pos="5943600" algn="l"/>
              </a:tabLst>
            </a:pPr>
            <a:r>
              <a:rPr lang="en-US" altLang="en-US" sz="2000" dirty="0">
                <a:latin typeface="Courier New" panose="02070309020205020404" pitchFamily="49" charset="0"/>
              </a:rPr>
              <a:t>Orbital period (in earth years): 164.790000</a:t>
            </a:r>
          </a:p>
          <a:p>
            <a:pPr lvl="1">
              <a:buNone/>
              <a:tabLst>
                <a:tab pos="5943600" algn="l"/>
              </a:tabLst>
            </a:pPr>
            <a:r>
              <a:rPr lang="en-US" altLang="en-US" sz="2000" dirty="0">
                <a:latin typeface="Courier New" panose="02070309020205020404" pitchFamily="49" charset="0"/>
              </a:rPr>
              <a:t>Average distance from the sun (in km): 4.498253e+09</a:t>
            </a:r>
          </a:p>
        </p:txBody>
      </p:sp>
    </p:spTree>
    <p:extLst>
      <p:ext uri="{BB962C8B-B14F-4D97-AF65-F5344CB8AC3E}">
        <p14:creationId xmlns:p14="http://schemas.microsoft.com/office/powerpoint/2010/main" val="290947814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2458121" y="124497"/>
            <a:ext cx="7154862" cy="725487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Precision and Width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078" y="1201132"/>
            <a:ext cx="11368122" cy="495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tabLst>
                <a:tab pos="5943600" algn="l"/>
              </a:tabLst>
            </a:pPr>
            <a:r>
              <a:rPr lang="en-US" altLang="en-US" sz="2400" dirty="0"/>
              <a:t>Precision:</a:t>
            </a:r>
          </a:p>
          <a:p>
            <a:pPr lvl="1">
              <a:lnSpc>
                <a:spcPct val="80000"/>
              </a:lnSpc>
              <a:tabLst>
                <a:tab pos="5943600" algn="l"/>
              </a:tabLst>
            </a:pPr>
            <a:r>
              <a:rPr lang="en-US" altLang="en-US" sz="2400" dirty="0"/>
              <a:t>Only for floating-point numbers</a:t>
            </a:r>
          </a:p>
          <a:p>
            <a:pPr lvl="1">
              <a:lnSpc>
                <a:spcPct val="80000"/>
              </a:lnSpc>
              <a:tabLst>
                <a:tab pos="5943600" algn="l"/>
              </a:tabLst>
            </a:pPr>
            <a:r>
              <a:rPr lang="en-US" altLang="en-US" sz="2400" dirty="0"/>
              <a:t>Consists of a dot and then the number of digits that will be printed to the right of the decimal point.</a:t>
            </a:r>
          </a:p>
          <a:p>
            <a:pPr lvl="1">
              <a:lnSpc>
                <a:spcPct val="80000"/>
              </a:lnSpc>
              <a:tabLst>
                <a:tab pos="5943600" algn="l"/>
              </a:tabLst>
            </a:pPr>
            <a:r>
              <a:rPr lang="en-US" altLang="en-US" sz="2400" dirty="0"/>
              <a:t>If the data item has extra fractional digits, then rounding occurs.</a:t>
            </a:r>
          </a:p>
          <a:p>
            <a:pPr lvl="1">
              <a:lnSpc>
                <a:spcPct val="80000"/>
              </a:lnSpc>
              <a:tabLst>
                <a:tab pos="5943600" algn="l"/>
              </a:tabLst>
            </a:pPr>
            <a:r>
              <a:rPr lang="en-US" altLang="en-US" sz="2400" dirty="0"/>
              <a:t>If the data item has fewer fractional digits, then zeros are added at the </a:t>
            </a:r>
            <a:r>
              <a:rPr lang="en-US" altLang="en-US" sz="2400" dirty="0" err="1"/>
              <a:t>righ</a:t>
            </a:r>
            <a:r>
              <a:rPr lang="en-US" altLang="en-US" sz="2400" dirty="0"/>
              <a:t>.</a:t>
            </a:r>
          </a:p>
          <a:p>
            <a:pPr>
              <a:lnSpc>
                <a:spcPct val="80000"/>
              </a:lnSpc>
              <a:tabLst>
                <a:tab pos="5943600" algn="l"/>
              </a:tabLst>
            </a:pPr>
            <a:endParaRPr lang="en-US" altLang="en-US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tabLst>
                <a:tab pos="5943600" algn="l"/>
              </a:tabLst>
            </a:pPr>
            <a:r>
              <a:rPr lang="en-US" altLang="en-US" sz="2400" dirty="0"/>
              <a:t>Width:</a:t>
            </a:r>
          </a:p>
          <a:p>
            <a:pPr lvl="1">
              <a:lnSpc>
                <a:spcPct val="80000"/>
              </a:lnSpc>
              <a:tabLst>
                <a:tab pos="5943600" algn="l"/>
              </a:tabLst>
            </a:pPr>
            <a:r>
              <a:rPr lang="en-US" altLang="en-US" sz="2400" dirty="0"/>
              <a:t>Specifies the </a:t>
            </a:r>
            <a:r>
              <a:rPr lang="en-US" altLang="en-US" sz="2400" u="sng" dirty="0"/>
              <a:t>minimum</a:t>
            </a:r>
            <a:r>
              <a:rPr lang="en-US" altLang="en-US" sz="2400" dirty="0"/>
              <a:t> number of characters that are to be printed. </a:t>
            </a:r>
          </a:p>
          <a:p>
            <a:pPr lvl="1">
              <a:lnSpc>
                <a:spcPct val="80000"/>
              </a:lnSpc>
              <a:tabLst>
                <a:tab pos="5943600" algn="l"/>
              </a:tabLst>
            </a:pPr>
            <a:r>
              <a:rPr lang="en-US" altLang="en-US" sz="2400" dirty="0"/>
              <a:t>If the data item contains fewer than the specified number of characters, then spaces are added.</a:t>
            </a:r>
          </a:p>
          <a:p>
            <a:pPr lvl="1">
              <a:lnSpc>
                <a:spcPct val="80000"/>
              </a:lnSpc>
              <a:tabLst>
                <a:tab pos="5943600" algn="l"/>
              </a:tabLst>
            </a:pPr>
            <a:r>
              <a:rPr lang="en-US" altLang="en-US" sz="2400" dirty="0"/>
              <a:t>By default, output values are right aligned, so when spaces are added, they go on the left side.</a:t>
            </a:r>
          </a:p>
        </p:txBody>
      </p:sp>
    </p:spTree>
    <p:extLst>
      <p:ext uri="{BB962C8B-B14F-4D97-AF65-F5344CB8AC3E}">
        <p14:creationId xmlns:p14="http://schemas.microsoft.com/office/powerpoint/2010/main" val="115470690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938" y="341314"/>
            <a:ext cx="7154862" cy="725487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Precision and Width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1888" y="1295400"/>
            <a:ext cx="7924800" cy="4953000"/>
          </a:xfrm>
        </p:spPr>
        <p:txBody>
          <a:bodyPr/>
          <a:lstStyle/>
          <a:p>
            <a:pPr>
              <a:tabLst>
                <a:tab pos="5943600" algn="l"/>
              </a:tabLst>
            </a:pPr>
            <a:r>
              <a:rPr lang="en-US" altLang="en-US" dirty="0"/>
              <a:t>This code fragment illustrates how to specify precision and width in a format specifier:</a:t>
            </a:r>
          </a:p>
          <a:p>
            <a:pPr lvl="1">
              <a:spcBef>
                <a:spcPct val="50000"/>
              </a:spcBef>
              <a:buNone/>
              <a:tabLst>
                <a:tab pos="5943600" algn="l"/>
              </a:tabLst>
            </a:pPr>
            <a:r>
              <a:rPr lang="en-US" altLang="en-US" dirty="0" err="1">
                <a:latin typeface="Courier New" panose="02070309020205020404" pitchFamily="49" charset="0"/>
              </a:rPr>
              <a:t>System.out.printf</a:t>
            </a:r>
            <a:r>
              <a:rPr lang="en-US" altLang="en-US" dirty="0">
                <a:latin typeface="Courier New" panose="02070309020205020404" pitchFamily="49" charset="0"/>
              </a:rPr>
              <a:t>("Cows are %6s\n", "cool");</a:t>
            </a:r>
          </a:p>
          <a:p>
            <a:pPr lvl="1">
              <a:buNone/>
              <a:tabLst>
                <a:tab pos="5943600" algn="l"/>
              </a:tabLst>
            </a:pPr>
            <a:r>
              <a:rPr lang="en-US" altLang="en-US" dirty="0" err="1">
                <a:latin typeface="Courier New" panose="02070309020205020404" pitchFamily="49" charset="0"/>
              </a:rPr>
              <a:t>System.out.printf</a:t>
            </a:r>
            <a:r>
              <a:rPr lang="en-US" altLang="en-US" dirty="0">
                <a:latin typeface="Courier New" panose="02070309020205020404" pitchFamily="49" charset="0"/>
              </a:rPr>
              <a:t>("But dogs %2s\n", "rule");</a:t>
            </a:r>
          </a:p>
          <a:p>
            <a:pPr lvl="1">
              <a:spcAft>
                <a:spcPct val="50000"/>
              </a:spcAft>
              <a:buNone/>
              <a:tabLst>
                <a:tab pos="5943600" algn="l"/>
              </a:tabLst>
            </a:pPr>
            <a:r>
              <a:rPr lang="en-US" altLang="en-US" dirty="0" err="1">
                <a:latin typeface="Courier New" panose="02070309020205020404" pitchFamily="49" charset="0"/>
              </a:rPr>
              <a:t>System.out.printf</a:t>
            </a:r>
            <a:r>
              <a:rPr lang="en-US" altLang="en-US" dirty="0">
                <a:latin typeface="Courier New" panose="02070309020205020404" pitchFamily="49" charset="0"/>
              </a:rPr>
              <a:t>("PI = %7.4f\n", </a:t>
            </a:r>
            <a:r>
              <a:rPr lang="en-US" altLang="en-US" dirty="0" err="1">
                <a:latin typeface="Courier New" panose="02070309020205020404" pitchFamily="49" charset="0"/>
              </a:rPr>
              <a:t>Math.PI</a:t>
            </a:r>
            <a:r>
              <a:rPr lang="en-US" altLang="en-US" dirty="0">
                <a:latin typeface="Courier New" panose="02070309020205020404" pitchFamily="49" charset="0"/>
              </a:rPr>
              <a:t>);</a:t>
            </a:r>
          </a:p>
          <a:p>
            <a:pPr>
              <a:tabLst>
                <a:tab pos="5943600" algn="l"/>
              </a:tabLst>
            </a:pPr>
            <a:r>
              <a:rPr lang="en-US" altLang="en-US" dirty="0"/>
              <a:t>Here is the output:</a:t>
            </a:r>
          </a:p>
          <a:p>
            <a:pPr lvl="1">
              <a:buNone/>
              <a:tabLst>
                <a:tab pos="5943600" algn="l"/>
              </a:tabLst>
            </a:pPr>
            <a:endParaRPr lang="en-US" altLang="en-US" sz="1600" dirty="0">
              <a:latin typeface="Courier New" panose="02070309020205020404" pitchFamily="49" charset="0"/>
            </a:endParaRPr>
          </a:p>
          <a:p>
            <a:pPr lvl="1">
              <a:buNone/>
              <a:tabLst>
                <a:tab pos="5943600" algn="l"/>
              </a:tabLst>
            </a:pPr>
            <a:r>
              <a:rPr lang="en-US" altLang="en-US" dirty="0">
                <a:latin typeface="Courier New" panose="02070309020205020404" pitchFamily="49" charset="0"/>
              </a:rPr>
              <a:t>Cows are   cool</a:t>
            </a:r>
          </a:p>
          <a:p>
            <a:pPr lvl="1">
              <a:buNone/>
              <a:tabLst>
                <a:tab pos="5943600" algn="l"/>
              </a:tabLst>
            </a:pPr>
            <a:r>
              <a:rPr lang="en-US" altLang="en-US" dirty="0">
                <a:latin typeface="Courier New" panose="02070309020205020404" pitchFamily="49" charset="0"/>
              </a:rPr>
              <a:t>But dogs rule</a:t>
            </a:r>
          </a:p>
          <a:p>
            <a:pPr lvl="1">
              <a:buNone/>
              <a:tabLst>
                <a:tab pos="5943600" algn="l"/>
              </a:tabLst>
            </a:pPr>
            <a:r>
              <a:rPr lang="en-US" altLang="en-US" dirty="0">
                <a:latin typeface="Courier New" panose="02070309020205020404" pitchFamily="49" charset="0"/>
              </a:rPr>
              <a:t>PI =  3.1416</a:t>
            </a:r>
            <a:endParaRPr lang="en-US" altLang="en-US" dirty="0"/>
          </a:p>
        </p:txBody>
      </p:sp>
      <p:sp>
        <p:nvSpPr>
          <p:cNvPr id="66563" name="Rectangle 6"/>
          <p:cNvSpPr>
            <a:spLocks noChangeArrowheads="1"/>
          </p:cNvSpPr>
          <p:nvPr/>
        </p:nvSpPr>
        <p:spPr bwMode="auto">
          <a:xfrm>
            <a:off x="3893439" y="4308729"/>
            <a:ext cx="857250" cy="247650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64" name="Rectangle 7"/>
          <p:cNvSpPr>
            <a:spLocks noChangeArrowheads="1"/>
          </p:cNvSpPr>
          <p:nvPr/>
        </p:nvSpPr>
        <p:spPr bwMode="auto">
          <a:xfrm>
            <a:off x="3455670" y="5081779"/>
            <a:ext cx="990600" cy="266700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65" name="Text Box 8"/>
          <p:cNvSpPr txBox="1">
            <a:spLocks noChangeArrowheads="1"/>
          </p:cNvSpPr>
          <p:nvPr/>
        </p:nvSpPr>
        <p:spPr bwMode="auto">
          <a:xfrm>
            <a:off x="5638800" y="3943350"/>
            <a:ext cx="1447800" cy="376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/>
              <a:t>6 characters</a:t>
            </a:r>
          </a:p>
        </p:txBody>
      </p:sp>
      <p:sp>
        <p:nvSpPr>
          <p:cNvPr id="66566" name="Line 9"/>
          <p:cNvSpPr>
            <a:spLocks noChangeShapeType="1"/>
          </p:cNvSpPr>
          <p:nvPr/>
        </p:nvSpPr>
        <p:spPr bwMode="auto">
          <a:xfrm flipH="1">
            <a:off x="4800600" y="4095750"/>
            <a:ext cx="838200" cy="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67" name="Line 10"/>
          <p:cNvSpPr>
            <a:spLocks noChangeShapeType="1"/>
          </p:cNvSpPr>
          <p:nvPr/>
        </p:nvSpPr>
        <p:spPr bwMode="auto">
          <a:xfrm flipH="1">
            <a:off x="4572000" y="4114800"/>
            <a:ext cx="228600" cy="17145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68" name="Text Box 11"/>
          <p:cNvSpPr txBox="1">
            <a:spLocks noChangeArrowheads="1"/>
          </p:cNvSpPr>
          <p:nvPr/>
        </p:nvSpPr>
        <p:spPr bwMode="auto">
          <a:xfrm>
            <a:off x="5638800" y="5448300"/>
            <a:ext cx="1447800" cy="376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7 characters</a:t>
            </a:r>
          </a:p>
        </p:txBody>
      </p:sp>
      <p:sp>
        <p:nvSpPr>
          <p:cNvPr id="66569" name="Line 14"/>
          <p:cNvSpPr>
            <a:spLocks noChangeShapeType="1"/>
          </p:cNvSpPr>
          <p:nvPr/>
        </p:nvSpPr>
        <p:spPr bwMode="auto">
          <a:xfrm flipH="1">
            <a:off x="4419600" y="5600700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70" name="Line 15"/>
          <p:cNvSpPr>
            <a:spLocks noChangeShapeType="1"/>
          </p:cNvSpPr>
          <p:nvPr/>
        </p:nvSpPr>
        <p:spPr bwMode="auto">
          <a:xfrm flipH="1" flipV="1">
            <a:off x="4255008" y="5348478"/>
            <a:ext cx="164592" cy="252221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7290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06880" y="1580050"/>
            <a:ext cx="96682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2800" dirty="0">
                <a:solidFill>
                  <a:prstClr val="white"/>
                </a:solidFill>
              </a:rPr>
              <a:t>Methods reduce code size by factoring similar code into one program location</a:t>
            </a:r>
          </a:p>
          <a:p>
            <a:pPr lvl="0" defTabSz="457200">
              <a:defRPr/>
            </a:pPr>
            <a:endParaRPr lang="en-US" sz="2800" dirty="0">
              <a:solidFill>
                <a:prstClr val="white"/>
              </a:solidFill>
            </a:endParaRPr>
          </a:p>
          <a:p>
            <a:pPr lvl="0" defTabSz="457200">
              <a:defRPr/>
            </a:pPr>
            <a:r>
              <a:rPr lang="en-US" sz="2800" dirty="0">
                <a:solidFill>
                  <a:prstClr val="white"/>
                </a:solidFill>
              </a:rPr>
              <a:t>Using this feature makes code </a:t>
            </a:r>
          </a:p>
          <a:p>
            <a:pPr marL="514350" lvl="0" indent="-514350" defTabSz="457200">
              <a:buAutoNum type="alphaLcParenBoth"/>
              <a:defRPr/>
            </a:pPr>
            <a:r>
              <a:rPr lang="en-US" sz="2800" dirty="0">
                <a:solidFill>
                  <a:prstClr val="white"/>
                </a:solidFill>
              </a:rPr>
              <a:t>more self-documenting, </a:t>
            </a:r>
          </a:p>
          <a:p>
            <a:pPr lvl="0" defTabSz="457200">
              <a:defRPr/>
            </a:pPr>
            <a:r>
              <a:rPr lang="en-US" sz="2800" dirty="0">
                <a:solidFill>
                  <a:prstClr val="white"/>
                </a:solidFill>
              </a:rPr>
              <a:t>(b) smaller, and </a:t>
            </a:r>
          </a:p>
          <a:p>
            <a:pPr lvl="0" defTabSz="457200">
              <a:defRPr/>
            </a:pPr>
            <a:r>
              <a:rPr lang="en-US" sz="2800" dirty="0">
                <a:solidFill>
                  <a:prstClr val="white"/>
                </a:solidFill>
              </a:rPr>
              <a:t>(c) less error prone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667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>
                <a:effectLst/>
              </a:rPr>
              <a:t>METHOD DECLARATIONS</a:t>
            </a:r>
            <a:br>
              <a:rPr lang="en-US" cap="all" dirty="0">
                <a:effectLst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06880" y="1859340"/>
            <a:ext cx="74371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Visibility modifier (e.g. public, private, protected)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Non-access modifiers (e.g. static, final 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Return Type (e.g. void, String, </a:t>
            </a:r>
            <a:r>
              <a:rPr lang="en-US" sz="2400" dirty="0" err="1"/>
              <a:t>int</a:t>
            </a:r>
            <a:r>
              <a:rPr lang="en-US" sz="2400" dirty="0"/>
              <a:t>, </a:t>
            </a:r>
            <a:r>
              <a:rPr lang="en-US" sz="2400" dirty="0" err="1"/>
              <a:t>boolean</a:t>
            </a:r>
            <a:r>
              <a:rPr lang="en-US" sz="2400" dirty="0"/>
              <a:t>[])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Name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Parameter List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2853647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>
                <a:effectLst/>
              </a:rPr>
              <a:t>VISIBILITY</a:t>
            </a:r>
            <a:br>
              <a:rPr lang="en-US" cap="all" dirty="0">
                <a:effectLst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72849" y="1225461"/>
            <a:ext cx="9144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A private method can be invoked only from the class in which it is declared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A public method can be invoked from anyone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A protected method can be invoked from the package the method in which it is declared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62" y="3973179"/>
            <a:ext cx="4648200" cy="2752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100F2E-CCE5-2C41-960E-1484FBFD6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305" y="3944604"/>
            <a:ext cx="32639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57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STATIC MODIFIER (IN ACTION)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92674" y="1704350"/>
            <a:ext cx="5119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/>
              <a:t>Math-Class Methods(partial list)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4" y="2351870"/>
            <a:ext cx="10608109" cy="411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32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cap="all" dirty="0">
                <a:effectLst/>
              </a:rPr>
              <a:t>RETURN TYPES</a:t>
            </a:r>
            <a:br>
              <a:rPr lang="en-US" cap="all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70245" y="1824190"/>
            <a:ext cx="10497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A void method returns no value (but can still return;)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A non-void is marked with a specific return type and must return a value of type on all code paths</a:t>
            </a:r>
          </a:p>
        </p:txBody>
      </p:sp>
    </p:spTree>
    <p:extLst>
      <p:ext uri="{BB962C8B-B14F-4D97-AF65-F5344CB8AC3E}">
        <p14:creationId xmlns:p14="http://schemas.microsoft.com/office/powerpoint/2010/main" val="1687528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RETURN TYPES (VOID)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7237" y="1580050"/>
            <a:ext cx="10472928" cy="52014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public </a:t>
            </a:r>
            <a:r>
              <a:rPr lang="en-US" sz="2800" dirty="0">
                <a:solidFill>
                  <a:srgbClr val="E3CEAB"/>
                </a:solidFill>
                <a:latin typeface="Courier New" panose="02070309020205020404" pitchFamily="49" charset="0"/>
              </a:rPr>
              <a:t>static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void </a:t>
            </a:r>
            <a:r>
              <a:rPr lang="en-US" sz="2800" dirty="0" err="1">
                <a:solidFill>
                  <a:srgbClr val="DCDCDC"/>
                </a:solidFill>
                <a:latin typeface="Courier New" panose="02070309020205020404" pitchFamily="49" charset="0"/>
              </a:rPr>
              <a:t>printPrimes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(</a:t>
            </a:r>
            <a:r>
              <a:rPr lang="en-US" sz="2800" dirty="0" err="1">
                <a:solidFill>
                  <a:srgbClr val="DCDCDC"/>
                </a:solidFill>
                <a:latin typeface="Courier New" panose="02070309020205020404" pitchFamily="49" charset="0"/>
              </a:rPr>
              <a:t>int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[] numbers) {</a:t>
            </a:r>
          </a:p>
          <a:p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</a:p>
          <a:p>
            <a:pPr lvl="1"/>
            <a:r>
              <a:rPr lang="en-US" sz="2800" dirty="0">
                <a:solidFill>
                  <a:srgbClr val="E3CEAB"/>
                </a:solidFill>
                <a:latin typeface="Courier New" panose="02070309020205020404" pitchFamily="49" charset="0"/>
              </a:rPr>
              <a:t>if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(numbers == null || </a:t>
            </a:r>
            <a:r>
              <a:rPr lang="en-US" sz="2800" dirty="0" err="1">
                <a:solidFill>
                  <a:srgbClr val="DCDCDC"/>
                </a:solidFill>
                <a:latin typeface="Courier New" panose="02070309020205020404" pitchFamily="49" charset="0"/>
              </a:rPr>
              <a:t>numbers.length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== </a:t>
            </a:r>
            <a:r>
              <a:rPr lang="en-US" sz="2800" dirty="0">
                <a:solidFill>
                  <a:srgbClr val="8CD0D3"/>
                </a:solidFill>
                <a:latin typeface="Courier New" panose="02070309020205020404" pitchFamily="49" charset="0"/>
              </a:rPr>
              <a:t>0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) { </a:t>
            </a:r>
          </a:p>
          <a:p>
            <a:pPr lvl="1"/>
            <a:r>
              <a:rPr lang="en-US" sz="2800" dirty="0">
                <a:solidFill>
                  <a:srgbClr val="E3CEAB"/>
                </a:solidFill>
                <a:latin typeface="Courier New" panose="02070309020205020404" pitchFamily="49" charset="0"/>
              </a:rPr>
              <a:t>  return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; </a:t>
            </a:r>
            <a:r>
              <a:rPr lang="en-US" sz="2400" dirty="0">
                <a:solidFill>
                  <a:srgbClr val="DCDCDC"/>
                </a:solidFill>
                <a:latin typeface="Courier New" panose="02070309020205020404" pitchFamily="49" charset="0"/>
              </a:rPr>
              <a:t>// Explicit </a:t>
            </a:r>
            <a:r>
              <a:rPr lang="en-US" sz="2400" dirty="0">
                <a:solidFill>
                  <a:srgbClr val="CC9393"/>
                </a:solidFill>
                <a:latin typeface="Courier New" panose="02070309020205020404" pitchFamily="49" charset="0"/>
              </a:rPr>
              <a:t>"early-out"</a:t>
            </a:r>
            <a:r>
              <a:rPr lang="en-US" sz="24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E3CEAB"/>
                </a:solidFill>
                <a:latin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rgbClr val="DCDCDC"/>
                </a:solidFill>
                <a:latin typeface="Courier New" panose="02070309020205020404" pitchFamily="49" charset="0"/>
              </a:rPr>
              <a:t> void </a:t>
            </a:r>
            <a:r>
              <a:rPr lang="en-US" sz="2400" dirty="0">
                <a:solidFill>
                  <a:srgbClr val="E3CEAB"/>
                </a:solidFill>
                <a:latin typeface="Courier New" panose="02070309020205020404" pitchFamily="49" charset="0"/>
              </a:rPr>
              <a:t>method</a:t>
            </a:r>
            <a:r>
              <a:rPr lang="en-US" sz="24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</a:p>
          <a:p>
            <a:pPr lvl="1"/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} </a:t>
            </a:r>
          </a:p>
          <a:p>
            <a:pPr lvl="1"/>
            <a:r>
              <a:rPr lang="en-US" sz="2800" dirty="0">
                <a:solidFill>
                  <a:srgbClr val="E3CEAB"/>
                </a:solidFill>
                <a:latin typeface="Courier New" panose="02070309020205020404" pitchFamily="49" charset="0"/>
              </a:rPr>
              <a:t>for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(</a:t>
            </a:r>
            <a:r>
              <a:rPr lang="en-US" sz="2800" dirty="0" err="1">
                <a:solidFill>
                  <a:srgbClr val="DCDCDC"/>
                </a:solidFill>
                <a:latin typeface="Courier New" panose="02070309020205020404" pitchFamily="49" charset="0"/>
              </a:rPr>
              <a:t>int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number : numbers) { </a:t>
            </a:r>
          </a:p>
          <a:p>
            <a:pPr lvl="2"/>
            <a:r>
              <a:rPr lang="en-US" sz="2800" dirty="0">
                <a:solidFill>
                  <a:srgbClr val="E3CEAB"/>
                </a:solidFill>
                <a:latin typeface="Courier New" panose="02070309020205020404" pitchFamily="49" charset="0"/>
              </a:rPr>
              <a:t>if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(</a:t>
            </a:r>
            <a:r>
              <a:rPr lang="en-US" sz="2800" dirty="0" err="1">
                <a:solidFill>
                  <a:srgbClr val="DCDCDC"/>
                </a:solidFill>
                <a:latin typeface="Courier New" panose="02070309020205020404" pitchFamily="49" charset="0"/>
              </a:rPr>
              <a:t>isPrime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(number)) { </a:t>
            </a:r>
          </a:p>
          <a:p>
            <a:pPr lvl="2"/>
            <a:r>
              <a:rPr lang="en-US" sz="2800" dirty="0" err="1">
                <a:solidFill>
                  <a:srgbClr val="DCDCDC"/>
                </a:solidFill>
                <a:latin typeface="Courier New" panose="02070309020205020404" pitchFamily="49" charset="0"/>
              </a:rPr>
              <a:t>System.</a:t>
            </a:r>
            <a:r>
              <a:rPr lang="en-US" sz="2800" dirty="0" err="1">
                <a:solidFill>
                  <a:srgbClr val="E3CEAB"/>
                </a:solidFill>
                <a:latin typeface="Courier New" panose="02070309020205020404" pitchFamily="49" charset="0"/>
              </a:rPr>
              <a:t>out</a:t>
            </a:r>
            <a:r>
              <a:rPr lang="en-US" sz="2800" dirty="0" err="1">
                <a:solidFill>
                  <a:srgbClr val="DCDCDC"/>
                </a:solidFill>
                <a:latin typeface="Courier New" panose="02070309020205020404" pitchFamily="49" charset="0"/>
              </a:rPr>
              <a:t>.println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(number); </a:t>
            </a:r>
          </a:p>
          <a:p>
            <a:pPr lvl="2"/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} </a:t>
            </a:r>
          </a:p>
          <a:p>
            <a:pPr lvl="1"/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} </a:t>
            </a:r>
          </a:p>
          <a:p>
            <a:r>
              <a:rPr lang="en-US" sz="2400" dirty="0">
                <a:solidFill>
                  <a:srgbClr val="DCDCDC"/>
                </a:solidFill>
                <a:latin typeface="Courier New" panose="02070309020205020404" pitchFamily="49" charset="0"/>
              </a:rPr>
              <a:t>     // No </a:t>
            </a:r>
            <a:r>
              <a:rPr lang="en-US" sz="2400" dirty="0">
                <a:solidFill>
                  <a:srgbClr val="E3CEAB"/>
                </a:solidFill>
                <a:latin typeface="Courier New" panose="02070309020205020404" pitchFamily="49" charset="0"/>
              </a:rPr>
              <a:t>return</a:t>
            </a:r>
            <a:r>
              <a:rPr lang="en-US" sz="2400" dirty="0">
                <a:solidFill>
                  <a:srgbClr val="DCDCDC"/>
                </a:solidFill>
                <a:latin typeface="Courier New" panose="02070309020205020404" pitchFamily="49" charset="0"/>
              </a:rPr>
              <a:t> _necessary_ </a:t>
            </a:r>
            <a:r>
              <a:rPr lang="en-US" sz="2400" dirty="0">
                <a:solidFill>
                  <a:srgbClr val="E3CEAB"/>
                </a:solidFill>
                <a:latin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rgbClr val="DCDCDC"/>
                </a:solidFill>
                <a:latin typeface="Courier New" panose="02070309020205020404" pitchFamily="49" charset="0"/>
              </a:rPr>
              <a:t> void functions </a:t>
            </a:r>
          </a:p>
          <a:p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4370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686" y="91126"/>
            <a:ext cx="10353762" cy="970450"/>
          </a:xfrm>
        </p:spPr>
        <p:txBody>
          <a:bodyPr/>
          <a:lstStyle/>
          <a:p>
            <a:r>
              <a:rPr lang="en-US" dirty="0"/>
              <a:t>RETURN TYPES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8666" y="1364473"/>
            <a:ext cx="11576241" cy="526297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E3CEAB"/>
                </a:solidFill>
                <a:latin typeface="inherit"/>
              </a:rPr>
              <a:t>public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static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double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rgbClr val="EFEF8F"/>
                </a:solidFill>
                <a:latin typeface="inherit"/>
              </a:rPr>
              <a:t>getMax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(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double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[] numbers)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{ </a:t>
            </a:r>
          </a:p>
          <a:p>
            <a:pPr lvl="1"/>
            <a:r>
              <a:rPr lang="en-US" sz="2800" dirty="0">
                <a:solidFill>
                  <a:srgbClr val="E3CEAB"/>
                </a:solidFill>
                <a:latin typeface="Courier New" panose="02070309020205020404" pitchFamily="49" charset="0"/>
              </a:rPr>
              <a:t>if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(numbers == null || </a:t>
            </a:r>
            <a:r>
              <a:rPr lang="en-US" sz="2800" dirty="0" err="1">
                <a:solidFill>
                  <a:srgbClr val="DCDCDC"/>
                </a:solidFill>
                <a:latin typeface="Courier New" panose="02070309020205020404" pitchFamily="49" charset="0"/>
              </a:rPr>
              <a:t>numbers.length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== </a:t>
            </a:r>
            <a:r>
              <a:rPr lang="en-US" sz="2800" dirty="0">
                <a:solidFill>
                  <a:srgbClr val="8CD0D3"/>
                </a:solidFill>
                <a:latin typeface="Courier New" panose="02070309020205020404" pitchFamily="49" charset="0"/>
              </a:rPr>
              <a:t>0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) { </a:t>
            </a:r>
          </a:p>
          <a:p>
            <a:pPr lvl="1"/>
            <a:r>
              <a:rPr lang="en-US" sz="2800" dirty="0">
                <a:solidFill>
                  <a:srgbClr val="E3CEAB"/>
                </a:solidFill>
                <a:latin typeface="Courier New" panose="02070309020205020404" pitchFamily="49" charset="0"/>
              </a:rPr>
              <a:t>     return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rgbClr val="DCDCDC"/>
                </a:solidFill>
                <a:latin typeface="Courier New" panose="02070309020205020404" pitchFamily="49" charset="0"/>
              </a:rPr>
              <a:t>Double.NaN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;</a:t>
            </a:r>
            <a:r>
              <a:rPr lang="en-US" sz="2000" dirty="0">
                <a:solidFill>
                  <a:srgbClr val="7F9F7F"/>
                </a:solidFill>
                <a:latin typeface="Courier New" panose="02070309020205020404" pitchFamily="49" charset="0"/>
              </a:rPr>
              <a:t>// Explicit "early-out" with a value</a:t>
            </a:r>
            <a:r>
              <a:rPr lang="en-US" sz="20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</a:p>
          <a:p>
            <a:pPr lvl="1"/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} </a:t>
            </a:r>
          </a:p>
          <a:p>
            <a:r>
              <a:rPr lang="en-US" sz="2800" dirty="0">
                <a:solidFill>
                  <a:srgbClr val="E3CEAB"/>
                </a:solidFill>
                <a:latin typeface="Courier New" panose="02070309020205020404" pitchFamily="49" charset="0"/>
              </a:rPr>
              <a:t>double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rgbClr val="DCDCDC"/>
                </a:solidFill>
                <a:latin typeface="Courier New" panose="02070309020205020404" pitchFamily="49" charset="0"/>
              </a:rPr>
              <a:t>runningMax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= numbers[</a:t>
            </a:r>
            <a:r>
              <a:rPr lang="en-US" sz="2800" dirty="0">
                <a:solidFill>
                  <a:srgbClr val="8CD0D3"/>
                </a:solidFill>
                <a:latin typeface="Courier New" panose="02070309020205020404" pitchFamily="49" charset="0"/>
              </a:rPr>
              <a:t>0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]; </a:t>
            </a:r>
          </a:p>
          <a:p>
            <a:pPr lvl="1"/>
            <a:r>
              <a:rPr lang="en-US" sz="2800" dirty="0">
                <a:solidFill>
                  <a:srgbClr val="E3CEAB"/>
                </a:solidFill>
                <a:latin typeface="Courier New" panose="02070309020205020404" pitchFamily="49" charset="0"/>
              </a:rPr>
              <a:t>for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(</a:t>
            </a:r>
            <a:r>
              <a:rPr lang="en-US" sz="2800" dirty="0" err="1">
                <a:solidFill>
                  <a:srgbClr val="E3CEAB"/>
                </a:solidFill>
                <a:latin typeface="Courier New" panose="02070309020205020404" pitchFamily="49" charset="0"/>
              </a:rPr>
              <a:t>int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rgbClr val="DCDCDC"/>
                </a:solidFill>
                <a:latin typeface="Courier New" panose="02070309020205020404" pitchFamily="49" charset="0"/>
              </a:rPr>
              <a:t>i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= </a:t>
            </a:r>
            <a:r>
              <a:rPr lang="en-US" sz="2800" dirty="0">
                <a:solidFill>
                  <a:srgbClr val="8CD0D3"/>
                </a:solidFill>
                <a:latin typeface="Courier New" panose="02070309020205020404" pitchFamily="49" charset="0"/>
              </a:rPr>
              <a:t>1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; </a:t>
            </a:r>
            <a:r>
              <a:rPr lang="en-US" sz="2800" dirty="0" err="1">
                <a:solidFill>
                  <a:srgbClr val="DCDCDC"/>
                </a:solidFill>
                <a:latin typeface="Courier New" panose="02070309020205020404" pitchFamily="49" charset="0"/>
              </a:rPr>
              <a:t>i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&lt; </a:t>
            </a:r>
            <a:r>
              <a:rPr lang="en-US" sz="2800" dirty="0" err="1">
                <a:solidFill>
                  <a:srgbClr val="DCDCDC"/>
                </a:solidFill>
                <a:latin typeface="Courier New" panose="02070309020205020404" pitchFamily="49" charset="0"/>
              </a:rPr>
              <a:t>numbers.length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; </a:t>
            </a:r>
            <a:r>
              <a:rPr lang="en-US" sz="2800" dirty="0" err="1">
                <a:solidFill>
                  <a:srgbClr val="DCDCDC"/>
                </a:solidFill>
                <a:latin typeface="Courier New" panose="02070309020205020404" pitchFamily="49" charset="0"/>
              </a:rPr>
              <a:t>i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++) { </a:t>
            </a:r>
          </a:p>
          <a:p>
            <a:pPr lvl="3"/>
            <a:r>
              <a:rPr lang="en-US" sz="2800" dirty="0">
                <a:solidFill>
                  <a:srgbClr val="E3CEAB"/>
                </a:solidFill>
                <a:latin typeface="Courier New" panose="02070309020205020404" pitchFamily="49" charset="0"/>
              </a:rPr>
              <a:t>if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(</a:t>
            </a:r>
            <a:r>
              <a:rPr lang="en-US" sz="2800" dirty="0" err="1">
                <a:solidFill>
                  <a:srgbClr val="DCDCDC"/>
                </a:solidFill>
                <a:latin typeface="Courier New" panose="02070309020205020404" pitchFamily="49" charset="0"/>
              </a:rPr>
              <a:t>runningMax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&lt; numbers[</a:t>
            </a:r>
            <a:r>
              <a:rPr lang="en-US" sz="2800" dirty="0" err="1">
                <a:solidFill>
                  <a:srgbClr val="DCDCDC"/>
                </a:solidFill>
                <a:latin typeface="Courier New" panose="02070309020205020404" pitchFamily="49" charset="0"/>
              </a:rPr>
              <a:t>i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]) { </a:t>
            </a:r>
          </a:p>
          <a:p>
            <a:pPr lvl="3"/>
            <a:r>
              <a:rPr lang="en-US" sz="2800" dirty="0" err="1">
                <a:solidFill>
                  <a:srgbClr val="DCDCDC"/>
                </a:solidFill>
                <a:latin typeface="Courier New" panose="02070309020205020404" pitchFamily="49" charset="0"/>
              </a:rPr>
              <a:t>runningMax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= numbers[</a:t>
            </a:r>
            <a:r>
              <a:rPr lang="en-US" sz="2800" dirty="0" err="1">
                <a:solidFill>
                  <a:srgbClr val="DCDCDC"/>
                </a:solidFill>
                <a:latin typeface="Courier New" panose="02070309020205020404" pitchFamily="49" charset="0"/>
              </a:rPr>
              <a:t>i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]; </a:t>
            </a:r>
          </a:p>
          <a:p>
            <a:pPr lvl="3"/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} </a:t>
            </a:r>
          </a:p>
          <a:p>
            <a:pPr lvl="1"/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} </a:t>
            </a:r>
          </a:p>
          <a:p>
            <a:r>
              <a:rPr lang="en-US" sz="2800" dirty="0">
                <a:solidFill>
                  <a:srgbClr val="E3CEAB"/>
                </a:solidFill>
                <a:latin typeface="Courier New" panose="02070309020205020404" pitchFamily="49" charset="0"/>
              </a:rPr>
              <a:t>return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rgbClr val="DCDCDC"/>
                </a:solidFill>
                <a:latin typeface="Courier New" panose="02070309020205020404" pitchFamily="49" charset="0"/>
              </a:rPr>
              <a:t>runningMax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; </a:t>
            </a:r>
            <a:r>
              <a:rPr lang="en-US" sz="2400" dirty="0">
                <a:solidFill>
                  <a:srgbClr val="7F9F7F"/>
                </a:solidFill>
                <a:latin typeface="Courier New" panose="02070309020205020404" pitchFamily="49" charset="0"/>
              </a:rPr>
              <a:t>// Return necessary from all code paths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189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938" y="341314"/>
            <a:ext cx="7002462" cy="725487"/>
          </a:xfrm>
        </p:spPr>
        <p:txBody>
          <a:bodyPr/>
          <a:lstStyle/>
          <a:p>
            <a:pPr eaLnBrk="1" hangingPunct="1"/>
            <a:r>
              <a:rPr lang="en-US" altLang="en-US"/>
              <a:t>The API Library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288" y="1066801"/>
            <a:ext cx="9756648" cy="4933950"/>
          </a:xfrm>
        </p:spPr>
        <p:txBody>
          <a:bodyPr>
            <a:noAutofit/>
          </a:bodyPr>
          <a:lstStyle/>
          <a:p>
            <a:pPr marL="36900" indent="-342900" defTabSz="914400">
              <a:buFont typeface="Wingdings" panose="05000000000000000000" pitchFamily="2" charset="2"/>
              <a:buChar char="q"/>
            </a:pPr>
            <a:r>
              <a:rPr lang="en-US" altLang="en-US" sz="2200" dirty="0">
                <a:solidFill>
                  <a:schemeClr val="tx1"/>
                </a:solidFill>
                <a:effectLst/>
              </a:rPr>
              <a:t>API stands for “Application Programming Interface”</a:t>
            </a:r>
          </a:p>
          <a:p>
            <a:pPr marL="0" lvl="1" indent="0" defTabSz="914400">
              <a:buNone/>
            </a:pPr>
            <a:r>
              <a:rPr lang="en-US" altLang="en-US" sz="2200" dirty="0">
                <a:solidFill>
                  <a:schemeClr val="tx1"/>
                </a:solidFill>
                <a:effectLst/>
              </a:rPr>
              <a:t>    -In fact, you have been using it</a:t>
            </a:r>
          </a:p>
          <a:p>
            <a:pPr marL="0" lvl="2" indent="0" defTabSz="914400">
              <a:buNone/>
            </a:pPr>
            <a:r>
              <a:rPr lang="en-US" altLang="en-US" sz="2200" dirty="0">
                <a:solidFill>
                  <a:schemeClr val="tx1"/>
                </a:solidFill>
                <a:effectLst/>
              </a:rPr>
              <a:t>    -The Scanner class is one small part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288" y="2595985"/>
            <a:ext cx="84764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200" dirty="0"/>
              <a:t>In general, your programs must “import” the API classes they use</a:t>
            </a:r>
            <a:br>
              <a:rPr lang="en-US" altLang="en-US" sz="2200" dirty="0"/>
            </a:br>
            <a:r>
              <a:rPr lang="en-US" alt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alt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java.util.Scanner</a:t>
            </a:r>
            <a:r>
              <a:rPr lang="en-US" alt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en-US" sz="2200" dirty="0"/>
          </a:p>
          <a:p>
            <a:pPr lvl="1"/>
            <a:r>
              <a:rPr lang="en-US" alt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java.util</a:t>
            </a:r>
            <a:r>
              <a:rPr lang="en-US" altLang="en-US" sz="2200" dirty="0"/>
              <a:t> is a “package”</a:t>
            </a:r>
          </a:p>
          <a:p>
            <a:pPr lvl="1"/>
            <a:r>
              <a:rPr lang="en-US" altLang="en-US" sz="2200" dirty="0"/>
              <a:t>         Packages are collections of related classes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200" dirty="0"/>
              <a:t>Programs automatically import </a:t>
            </a:r>
            <a:r>
              <a:rPr lang="en-US" alt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java.lang</a:t>
            </a:r>
            <a:endParaRPr lang="en-US" alt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altLang="en-US" sz="2200" dirty="0"/>
              <a:t>   -</a:t>
            </a:r>
            <a:r>
              <a:rPr lang="en-US" altLang="en-US" sz="2200" dirty="0" err="1"/>
              <a:t>java.lang</a:t>
            </a:r>
            <a:r>
              <a:rPr lang="en-US" altLang="en-US" sz="2200" dirty="0"/>
              <a:t> contains critical classes that many programs need</a:t>
            </a:r>
          </a:p>
          <a:p>
            <a:pPr lvl="2"/>
            <a:r>
              <a:rPr lang="en-US" alt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Math</a:t>
            </a:r>
          </a:p>
          <a:p>
            <a:pPr lvl="2"/>
            <a:r>
              <a:rPr lang="en-US" alt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String</a:t>
            </a:r>
          </a:p>
          <a:p>
            <a:pPr lvl="1"/>
            <a:r>
              <a:rPr lang="en-US" altLang="en-US" sz="2200" dirty="0">
                <a:cs typeface="Courier New" panose="02070309020205020404" pitchFamily="49" charset="0"/>
              </a:rPr>
              <a:t>   -The automatic import is equivalent this line</a:t>
            </a:r>
          </a:p>
          <a:p>
            <a:pPr lvl="2"/>
            <a:r>
              <a:rPr lang="en-US" alt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alt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java.lang</a:t>
            </a:r>
            <a:r>
              <a:rPr lang="en-US" alt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.*;</a:t>
            </a:r>
          </a:p>
          <a:p>
            <a:pPr lvl="2"/>
            <a:r>
              <a:rPr lang="en-US" altLang="en-US" sz="2200" dirty="0">
                <a:cs typeface="Courier New" panose="02070309020205020404" pitchFamily="49" charset="0"/>
              </a:rPr>
              <a:t>The * matches all classes in the package</a:t>
            </a:r>
          </a:p>
        </p:txBody>
      </p:sp>
    </p:spTree>
    <p:extLst>
      <p:ext uri="{BB962C8B-B14F-4D97-AF65-F5344CB8AC3E}">
        <p14:creationId xmlns:p14="http://schemas.microsoft.com/office/powerpoint/2010/main" val="4061059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RETURN TYPES (POSSIBLE RETURNS)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511" y="1580050"/>
            <a:ext cx="11286273" cy="407803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public </a:t>
            </a:r>
            <a:r>
              <a:rPr lang="en-US" sz="2600" dirty="0">
                <a:solidFill>
                  <a:srgbClr val="E3CEAB"/>
                </a:solidFill>
                <a:latin typeface="Courier New" panose="02070309020205020404" pitchFamily="49" charset="0"/>
              </a:rPr>
              <a:t>static</a:t>
            </a:r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 String </a:t>
            </a:r>
            <a:r>
              <a:rPr lang="en-US" sz="2600" dirty="0" err="1">
                <a:solidFill>
                  <a:srgbClr val="DCDCDC"/>
                </a:solidFill>
                <a:latin typeface="Courier New" panose="02070309020205020404" pitchFamily="49" charset="0"/>
              </a:rPr>
              <a:t>probPrompt</a:t>
            </a:r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(Scanner s, float </a:t>
            </a:r>
            <a:r>
              <a:rPr lang="en-US" sz="2600" dirty="0" err="1">
                <a:solidFill>
                  <a:srgbClr val="DCDCDC"/>
                </a:solidFill>
                <a:latin typeface="Courier New" panose="02070309020205020404" pitchFamily="49" charset="0"/>
              </a:rPr>
              <a:t>prob</a:t>
            </a:r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) { </a:t>
            </a:r>
          </a:p>
          <a:p>
            <a:r>
              <a:rPr lang="en-US" sz="2600" dirty="0">
                <a:solidFill>
                  <a:srgbClr val="E3CEAB"/>
                </a:solidFill>
                <a:latin typeface="Courier New" panose="02070309020205020404" pitchFamily="49" charset="0"/>
              </a:rPr>
              <a:t>       if</a:t>
            </a:r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 (</a:t>
            </a:r>
            <a:r>
              <a:rPr lang="en-US" sz="2600" dirty="0" err="1">
                <a:solidFill>
                  <a:srgbClr val="DCDCDC"/>
                </a:solidFill>
                <a:latin typeface="Courier New" panose="02070309020205020404" pitchFamily="49" charset="0"/>
              </a:rPr>
              <a:t>Math.random</a:t>
            </a:r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() &lt; </a:t>
            </a:r>
            <a:r>
              <a:rPr lang="en-US" sz="2600" dirty="0" err="1">
                <a:solidFill>
                  <a:srgbClr val="DCDCDC"/>
                </a:solidFill>
                <a:latin typeface="Courier New" panose="02070309020205020404" pitchFamily="49" charset="0"/>
              </a:rPr>
              <a:t>prob</a:t>
            </a:r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) { </a:t>
            </a:r>
          </a:p>
          <a:p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            </a:t>
            </a:r>
            <a:r>
              <a:rPr lang="en-US" sz="2600" dirty="0" err="1">
                <a:solidFill>
                  <a:srgbClr val="DCDCDC"/>
                </a:solidFill>
                <a:latin typeface="Courier New" panose="02070309020205020404" pitchFamily="49" charset="0"/>
              </a:rPr>
              <a:t>System.</a:t>
            </a:r>
            <a:r>
              <a:rPr lang="en-US" sz="2600" dirty="0" err="1">
                <a:solidFill>
                  <a:srgbClr val="E3CEAB"/>
                </a:solidFill>
                <a:latin typeface="Courier New" panose="02070309020205020404" pitchFamily="49" charset="0"/>
              </a:rPr>
              <a:t>out</a:t>
            </a:r>
            <a:r>
              <a:rPr lang="en-US" sz="2600" dirty="0" err="1">
                <a:solidFill>
                  <a:srgbClr val="DCDCDC"/>
                </a:solidFill>
                <a:latin typeface="Courier New" panose="02070309020205020404" pitchFamily="49" charset="0"/>
              </a:rPr>
              <a:t>.print</a:t>
            </a:r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(</a:t>
            </a:r>
            <a:r>
              <a:rPr lang="en-US" sz="2600" dirty="0">
                <a:solidFill>
                  <a:srgbClr val="CC9393"/>
                </a:solidFill>
                <a:latin typeface="Courier New" panose="02070309020205020404" pitchFamily="49" charset="0"/>
              </a:rPr>
              <a:t>"Enter something: "</a:t>
            </a:r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); </a:t>
            </a:r>
          </a:p>
          <a:p>
            <a:r>
              <a:rPr lang="en-US" sz="2600" dirty="0">
                <a:solidFill>
                  <a:srgbClr val="E3CEAB"/>
                </a:solidFill>
                <a:latin typeface="Courier New" panose="02070309020205020404" pitchFamily="49" charset="0"/>
              </a:rPr>
              <a:t>            return</a:t>
            </a:r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600" dirty="0" err="1">
                <a:solidFill>
                  <a:srgbClr val="DCDCDC"/>
                </a:solidFill>
                <a:latin typeface="Courier New" panose="02070309020205020404" pitchFamily="49" charset="0"/>
              </a:rPr>
              <a:t>s.nextLine</a:t>
            </a:r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(); </a:t>
            </a:r>
          </a:p>
          <a:p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        } </a:t>
            </a:r>
          </a:p>
          <a:p>
            <a:endParaRPr lang="en-US" sz="2600" dirty="0">
              <a:solidFill>
                <a:srgbClr val="DCDCDC"/>
              </a:solidFill>
              <a:latin typeface="Courier New" panose="02070309020205020404" pitchFamily="49" charset="0"/>
            </a:endParaRPr>
          </a:p>
          <a:p>
            <a:r>
              <a:rPr lang="en-US" sz="2500" dirty="0">
                <a:solidFill>
                  <a:srgbClr val="7F9F7F"/>
                </a:solidFill>
                <a:latin typeface="Courier New" panose="02070309020205020404" pitchFamily="49" charset="0"/>
              </a:rPr>
              <a:t>// Illegal, method may not produce a value but is non-void </a:t>
            </a:r>
          </a:p>
          <a:p>
            <a:endParaRPr lang="en-US" sz="2600" dirty="0">
              <a:solidFill>
                <a:srgbClr val="DCDCDC"/>
              </a:solidFill>
              <a:latin typeface="Courier New" panose="02070309020205020404" pitchFamily="49" charset="0"/>
            </a:endParaRPr>
          </a:p>
          <a:p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}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65046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RETURN TYPES (POSSIBLE RETURNS)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6499" y="1974426"/>
            <a:ext cx="11623249" cy="329320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public </a:t>
            </a:r>
            <a:r>
              <a:rPr lang="en-US" sz="2600" dirty="0">
                <a:solidFill>
                  <a:srgbClr val="E3CEAB"/>
                </a:solidFill>
                <a:latin typeface="Courier New" panose="02070309020205020404" pitchFamily="49" charset="0"/>
              </a:rPr>
              <a:t>static</a:t>
            </a:r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 String </a:t>
            </a:r>
            <a:r>
              <a:rPr lang="en-US" sz="2600" dirty="0" err="1">
                <a:solidFill>
                  <a:srgbClr val="DCDCDC"/>
                </a:solidFill>
                <a:latin typeface="Courier New" panose="02070309020205020404" pitchFamily="49" charset="0"/>
              </a:rPr>
              <a:t>probaPrompt</a:t>
            </a:r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(Scanner s, float </a:t>
            </a:r>
            <a:r>
              <a:rPr lang="en-US" sz="2600" dirty="0" err="1">
                <a:solidFill>
                  <a:srgbClr val="DCDCDC"/>
                </a:solidFill>
                <a:latin typeface="Courier New" panose="02070309020205020404" pitchFamily="49" charset="0"/>
              </a:rPr>
              <a:t>prob</a:t>
            </a:r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) { </a:t>
            </a:r>
          </a:p>
          <a:p>
            <a:endParaRPr lang="en-US" sz="2600" dirty="0">
              <a:solidFill>
                <a:srgbClr val="DCDCDC"/>
              </a:solidFill>
              <a:latin typeface="Courier New" panose="02070309020205020404" pitchFamily="49" charset="0"/>
            </a:endParaRPr>
          </a:p>
          <a:p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        </a:t>
            </a:r>
            <a:r>
              <a:rPr lang="en-US" sz="2600" dirty="0">
                <a:solidFill>
                  <a:srgbClr val="E3CEAB"/>
                </a:solidFill>
                <a:latin typeface="Courier New" panose="02070309020205020404" pitchFamily="49" charset="0"/>
              </a:rPr>
              <a:t>if</a:t>
            </a:r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 (</a:t>
            </a:r>
            <a:r>
              <a:rPr lang="en-US" sz="2600" dirty="0" err="1">
                <a:solidFill>
                  <a:srgbClr val="DCDCDC"/>
                </a:solidFill>
                <a:latin typeface="Courier New" panose="02070309020205020404" pitchFamily="49" charset="0"/>
              </a:rPr>
              <a:t>Math.random</a:t>
            </a:r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() &lt; </a:t>
            </a:r>
            <a:r>
              <a:rPr lang="en-US" sz="2600" dirty="0" err="1">
                <a:solidFill>
                  <a:srgbClr val="DCDCDC"/>
                </a:solidFill>
                <a:latin typeface="Courier New" panose="02070309020205020404" pitchFamily="49" charset="0"/>
              </a:rPr>
              <a:t>prob</a:t>
            </a:r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) { </a:t>
            </a:r>
          </a:p>
          <a:p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            </a:t>
            </a:r>
            <a:r>
              <a:rPr lang="en-US" sz="2600" dirty="0" err="1">
                <a:solidFill>
                  <a:srgbClr val="DCDCDC"/>
                </a:solidFill>
                <a:latin typeface="Courier New" panose="02070309020205020404" pitchFamily="49" charset="0"/>
              </a:rPr>
              <a:t>System.</a:t>
            </a:r>
            <a:r>
              <a:rPr lang="en-US" sz="2600" dirty="0" err="1">
                <a:solidFill>
                  <a:srgbClr val="E3CEAB"/>
                </a:solidFill>
                <a:latin typeface="Courier New" panose="02070309020205020404" pitchFamily="49" charset="0"/>
              </a:rPr>
              <a:t>out</a:t>
            </a:r>
            <a:r>
              <a:rPr lang="en-US" sz="2600" dirty="0" err="1">
                <a:solidFill>
                  <a:srgbClr val="DCDCDC"/>
                </a:solidFill>
                <a:latin typeface="Courier New" panose="02070309020205020404" pitchFamily="49" charset="0"/>
              </a:rPr>
              <a:t>.print</a:t>
            </a:r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(</a:t>
            </a:r>
            <a:r>
              <a:rPr lang="en-US" sz="2600" dirty="0">
                <a:solidFill>
                  <a:srgbClr val="CC9393"/>
                </a:solidFill>
                <a:latin typeface="Courier New" panose="02070309020205020404" pitchFamily="49" charset="0"/>
              </a:rPr>
              <a:t>"Enter something: "</a:t>
            </a:r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); </a:t>
            </a:r>
          </a:p>
          <a:p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            </a:t>
            </a:r>
            <a:r>
              <a:rPr lang="en-US" sz="2600" dirty="0">
                <a:solidFill>
                  <a:srgbClr val="E3CEAB"/>
                </a:solidFill>
                <a:latin typeface="Courier New" panose="02070309020205020404" pitchFamily="49" charset="0"/>
              </a:rPr>
              <a:t>return</a:t>
            </a:r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600" dirty="0" err="1">
                <a:solidFill>
                  <a:srgbClr val="DCDCDC"/>
                </a:solidFill>
                <a:latin typeface="Courier New" panose="02070309020205020404" pitchFamily="49" charset="0"/>
              </a:rPr>
              <a:t>s.nextLine</a:t>
            </a:r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(); </a:t>
            </a:r>
          </a:p>
          <a:p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         } </a:t>
            </a:r>
          </a:p>
          <a:p>
            <a:r>
              <a:rPr lang="en-US" sz="2600" dirty="0">
                <a:solidFill>
                  <a:srgbClr val="E3CEAB"/>
                </a:solidFill>
                <a:latin typeface="Courier New" panose="02070309020205020404" pitchFamily="49" charset="0"/>
              </a:rPr>
              <a:t>     return</a:t>
            </a:r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600" dirty="0">
                <a:solidFill>
                  <a:srgbClr val="E3CEAB"/>
                </a:solidFill>
                <a:latin typeface="Courier New" panose="02070309020205020404" pitchFamily="49" charset="0"/>
              </a:rPr>
              <a:t>null</a:t>
            </a:r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; </a:t>
            </a:r>
            <a:b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</a:br>
            <a:r>
              <a:rPr lang="en-US" sz="2600" dirty="0">
                <a:solidFill>
                  <a:srgbClr val="DCDCDC"/>
                </a:solidFill>
                <a:latin typeface="Courier New" panose="02070309020205020404" pitchFamily="49" charset="0"/>
              </a:rPr>
              <a:t> }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44521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cap="all" dirty="0">
                <a:effectLst/>
              </a:rPr>
              <a:t>PARAMETER LIST</a:t>
            </a:r>
            <a:br>
              <a:rPr lang="en-US" cap="all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16678" y="1580050"/>
            <a:ext cx="93479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Parameters are the method's name for input variables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Each parameter has a name and type - can also be final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Arguments are the values someone gives the method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When invoking a method, the arguments and parameters must align </a:t>
            </a:r>
          </a:p>
        </p:txBody>
      </p:sp>
    </p:spTree>
    <p:extLst>
      <p:ext uri="{BB962C8B-B14F-4D97-AF65-F5344CB8AC3E}">
        <p14:creationId xmlns:p14="http://schemas.microsoft.com/office/powerpoint/2010/main" val="3759543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FINAL PARAMETERS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1676" y="1437691"/>
            <a:ext cx="10132054" cy="166199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public static void </a:t>
            </a:r>
            <a:r>
              <a:rPr lang="en-US" sz="2800" dirty="0" err="1">
                <a:solidFill>
                  <a:srgbClr val="EFEF8F"/>
                </a:solidFill>
                <a:latin typeface="inherit"/>
              </a:rPr>
              <a:t>cantChangeMe</a:t>
            </a:r>
            <a:r>
              <a:rPr lang="en-US" sz="2800" dirty="0"/>
              <a:t>(final double x) {</a:t>
            </a:r>
          </a:p>
          <a:p>
            <a:r>
              <a:rPr lang="en-US" sz="2800" dirty="0"/>
              <a:t>    x = y + 1; </a:t>
            </a:r>
            <a:r>
              <a:rPr lang="en-US" sz="2800" dirty="0">
                <a:solidFill>
                  <a:srgbClr val="7F9F7F"/>
                </a:solidFill>
                <a:latin typeface="Courier New" panose="02070309020205020404" pitchFamily="49" charset="0"/>
              </a:rPr>
              <a:t>// ILLEGAL</a:t>
            </a:r>
          </a:p>
          <a:p>
            <a:r>
              <a:rPr lang="en-US" sz="2800" dirty="0"/>
              <a:t>}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5903" y="3430015"/>
            <a:ext cx="10132055" cy="26776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E3CEAB"/>
                </a:solidFill>
                <a:latin typeface="inherit"/>
              </a:rPr>
              <a:t>public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static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void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rgbClr val="EFEF8F"/>
                </a:solidFill>
                <a:latin typeface="inherit"/>
              </a:rPr>
              <a:t>canModifyButNotAssignRefTypes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(final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double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[] x)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{ </a:t>
            </a:r>
          </a:p>
          <a:p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x[</a:t>
            </a:r>
            <a:r>
              <a:rPr lang="en-US" sz="2800" dirty="0">
                <a:solidFill>
                  <a:srgbClr val="8CD0D3"/>
                </a:solidFill>
                <a:latin typeface="Courier New" panose="02070309020205020404" pitchFamily="49" charset="0"/>
              </a:rPr>
              <a:t>0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] = x[</a:t>
            </a:r>
            <a:r>
              <a:rPr lang="en-US" sz="2800" dirty="0">
                <a:solidFill>
                  <a:srgbClr val="8CD0D3"/>
                </a:solidFill>
                <a:latin typeface="Courier New" panose="02070309020205020404" pitchFamily="49" charset="0"/>
              </a:rPr>
              <a:t>1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] / </a:t>
            </a:r>
            <a:r>
              <a:rPr lang="en-US" sz="2800" dirty="0">
                <a:solidFill>
                  <a:srgbClr val="8CD0D3"/>
                </a:solidFill>
                <a:latin typeface="Courier New" panose="02070309020205020404" pitchFamily="49" charset="0"/>
              </a:rPr>
              <a:t>2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; </a:t>
            </a:r>
            <a:r>
              <a:rPr lang="en-US" sz="2800" dirty="0">
                <a:solidFill>
                  <a:srgbClr val="7F9F7F"/>
                </a:solidFill>
                <a:latin typeface="Courier New" panose="02070309020205020404" pitchFamily="49" charset="0"/>
              </a:rPr>
              <a:t>// Go for it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x[</a:t>
            </a:r>
            <a:r>
              <a:rPr lang="en-US" sz="2800" dirty="0">
                <a:solidFill>
                  <a:srgbClr val="8CD0D3"/>
                </a:solidFill>
                <a:latin typeface="Courier New" panose="02070309020205020404" pitchFamily="49" charset="0"/>
              </a:rPr>
              <a:t>1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] = x[</a:t>
            </a:r>
            <a:r>
              <a:rPr lang="en-US" sz="2800" dirty="0">
                <a:solidFill>
                  <a:srgbClr val="8CD0D3"/>
                </a:solidFill>
                <a:latin typeface="Courier New" panose="02070309020205020404" pitchFamily="49" charset="0"/>
              </a:rPr>
              <a:t>2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] / </a:t>
            </a:r>
            <a:r>
              <a:rPr lang="en-US" sz="2800" dirty="0">
                <a:solidFill>
                  <a:srgbClr val="8CD0D3"/>
                </a:solidFill>
                <a:latin typeface="Courier New" panose="02070309020205020404" pitchFamily="49" charset="0"/>
              </a:rPr>
              <a:t>2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; </a:t>
            </a:r>
            <a:r>
              <a:rPr lang="en-US" sz="2800" dirty="0">
                <a:solidFill>
                  <a:srgbClr val="7F9F7F"/>
                </a:solidFill>
                <a:latin typeface="Courier New" panose="02070309020205020404" pitchFamily="49" charset="0"/>
              </a:rPr>
              <a:t>// Go for it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x = </a:t>
            </a:r>
            <a:r>
              <a:rPr lang="en-US" sz="2800" dirty="0">
                <a:solidFill>
                  <a:srgbClr val="E3CEAB"/>
                </a:solidFill>
                <a:latin typeface="Courier New" panose="02070309020205020404" pitchFamily="49" charset="0"/>
              </a:rPr>
              <a:t>new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Courier New" panose="02070309020205020404" pitchFamily="49" charset="0"/>
              </a:rPr>
              <a:t>double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[</a:t>
            </a:r>
            <a:r>
              <a:rPr lang="en-US" sz="2800" dirty="0">
                <a:solidFill>
                  <a:srgbClr val="8CD0D3"/>
                </a:solidFill>
                <a:latin typeface="Courier New" panose="02070309020205020404" pitchFamily="49" charset="0"/>
              </a:rPr>
              <a:t>5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]; </a:t>
            </a:r>
            <a:r>
              <a:rPr lang="en-US" sz="2800" dirty="0">
                <a:solidFill>
                  <a:srgbClr val="7F9F7F"/>
                </a:solidFill>
                <a:latin typeface="Courier New" panose="02070309020205020404" pitchFamily="49" charset="0"/>
              </a:rPr>
              <a:t>// ILLEGAL </a:t>
            </a:r>
          </a:p>
          <a:p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2022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>
                <a:effectLst/>
              </a:rPr>
              <a:t>OVERLOADING</a:t>
            </a:r>
            <a:br>
              <a:rPr lang="en-US" cap="all" dirty="0">
                <a:effectLst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07008" y="1812512"/>
            <a:ext cx="9548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Two methods can have the same name as long as their parameters differ (in length or type)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The method which is invoked is determined by the method which matches the argument list most closely</a:t>
            </a:r>
          </a:p>
        </p:txBody>
      </p:sp>
    </p:spTree>
    <p:extLst>
      <p:ext uri="{BB962C8B-B14F-4D97-AF65-F5344CB8AC3E}">
        <p14:creationId xmlns:p14="http://schemas.microsoft.com/office/powerpoint/2010/main" val="745985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OVERLOADING (DIFFERING ARITY)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06079" y="1580050"/>
            <a:ext cx="9819588" cy="35394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E3CEAB"/>
                </a:solidFill>
                <a:latin typeface="inherit"/>
              </a:rPr>
              <a:t>public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static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void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FEF8F"/>
                </a:solidFill>
                <a:latin typeface="inherit"/>
              </a:rPr>
              <a:t>f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(String s)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{ </a:t>
            </a:r>
            <a:r>
              <a:rPr lang="en-US" sz="2800" dirty="0" err="1">
                <a:solidFill>
                  <a:srgbClr val="EFEF8F"/>
                </a:solidFill>
                <a:latin typeface="inherit"/>
              </a:rPr>
              <a:t>System.out.print</a:t>
            </a:r>
            <a:r>
              <a:rPr lang="en-US" sz="2800" dirty="0">
                <a:solidFill>
                  <a:srgbClr val="EFEF8F"/>
                </a:solidFill>
                <a:latin typeface="inherit"/>
              </a:rPr>
              <a:t>(s); 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} </a:t>
            </a:r>
          </a:p>
          <a:p>
            <a:r>
              <a:rPr lang="en-US" sz="2800" dirty="0">
                <a:solidFill>
                  <a:srgbClr val="E3CEAB"/>
                </a:solidFill>
                <a:latin typeface="inherit"/>
              </a:rPr>
              <a:t>public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static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void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FEF8F"/>
                </a:solidFill>
                <a:latin typeface="inherit"/>
              </a:rPr>
              <a:t>f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(String s, </a:t>
            </a:r>
            <a:r>
              <a:rPr lang="en-US" sz="2800" dirty="0" err="1">
                <a:solidFill>
                  <a:srgbClr val="E3CEAB"/>
                </a:solidFill>
                <a:latin typeface="inherit"/>
              </a:rPr>
              <a:t>int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 </a:t>
            </a:r>
            <a:r>
              <a:rPr lang="en-US" sz="2800" dirty="0" err="1">
                <a:solidFill>
                  <a:srgbClr val="DCDCDC"/>
                </a:solidFill>
                <a:latin typeface="inherit"/>
              </a:rPr>
              <a:t>i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)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{</a:t>
            </a:r>
            <a:r>
              <a:rPr lang="en-US" sz="2800" dirty="0" err="1">
                <a:solidFill>
                  <a:srgbClr val="EFEF8F"/>
                </a:solidFill>
                <a:latin typeface="inherit"/>
              </a:rPr>
              <a:t>System.out.print</a:t>
            </a:r>
            <a:r>
              <a:rPr lang="en-US" sz="2800" dirty="0">
                <a:solidFill>
                  <a:srgbClr val="EFEF8F"/>
                </a:solidFill>
                <a:latin typeface="inherit"/>
              </a:rPr>
              <a:t>(</a:t>
            </a:r>
            <a:r>
              <a:rPr lang="en-US" sz="2800" dirty="0" err="1">
                <a:solidFill>
                  <a:srgbClr val="EFEF8F"/>
                </a:solidFill>
                <a:latin typeface="inherit"/>
              </a:rPr>
              <a:t>s+i</a:t>
            </a:r>
            <a:r>
              <a:rPr lang="en-US" sz="2800" dirty="0">
                <a:solidFill>
                  <a:srgbClr val="EFEF8F"/>
                </a:solidFill>
                <a:latin typeface="inherit"/>
              </a:rPr>
              <a:t>); 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} </a:t>
            </a:r>
          </a:p>
          <a:p>
            <a:endParaRPr lang="en-US" sz="2800" dirty="0">
              <a:solidFill>
                <a:srgbClr val="DCDCDC"/>
              </a:solidFill>
              <a:latin typeface="Courier New" panose="02070309020205020404" pitchFamily="49" charset="0"/>
            </a:endParaRPr>
          </a:p>
          <a:p>
            <a:endParaRPr lang="en-US" sz="2800" dirty="0">
              <a:solidFill>
                <a:srgbClr val="DCDCDC"/>
              </a:solidFill>
              <a:latin typeface="Courier New" panose="02070309020205020404" pitchFamily="49" charset="0"/>
            </a:endParaRPr>
          </a:p>
          <a:p>
            <a:r>
              <a:rPr lang="en-US" sz="2800" dirty="0">
                <a:solidFill>
                  <a:srgbClr val="E3CEAB"/>
                </a:solidFill>
                <a:latin typeface="inherit"/>
              </a:rPr>
              <a:t>public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static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void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FEF8F"/>
                </a:solidFill>
                <a:latin typeface="inherit"/>
              </a:rPr>
              <a:t>test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()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{ </a:t>
            </a:r>
          </a:p>
          <a:p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f(</a:t>
            </a:r>
            <a:r>
              <a:rPr lang="en-US" sz="2800" dirty="0">
                <a:solidFill>
                  <a:srgbClr val="CC9393"/>
                </a:solidFill>
                <a:latin typeface="Courier New" panose="02070309020205020404" pitchFamily="49" charset="0"/>
              </a:rPr>
              <a:t>"</a:t>
            </a:r>
            <a:r>
              <a:rPr lang="en-US" sz="2800" dirty="0" err="1">
                <a:solidFill>
                  <a:srgbClr val="CC9393"/>
                </a:solidFill>
                <a:latin typeface="Courier New" panose="02070309020205020404" pitchFamily="49" charset="0"/>
              </a:rPr>
              <a:t>foobar</a:t>
            </a:r>
            <a:r>
              <a:rPr lang="en-US" sz="2800" dirty="0">
                <a:solidFill>
                  <a:srgbClr val="CC9393"/>
                </a:solidFill>
                <a:latin typeface="Courier New" panose="02070309020205020404" pitchFamily="49" charset="0"/>
              </a:rPr>
              <a:t>"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);    </a:t>
            </a:r>
            <a:r>
              <a:rPr lang="en-US" sz="2800" dirty="0">
                <a:solidFill>
                  <a:srgbClr val="7F9F7F"/>
                </a:solidFill>
                <a:latin typeface="Courier New" panose="02070309020205020404" pitchFamily="49" charset="0"/>
              </a:rPr>
              <a:t>// ??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f(</a:t>
            </a:r>
            <a:r>
              <a:rPr lang="en-US" sz="2800" dirty="0">
                <a:solidFill>
                  <a:srgbClr val="CC9393"/>
                </a:solidFill>
                <a:latin typeface="Courier New" panose="02070309020205020404" pitchFamily="49" charset="0"/>
              </a:rPr>
              <a:t>"</a:t>
            </a:r>
            <a:r>
              <a:rPr lang="en-US" sz="2800" dirty="0" err="1">
                <a:solidFill>
                  <a:srgbClr val="CC9393"/>
                </a:solidFill>
                <a:latin typeface="Courier New" panose="02070309020205020404" pitchFamily="49" charset="0"/>
              </a:rPr>
              <a:t>foobar</a:t>
            </a:r>
            <a:r>
              <a:rPr lang="en-US" sz="2800" dirty="0">
                <a:solidFill>
                  <a:srgbClr val="CC9393"/>
                </a:solidFill>
                <a:latin typeface="Courier New" panose="02070309020205020404" pitchFamily="49" charset="0"/>
              </a:rPr>
              <a:t>"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8CD0D3"/>
                </a:solidFill>
                <a:latin typeface="Courier New" panose="02070309020205020404" pitchFamily="49" charset="0"/>
              </a:rPr>
              <a:t>2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); </a:t>
            </a:r>
            <a:r>
              <a:rPr lang="en-US" sz="2800" dirty="0">
                <a:solidFill>
                  <a:srgbClr val="7F9F7F"/>
                </a:solidFill>
                <a:latin typeface="Courier New" panose="02070309020205020404" pitchFamily="49" charset="0"/>
              </a:rPr>
              <a:t>// ??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2934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OVERLOADING (DIFFERING TYPE)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4732" y="1727558"/>
            <a:ext cx="10326624" cy="440120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CEAB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public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CEAB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static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CEAB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void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EF8F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CEAB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int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CEAB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int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j)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{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F9F7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/* body omitted */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}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CEAB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public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CEAB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static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CEAB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void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EF8F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CEAB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float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CEAB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float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j)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{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F9F7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/* body omitted */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}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3CEAB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CEAB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public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CEAB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static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CEAB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void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EF8F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test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()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f(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CD0D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204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CD0D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304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);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F9F7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//?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DCDCDC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f(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CD0D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2.4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CD0D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304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);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F9F7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//?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DCDCDC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f(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CD0D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204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CD0D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3.4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);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F9F7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//?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DCDCDC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f(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CD0D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2.4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CD0D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3.4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);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F9F7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//?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DCDCDC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}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483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OVERLOADING (DIFFERING TYPE)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4732" y="1727558"/>
            <a:ext cx="10326624" cy="440120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E3CEAB"/>
                </a:solidFill>
                <a:latin typeface="inherit"/>
              </a:rPr>
              <a:t>public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static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void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FEF8F"/>
                </a:solidFill>
                <a:latin typeface="inherit"/>
              </a:rPr>
              <a:t>f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(</a:t>
            </a:r>
            <a:r>
              <a:rPr lang="en-US" sz="2800" dirty="0" err="1">
                <a:solidFill>
                  <a:srgbClr val="E3CEAB"/>
                </a:solidFill>
                <a:latin typeface="inherit"/>
              </a:rPr>
              <a:t>int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 </a:t>
            </a:r>
            <a:r>
              <a:rPr lang="en-US" sz="2800" dirty="0" err="1">
                <a:solidFill>
                  <a:srgbClr val="DCDCDC"/>
                </a:solidFill>
                <a:latin typeface="inherit"/>
              </a:rPr>
              <a:t>i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, </a:t>
            </a:r>
            <a:r>
              <a:rPr lang="en-US" sz="2800" dirty="0" err="1">
                <a:solidFill>
                  <a:srgbClr val="E3CEAB"/>
                </a:solidFill>
                <a:latin typeface="inherit"/>
              </a:rPr>
              <a:t>int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 j)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   { </a:t>
            </a:r>
            <a:r>
              <a:rPr lang="en-US" sz="2800" dirty="0">
                <a:solidFill>
                  <a:srgbClr val="7F9F7F"/>
                </a:solidFill>
                <a:latin typeface="Courier New" panose="02070309020205020404" pitchFamily="49" charset="0"/>
              </a:rPr>
              <a:t>/* body omitted */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} </a:t>
            </a:r>
          </a:p>
          <a:p>
            <a:r>
              <a:rPr lang="en-US" sz="2800" dirty="0">
                <a:solidFill>
                  <a:srgbClr val="E3CEAB"/>
                </a:solidFill>
                <a:latin typeface="inherit"/>
              </a:rPr>
              <a:t>public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static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void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FEF8F"/>
                </a:solidFill>
                <a:latin typeface="inherit"/>
              </a:rPr>
              <a:t>f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(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float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 </a:t>
            </a:r>
            <a:r>
              <a:rPr lang="en-US" sz="2800" dirty="0" err="1">
                <a:solidFill>
                  <a:srgbClr val="DCDCDC"/>
                </a:solidFill>
                <a:latin typeface="inherit"/>
              </a:rPr>
              <a:t>i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,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float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 j)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{ </a:t>
            </a:r>
            <a:r>
              <a:rPr lang="en-US" sz="2800" dirty="0">
                <a:solidFill>
                  <a:srgbClr val="7F9F7F"/>
                </a:solidFill>
                <a:latin typeface="Courier New" panose="02070309020205020404" pitchFamily="49" charset="0"/>
              </a:rPr>
              <a:t>/* body omitted */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} </a:t>
            </a:r>
          </a:p>
          <a:p>
            <a:endParaRPr lang="en-US" sz="2800" dirty="0">
              <a:solidFill>
                <a:srgbClr val="E3CEAB"/>
              </a:solidFill>
              <a:latin typeface="inherit"/>
            </a:endParaRPr>
          </a:p>
          <a:p>
            <a:r>
              <a:rPr lang="en-US" sz="2800" dirty="0">
                <a:solidFill>
                  <a:srgbClr val="E3CEAB"/>
                </a:solidFill>
                <a:latin typeface="inherit"/>
              </a:rPr>
              <a:t>public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static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void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FEF8F"/>
                </a:solidFill>
                <a:latin typeface="inherit"/>
              </a:rPr>
              <a:t>test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()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{</a:t>
            </a:r>
          </a:p>
          <a:p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      f(</a:t>
            </a:r>
            <a:r>
              <a:rPr lang="en-US" sz="2800" dirty="0">
                <a:solidFill>
                  <a:srgbClr val="8CD0D3"/>
                </a:solidFill>
                <a:latin typeface="Courier New" panose="02070309020205020404" pitchFamily="49" charset="0"/>
              </a:rPr>
              <a:t>204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8CD0D3"/>
                </a:solidFill>
                <a:latin typeface="Courier New" panose="02070309020205020404" pitchFamily="49" charset="0"/>
              </a:rPr>
              <a:t>304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); </a:t>
            </a:r>
            <a:r>
              <a:rPr lang="en-US" sz="2800" dirty="0">
                <a:solidFill>
                  <a:srgbClr val="7F9F7F"/>
                </a:solidFill>
                <a:latin typeface="Courier New" panose="02070309020205020404" pitchFamily="49" charset="0"/>
              </a:rPr>
              <a:t>// first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      f(</a:t>
            </a:r>
            <a:r>
              <a:rPr lang="en-US" sz="2800" dirty="0">
                <a:solidFill>
                  <a:srgbClr val="8CD0D3"/>
                </a:solidFill>
                <a:latin typeface="Courier New" panose="02070309020205020404" pitchFamily="49" charset="0"/>
              </a:rPr>
              <a:t>2.4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8CD0D3"/>
                </a:solidFill>
                <a:latin typeface="Courier New" panose="02070309020205020404" pitchFamily="49" charset="0"/>
              </a:rPr>
              <a:t>304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); </a:t>
            </a:r>
            <a:r>
              <a:rPr lang="en-US" sz="2800" dirty="0">
                <a:solidFill>
                  <a:srgbClr val="7F9F7F"/>
                </a:solidFill>
                <a:latin typeface="Courier New" panose="02070309020205020404" pitchFamily="49" charset="0"/>
              </a:rPr>
              <a:t>// second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      f(</a:t>
            </a:r>
            <a:r>
              <a:rPr lang="en-US" sz="2800" dirty="0">
                <a:solidFill>
                  <a:srgbClr val="8CD0D3"/>
                </a:solidFill>
                <a:latin typeface="Courier New" panose="02070309020205020404" pitchFamily="49" charset="0"/>
              </a:rPr>
              <a:t>204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8CD0D3"/>
                </a:solidFill>
                <a:latin typeface="Courier New" panose="02070309020205020404" pitchFamily="49" charset="0"/>
              </a:rPr>
              <a:t>3.4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); </a:t>
            </a:r>
            <a:r>
              <a:rPr lang="en-US" sz="2800" dirty="0">
                <a:solidFill>
                  <a:srgbClr val="7F9F7F"/>
                </a:solidFill>
                <a:latin typeface="Courier New" panose="02070309020205020404" pitchFamily="49" charset="0"/>
              </a:rPr>
              <a:t>// second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      f(</a:t>
            </a:r>
            <a:r>
              <a:rPr lang="en-US" sz="2800" dirty="0">
                <a:solidFill>
                  <a:srgbClr val="8CD0D3"/>
                </a:solidFill>
                <a:latin typeface="Courier New" panose="02070309020205020404" pitchFamily="49" charset="0"/>
              </a:rPr>
              <a:t>2.4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8CD0D3"/>
                </a:solidFill>
                <a:latin typeface="Courier New" panose="02070309020205020404" pitchFamily="49" charset="0"/>
              </a:rPr>
              <a:t>3.4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); </a:t>
            </a:r>
            <a:r>
              <a:rPr lang="en-US" sz="2800" dirty="0">
                <a:solidFill>
                  <a:srgbClr val="7F9F7F"/>
                </a:solidFill>
                <a:latin typeface="Courier New" panose="02070309020205020404" pitchFamily="49" charset="0"/>
              </a:rPr>
              <a:t>// second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1819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OVERLOADING (SPECIFIC MATCH)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5096" y="1580050"/>
            <a:ext cx="11415860" cy="31085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E3CEAB"/>
                </a:solidFill>
                <a:latin typeface="inherit"/>
              </a:rPr>
              <a:t>public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static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void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FEF8F"/>
                </a:solidFill>
                <a:latin typeface="inherit"/>
              </a:rPr>
              <a:t>f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char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 </a:t>
            </a:r>
            <a:r>
              <a:rPr lang="en-US" sz="2800" dirty="0" err="1">
                <a:solidFill>
                  <a:srgbClr val="DCDCDC"/>
                </a:solidFill>
                <a:latin typeface="inherit"/>
              </a:rPr>
              <a:t>i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, </a:t>
            </a:r>
            <a:r>
              <a:rPr lang="en-US" sz="2800" dirty="0" err="1">
                <a:solidFill>
                  <a:srgbClr val="E3CEAB"/>
                </a:solidFill>
                <a:latin typeface="inherit"/>
              </a:rPr>
              <a:t>int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 j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)    { </a:t>
            </a:r>
            <a:r>
              <a:rPr lang="en-US" sz="2800" dirty="0">
                <a:solidFill>
                  <a:srgbClr val="7F9F7F"/>
                </a:solidFill>
                <a:latin typeface="Courier New" panose="02070309020205020404" pitchFamily="49" charset="0"/>
              </a:rPr>
              <a:t>/* body omitted */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} </a:t>
            </a:r>
          </a:p>
          <a:p>
            <a:r>
              <a:rPr lang="en-US" sz="2800" dirty="0">
                <a:solidFill>
                  <a:srgbClr val="E3CEAB"/>
                </a:solidFill>
                <a:latin typeface="inherit"/>
              </a:rPr>
              <a:t>public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static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void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FEF8F"/>
                </a:solidFill>
                <a:latin typeface="inherit"/>
              </a:rPr>
              <a:t>f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char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 </a:t>
            </a:r>
            <a:r>
              <a:rPr lang="en-US" sz="2800" dirty="0" err="1">
                <a:solidFill>
                  <a:srgbClr val="DCDCDC"/>
                </a:solidFill>
                <a:latin typeface="inherit"/>
              </a:rPr>
              <a:t>i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,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double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 j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) { </a:t>
            </a:r>
            <a:r>
              <a:rPr lang="en-US" sz="2800" dirty="0">
                <a:solidFill>
                  <a:srgbClr val="7F9F7F"/>
                </a:solidFill>
                <a:latin typeface="Courier New" panose="02070309020205020404" pitchFamily="49" charset="0"/>
              </a:rPr>
              <a:t>/* body omitted */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}</a:t>
            </a:r>
          </a:p>
          <a:p>
            <a:endParaRPr lang="en-US" sz="2800" dirty="0">
              <a:solidFill>
                <a:srgbClr val="DCDCDC"/>
              </a:solidFill>
              <a:latin typeface="Courier New" panose="02070309020205020404" pitchFamily="49" charset="0"/>
            </a:endParaRPr>
          </a:p>
          <a:p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2800" dirty="0">
                <a:solidFill>
                  <a:srgbClr val="E3CEAB"/>
                </a:solidFill>
                <a:latin typeface="inherit"/>
              </a:rPr>
              <a:t>public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static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void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FEF8F"/>
                </a:solidFill>
                <a:latin typeface="inherit"/>
              </a:rPr>
              <a:t>test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() { </a:t>
            </a:r>
          </a:p>
          <a:p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  f(</a:t>
            </a:r>
            <a:r>
              <a:rPr lang="en-US" sz="2800" dirty="0">
                <a:solidFill>
                  <a:srgbClr val="CC9393"/>
                </a:solidFill>
                <a:latin typeface="Courier New" panose="02070309020205020404" pitchFamily="49" charset="0"/>
              </a:rPr>
              <a:t>'a'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CC9393"/>
                </a:solidFill>
                <a:latin typeface="Courier New" panose="02070309020205020404" pitchFamily="49" charset="0"/>
              </a:rPr>
              <a:t>'a'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); </a:t>
            </a:r>
            <a:r>
              <a:rPr lang="en-US" sz="2000" dirty="0">
                <a:solidFill>
                  <a:srgbClr val="7F9F7F"/>
                </a:solidFill>
                <a:latin typeface="Courier New" panose="02070309020205020404" pitchFamily="49" charset="0"/>
              </a:rPr>
              <a:t>// first (char -&gt; </a:t>
            </a:r>
            <a:r>
              <a:rPr lang="en-US" sz="2000" dirty="0" err="1">
                <a:solidFill>
                  <a:srgbClr val="7F9F7F"/>
                </a:solidFill>
                <a:latin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7F9F7F"/>
                </a:solidFill>
                <a:latin typeface="Courier New" panose="02070309020205020404" pitchFamily="49" charset="0"/>
              </a:rPr>
              <a:t> more specific than -&gt; double)</a:t>
            </a:r>
            <a:r>
              <a:rPr lang="en-US" sz="20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375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OVERLOADING (AMBIGUOUS MATCH)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1376" y="1714976"/>
            <a:ext cx="11216640" cy="35394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E3CEAB"/>
                </a:solidFill>
                <a:latin typeface="inherit"/>
              </a:rPr>
              <a:t>public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static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void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FEF8F"/>
                </a:solidFill>
                <a:latin typeface="inherit"/>
              </a:rPr>
              <a:t>f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char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 </a:t>
            </a:r>
            <a:r>
              <a:rPr lang="en-US" sz="2800" dirty="0" err="1">
                <a:solidFill>
                  <a:srgbClr val="DCDCDC"/>
                </a:solidFill>
                <a:latin typeface="inherit"/>
              </a:rPr>
              <a:t>i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, </a:t>
            </a:r>
            <a:r>
              <a:rPr lang="en-US" sz="2800" dirty="0" err="1">
                <a:solidFill>
                  <a:srgbClr val="E3CEAB"/>
                </a:solidFill>
                <a:latin typeface="inherit"/>
              </a:rPr>
              <a:t>int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 j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)    { </a:t>
            </a:r>
            <a:r>
              <a:rPr lang="en-US" sz="2800" dirty="0">
                <a:solidFill>
                  <a:srgbClr val="7F9F7F"/>
                </a:solidFill>
                <a:latin typeface="Courier New" panose="02070309020205020404" pitchFamily="49" charset="0"/>
              </a:rPr>
              <a:t>/* body omitted */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} </a:t>
            </a:r>
          </a:p>
          <a:p>
            <a:r>
              <a:rPr lang="en-US" sz="2800" dirty="0">
                <a:solidFill>
                  <a:srgbClr val="E3CEAB"/>
                </a:solidFill>
                <a:latin typeface="inherit"/>
              </a:rPr>
              <a:t>public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static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void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FEF8F"/>
                </a:solidFill>
                <a:latin typeface="inherit"/>
              </a:rPr>
              <a:t>f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double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 </a:t>
            </a:r>
            <a:r>
              <a:rPr lang="en-US" sz="2800" dirty="0" err="1">
                <a:solidFill>
                  <a:srgbClr val="DCDCDC"/>
                </a:solidFill>
                <a:latin typeface="inherit"/>
              </a:rPr>
              <a:t>i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,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char</a:t>
            </a:r>
            <a:r>
              <a:rPr lang="en-US" sz="2800" dirty="0">
                <a:solidFill>
                  <a:srgbClr val="DCDCDC"/>
                </a:solidFill>
                <a:latin typeface="inherit"/>
              </a:rPr>
              <a:t> j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) { </a:t>
            </a:r>
            <a:r>
              <a:rPr lang="en-US" sz="2800" dirty="0">
                <a:solidFill>
                  <a:srgbClr val="7F9F7F"/>
                </a:solidFill>
                <a:latin typeface="Courier New" panose="02070309020205020404" pitchFamily="49" charset="0"/>
              </a:rPr>
              <a:t>/* body omitted */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} </a:t>
            </a:r>
          </a:p>
          <a:p>
            <a:endParaRPr lang="en-US" sz="2800" dirty="0">
              <a:solidFill>
                <a:srgbClr val="DCDCDC"/>
              </a:solidFill>
              <a:latin typeface="Courier New" panose="02070309020205020404" pitchFamily="49" charset="0"/>
            </a:endParaRPr>
          </a:p>
          <a:p>
            <a:endParaRPr lang="en-US" sz="2800" dirty="0">
              <a:solidFill>
                <a:srgbClr val="DCDCDC"/>
              </a:solidFill>
              <a:latin typeface="Courier New" panose="02070309020205020404" pitchFamily="49" charset="0"/>
            </a:endParaRPr>
          </a:p>
          <a:p>
            <a:endParaRPr lang="en-US" sz="2800" dirty="0">
              <a:solidFill>
                <a:srgbClr val="DCDCDC"/>
              </a:solidFill>
              <a:latin typeface="Courier New" panose="02070309020205020404" pitchFamily="49" charset="0"/>
            </a:endParaRPr>
          </a:p>
          <a:p>
            <a:r>
              <a:rPr lang="en-US" sz="2800" dirty="0">
                <a:solidFill>
                  <a:srgbClr val="E3CEAB"/>
                </a:solidFill>
                <a:latin typeface="inherit"/>
              </a:rPr>
              <a:t>public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static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3CEAB"/>
                </a:solidFill>
                <a:latin typeface="inherit"/>
              </a:rPr>
              <a:t>void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EFEF8F"/>
                </a:solidFill>
                <a:latin typeface="inherit"/>
              </a:rPr>
              <a:t>test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() { </a:t>
            </a:r>
          </a:p>
          <a:p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      f(</a:t>
            </a:r>
            <a:r>
              <a:rPr lang="en-US" sz="2800" dirty="0">
                <a:solidFill>
                  <a:srgbClr val="CC9393"/>
                </a:solidFill>
                <a:latin typeface="Courier New" panose="02070309020205020404" pitchFamily="49" charset="0"/>
              </a:rPr>
              <a:t>'a'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CC9393"/>
                </a:solidFill>
                <a:latin typeface="Courier New" panose="02070309020205020404" pitchFamily="49" charset="0"/>
              </a:rPr>
              <a:t>'a'</a:t>
            </a:r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); </a:t>
            </a:r>
            <a:r>
              <a:rPr lang="en-US" sz="2000" dirty="0">
                <a:solidFill>
                  <a:srgbClr val="7F9F7F"/>
                </a:solidFill>
                <a:latin typeface="Courier New" panose="02070309020205020404" pitchFamily="49" charset="0"/>
              </a:rPr>
              <a:t>// none, is a compiler error (ambiguous call)</a:t>
            </a:r>
            <a:r>
              <a:rPr lang="en-US" sz="20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2800" dirty="0">
                <a:solidFill>
                  <a:srgbClr val="DCDCDC"/>
                </a:solidFill>
                <a:latin typeface="Courier New" panose="02070309020205020404" pitchFamily="49" charset="0"/>
              </a:rPr>
              <a:t>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5907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938" y="341314"/>
            <a:ext cx="7002462" cy="725487"/>
          </a:xfrm>
        </p:spPr>
        <p:txBody>
          <a:bodyPr/>
          <a:lstStyle/>
          <a:p>
            <a:pPr eaLnBrk="1" hangingPunct="1"/>
            <a:r>
              <a:rPr lang="en-US" altLang="en-US" sz="3200"/>
              <a:t>Wrapper Classes For Primitive Types</a:t>
            </a:r>
          </a:p>
        </p:txBody>
      </p:sp>
      <p:sp>
        <p:nvSpPr>
          <p:cNvPr id="3584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90016" y="1504950"/>
            <a:ext cx="11058144" cy="5029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tabLst>
                <a:tab pos="2743200" algn="l"/>
              </a:tabLst>
            </a:pPr>
            <a:r>
              <a:rPr lang="en-US" altLang="en-US" sz="2800" dirty="0"/>
              <a:t>A </a:t>
            </a:r>
            <a:r>
              <a:rPr lang="en-US" altLang="en-US" sz="2800" i="1" dirty="0"/>
              <a:t>wrapper class :</a:t>
            </a:r>
            <a:r>
              <a:rPr lang="en-US" altLang="en-US" sz="2800" dirty="0"/>
              <a:t> surrounds a relatively simple item in order to add functionality.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tabLst>
                <a:tab pos="2743200" algn="l"/>
              </a:tabLst>
            </a:pPr>
            <a:r>
              <a:rPr lang="en-US" altLang="en-US" sz="2800" dirty="0"/>
              <a:t>Java has wrappers for the primitive types: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None/>
              <a:tabLst>
                <a:tab pos="2743200" algn="l"/>
              </a:tabLst>
            </a:pPr>
            <a:r>
              <a:rPr lang="en-US" altLang="en-US" sz="2800" u="sng" dirty="0"/>
              <a:t>Wrapper Class</a:t>
            </a:r>
            <a:r>
              <a:rPr lang="en-US" altLang="en-US" sz="2800" dirty="0"/>
              <a:t>	</a:t>
            </a:r>
            <a:r>
              <a:rPr lang="en-US" altLang="en-US" sz="2800" u="sng" dirty="0"/>
              <a:t>Primitive Type</a:t>
            </a:r>
            <a:r>
              <a:rPr lang="en-US" altLang="en-US" sz="2800" dirty="0"/>
              <a:t>	</a:t>
            </a:r>
            <a:endParaRPr lang="en-US" altLang="en-US" sz="2800" u="sng" dirty="0"/>
          </a:p>
          <a:p>
            <a:pPr lvl="1">
              <a:lnSpc>
                <a:spcPct val="90000"/>
              </a:lnSpc>
              <a:buNone/>
              <a:tabLst>
                <a:tab pos="2743200" algn="l"/>
              </a:tabLst>
            </a:pPr>
            <a:r>
              <a:rPr lang="en-US" altLang="en-US" sz="2800" b="1" dirty="0">
                <a:latin typeface="Courier New" panose="02070309020205020404" pitchFamily="49" charset="0"/>
              </a:rPr>
              <a:t>Integer	</a:t>
            </a:r>
            <a:r>
              <a:rPr lang="en-US" altLang="en-US" sz="2800" b="1" dirty="0" err="1">
                <a:latin typeface="Courier New" panose="02070309020205020404" pitchFamily="49" charset="0"/>
              </a:rPr>
              <a:t>int</a:t>
            </a:r>
            <a:endParaRPr lang="en-US" altLang="en-US" sz="2800" b="1" dirty="0"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  <a:buNone/>
              <a:tabLst>
                <a:tab pos="2743200" algn="l"/>
              </a:tabLst>
            </a:pPr>
            <a:r>
              <a:rPr lang="en-US" altLang="en-US" sz="2800" b="1" dirty="0">
                <a:latin typeface="Courier New" panose="02070309020205020404" pitchFamily="49" charset="0"/>
              </a:rPr>
              <a:t>Long	long</a:t>
            </a:r>
          </a:p>
          <a:p>
            <a:pPr lvl="1">
              <a:lnSpc>
                <a:spcPct val="90000"/>
              </a:lnSpc>
              <a:buNone/>
              <a:tabLst>
                <a:tab pos="2743200" algn="l"/>
              </a:tabLst>
            </a:pPr>
            <a:r>
              <a:rPr lang="en-US" altLang="en-US" sz="2800" b="1" dirty="0">
                <a:latin typeface="Courier New" panose="02070309020205020404" pitchFamily="49" charset="0"/>
              </a:rPr>
              <a:t>Float	float</a:t>
            </a:r>
          </a:p>
          <a:p>
            <a:pPr lvl="1">
              <a:lnSpc>
                <a:spcPct val="90000"/>
              </a:lnSpc>
              <a:buNone/>
              <a:tabLst>
                <a:tab pos="2743200" algn="l"/>
              </a:tabLst>
            </a:pPr>
            <a:r>
              <a:rPr lang="en-US" altLang="en-US" sz="2800" b="1" dirty="0">
                <a:latin typeface="Courier New" panose="02070309020205020404" pitchFamily="49" charset="0"/>
              </a:rPr>
              <a:t>Double	double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None/>
              <a:tabLst>
                <a:tab pos="2743200" algn="l"/>
              </a:tabLst>
            </a:pPr>
            <a:r>
              <a:rPr lang="en-US" altLang="en-US" sz="2800" b="1" dirty="0">
                <a:latin typeface="Courier New" panose="02070309020205020404" pitchFamily="49" charset="0"/>
              </a:rPr>
              <a:t>Character	char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None/>
              <a:tabLst>
                <a:tab pos="2743200" algn="l"/>
              </a:tabLst>
            </a:pPr>
            <a:endParaRPr lang="en-US" altLang="en-US" sz="2800" b="1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tabLst>
                <a:tab pos="2743200" algn="l"/>
              </a:tabLst>
            </a:pPr>
            <a:r>
              <a:rPr lang="en-US" altLang="en-US" sz="2800" dirty="0"/>
              <a:t>Defined in </a:t>
            </a:r>
            <a:r>
              <a:rPr lang="en-US" altLang="en-US" sz="2800" dirty="0" err="1">
                <a:latin typeface="Courier New" panose="02070309020205020404" pitchFamily="49" charset="0"/>
              </a:rPr>
              <a:t>java.lang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6983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938" y="341314"/>
            <a:ext cx="7002462" cy="725487"/>
          </a:xfrm>
        </p:spPr>
        <p:txBody>
          <a:bodyPr/>
          <a:lstStyle/>
          <a:p>
            <a:pPr eaLnBrk="1" hangingPunct="1"/>
            <a:r>
              <a:rPr lang="en-US" altLang="en-US" sz="3200"/>
              <a:t>Wrapper Classes help convert Strings</a:t>
            </a:r>
          </a:p>
        </p:txBody>
      </p:sp>
      <p:sp>
        <p:nvSpPr>
          <p:cNvPr id="3789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5072" y="1485900"/>
            <a:ext cx="11533632" cy="50292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457450" algn="l"/>
                <a:tab pos="5429250" algn="l"/>
              </a:tabLst>
            </a:pPr>
            <a:r>
              <a:rPr lang="en-US" altLang="en-US" b="1" dirty="0"/>
              <a:t>Number wrappers help with string conversion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None/>
              <a:tabLst>
                <a:tab pos="2457450" algn="l"/>
                <a:tab pos="5429250" algn="l"/>
              </a:tabLst>
            </a:pPr>
            <a:r>
              <a:rPr lang="en-US" altLang="en-US" sz="2000" b="1" dirty="0"/>
              <a:t>	</a:t>
            </a:r>
            <a:r>
              <a:rPr lang="en-US" altLang="en-US" sz="2000" b="1" u="sng" dirty="0"/>
              <a:t>Wrapper Class</a:t>
            </a:r>
            <a:r>
              <a:rPr lang="en-US" altLang="en-US" sz="2000" b="1" dirty="0"/>
              <a:t>	     </a:t>
            </a:r>
            <a:r>
              <a:rPr lang="en-US" altLang="en-US" sz="2000" b="1" u="sng" dirty="0">
                <a:sym typeface="Wingdings" panose="05000000000000000000" pitchFamily="2" charset="2"/>
              </a:rPr>
              <a:t>string  number</a:t>
            </a:r>
            <a:r>
              <a:rPr lang="en-US" altLang="en-US" sz="2000" b="1" dirty="0">
                <a:sym typeface="Wingdings" panose="05000000000000000000" pitchFamily="2" charset="2"/>
              </a:rPr>
              <a:t>	                                     </a:t>
            </a:r>
            <a:r>
              <a:rPr lang="en-US" altLang="en-US" sz="2000" b="1" u="sng" dirty="0"/>
              <a:t>number </a:t>
            </a:r>
            <a:r>
              <a:rPr lang="en-US" altLang="en-US" sz="2000" b="1" u="sng" dirty="0">
                <a:sym typeface="Wingdings" panose="05000000000000000000" pitchFamily="2" charset="2"/>
              </a:rPr>
              <a:t> string</a:t>
            </a:r>
            <a:endParaRPr lang="en-US" altLang="en-US" sz="2000" b="1" u="sng" dirty="0"/>
          </a:p>
          <a:p>
            <a:pPr lvl="1">
              <a:lnSpc>
                <a:spcPct val="90000"/>
              </a:lnSpc>
              <a:buNone/>
              <a:tabLst>
                <a:tab pos="2457450" algn="l"/>
                <a:tab pos="5429250" algn="l"/>
              </a:tabLst>
            </a:pPr>
            <a:r>
              <a:rPr lang="en-US" altLang="en-US" sz="2000" b="1" dirty="0">
                <a:latin typeface="Courier New" panose="02070309020205020404" pitchFamily="49" charset="0"/>
              </a:rPr>
              <a:t>	Integer	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Integer.parseInt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altLang="en-US" sz="2000" b="1" i="1" dirty="0">
                <a:latin typeface="Times New Roman" panose="02020603050405020304" pitchFamily="18" charset="0"/>
              </a:rPr>
              <a:t>&lt;string&gt;</a:t>
            </a:r>
            <a:r>
              <a:rPr lang="en-US" altLang="en-US" sz="2000" b="1" dirty="0">
                <a:latin typeface="Courier New" panose="02070309020205020404" pitchFamily="49" charset="0"/>
              </a:rPr>
              <a:t>)	  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Integer.toString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altLang="en-US" sz="2000" b="1" i="1" dirty="0">
                <a:latin typeface="Times New Roman" panose="02020603050405020304" pitchFamily="18" charset="0"/>
              </a:rPr>
              <a:t>&lt;#&gt;</a:t>
            </a:r>
            <a:r>
              <a:rPr lang="en-US" altLang="en-US" sz="2000" b="1" dirty="0">
                <a:latin typeface="Courier New" panose="02070309020205020404" pitchFamily="49" charset="0"/>
              </a:rPr>
              <a:t>)</a:t>
            </a:r>
          </a:p>
          <a:p>
            <a:pPr lvl="1">
              <a:lnSpc>
                <a:spcPct val="90000"/>
              </a:lnSpc>
              <a:buNone/>
              <a:tabLst>
                <a:tab pos="2457450" algn="l"/>
                <a:tab pos="5429250" algn="l"/>
              </a:tabLst>
            </a:pPr>
            <a:r>
              <a:rPr lang="en-US" altLang="en-US" sz="2000" b="1" dirty="0">
                <a:latin typeface="Courier New" panose="02070309020205020404" pitchFamily="49" charset="0"/>
              </a:rPr>
              <a:t>	Long	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Long.parseLong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altLang="en-US" sz="2000" b="1" i="1" dirty="0">
                <a:latin typeface="Times New Roman" panose="02020603050405020304" pitchFamily="18" charset="0"/>
              </a:rPr>
              <a:t>&lt;string&gt;</a:t>
            </a:r>
            <a:r>
              <a:rPr lang="en-US" altLang="en-US" sz="2000" b="1" dirty="0">
                <a:latin typeface="Courier New" panose="02070309020205020404" pitchFamily="49" charset="0"/>
              </a:rPr>
              <a:t>)	     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Long.toString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altLang="en-US" sz="2000" b="1" i="1" dirty="0">
                <a:latin typeface="Times New Roman" panose="02020603050405020304" pitchFamily="18" charset="0"/>
              </a:rPr>
              <a:t>&lt;#&gt;</a:t>
            </a:r>
            <a:r>
              <a:rPr lang="en-US" altLang="en-US" sz="2000" b="1" dirty="0">
                <a:latin typeface="Courier New" panose="02070309020205020404" pitchFamily="49" charset="0"/>
              </a:rPr>
              <a:t>)</a:t>
            </a:r>
          </a:p>
          <a:p>
            <a:pPr lvl="1">
              <a:lnSpc>
                <a:spcPct val="90000"/>
              </a:lnSpc>
              <a:buNone/>
              <a:tabLst>
                <a:tab pos="2457450" algn="l"/>
                <a:tab pos="5429250" algn="l"/>
              </a:tabLst>
            </a:pPr>
            <a:r>
              <a:rPr lang="en-US" altLang="en-US" sz="2000" b="1" dirty="0">
                <a:latin typeface="Courier New" panose="02070309020205020404" pitchFamily="49" charset="0"/>
              </a:rPr>
              <a:t>	Float	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Float.parseFloat</a:t>
            </a:r>
            <a:r>
              <a:rPr lang="en-US" altLang="en-US" sz="2000" b="1" i="1" dirty="0">
                <a:latin typeface="Times New Roman" panose="02020603050405020304" pitchFamily="18" charset="0"/>
              </a:rPr>
              <a:t>(&lt;string&gt;</a:t>
            </a:r>
            <a:r>
              <a:rPr lang="en-US" altLang="en-US" sz="2000" b="1" dirty="0">
                <a:latin typeface="Courier New" panose="02070309020205020404" pitchFamily="49" charset="0"/>
              </a:rPr>
              <a:t>)	     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Float.toString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altLang="en-US" sz="2000" b="1" i="1" dirty="0">
                <a:latin typeface="Times New Roman" panose="02020603050405020304" pitchFamily="18" charset="0"/>
              </a:rPr>
              <a:t>&lt;#&gt;</a:t>
            </a:r>
            <a:r>
              <a:rPr lang="en-US" altLang="en-US" sz="2000" b="1" dirty="0">
                <a:latin typeface="Courier New" panose="02070309020205020404" pitchFamily="49" charset="0"/>
              </a:rPr>
              <a:t>)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None/>
              <a:tabLst>
                <a:tab pos="2457450" algn="l"/>
                <a:tab pos="5429250" algn="l"/>
              </a:tabLst>
            </a:pPr>
            <a:r>
              <a:rPr lang="en-US" altLang="en-US" sz="2000" b="1" dirty="0">
                <a:latin typeface="Courier New" panose="02070309020205020404" pitchFamily="49" charset="0"/>
              </a:rPr>
              <a:t>	Double	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Double.parseDouble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altLang="en-US" sz="2000" b="1" i="1" dirty="0">
                <a:latin typeface="Times New Roman" panose="02020603050405020304" pitchFamily="18" charset="0"/>
              </a:rPr>
              <a:t>&lt;string&gt;</a:t>
            </a:r>
            <a:r>
              <a:rPr lang="en-US" altLang="en-US" sz="2000" b="1" dirty="0">
                <a:latin typeface="Courier New" panose="02070309020205020404" pitchFamily="49" charset="0"/>
              </a:rPr>
              <a:t>)	  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Double.toString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altLang="en-US" sz="2000" b="1" i="1" dirty="0">
                <a:latin typeface="Times New Roman" panose="02020603050405020304" pitchFamily="18" charset="0"/>
              </a:rPr>
              <a:t>&lt;#&gt;</a:t>
            </a:r>
            <a:r>
              <a:rPr lang="en-US" altLang="en-US" sz="2000" b="1" dirty="0">
                <a:latin typeface="Courier New" panose="02070309020205020404" pitchFamily="49" charset="0"/>
              </a:rPr>
              <a:t>)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None/>
              <a:tabLst>
                <a:tab pos="2457450" algn="l"/>
                <a:tab pos="5429250" algn="l"/>
              </a:tabLst>
            </a:pPr>
            <a:r>
              <a:rPr lang="en-US" altLang="en-US" sz="2000" dirty="0"/>
              <a:t> </a:t>
            </a:r>
          </a:p>
          <a:p>
            <a:pPr>
              <a:lnSpc>
                <a:spcPct val="90000"/>
              </a:lnSpc>
              <a:spcAft>
                <a:spcPct val="50000"/>
              </a:spcAft>
              <a:tabLst>
                <a:tab pos="2457450" algn="l"/>
                <a:tab pos="5429250" algn="l"/>
              </a:tabLst>
            </a:pPr>
            <a:r>
              <a:rPr lang="en-US" altLang="en-US" dirty="0"/>
              <a:t>Various uses, esp. GUI programming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None/>
              <a:tabLst>
                <a:tab pos="2457450" algn="l"/>
                <a:tab pos="5429250" algn="l"/>
              </a:tabLst>
            </a:pPr>
            <a:endParaRPr lang="en-US" altLang="en-US" sz="14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67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938" y="312738"/>
            <a:ext cx="6773862" cy="754062"/>
          </a:xfrm>
        </p:spPr>
        <p:txBody>
          <a:bodyPr/>
          <a:lstStyle/>
          <a:p>
            <a:pPr eaLnBrk="1" hangingPunct="1"/>
            <a:r>
              <a:rPr lang="en-US" altLang="en-US" sz="3200"/>
              <a:t>Conversions of Primitive Types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652" y="1260050"/>
            <a:ext cx="8001000" cy="5357566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200" b="1" dirty="0">
                <a:solidFill>
                  <a:schemeClr val="tx1"/>
                </a:solidFill>
              </a:rPr>
              <a:t>Conversion examples - strings to numbers: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200" b="1" dirty="0">
                <a:solidFill>
                  <a:schemeClr val="tx1"/>
                </a:solidFill>
              </a:rPr>
              <a:t>String </a:t>
            </a:r>
            <a:r>
              <a:rPr lang="en-US" altLang="en-US" sz="2200" b="1" dirty="0" err="1">
                <a:solidFill>
                  <a:schemeClr val="tx1"/>
                </a:solidFill>
              </a:rPr>
              <a:t>yearStr</a:t>
            </a:r>
            <a:r>
              <a:rPr lang="en-US" altLang="en-US" sz="2200" b="1" dirty="0">
                <a:solidFill>
                  <a:schemeClr val="tx1"/>
                </a:solidFill>
              </a:rPr>
              <a:t> = "2011";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200" b="1" dirty="0">
                <a:solidFill>
                  <a:schemeClr val="tx1"/>
                </a:solidFill>
              </a:rPr>
              <a:t>String </a:t>
            </a:r>
            <a:r>
              <a:rPr lang="en-US" altLang="en-US" sz="2200" b="1" dirty="0" err="1">
                <a:solidFill>
                  <a:schemeClr val="tx1"/>
                </a:solidFill>
              </a:rPr>
              <a:t>scoreStr</a:t>
            </a:r>
            <a:r>
              <a:rPr lang="en-US" altLang="en-US" sz="2200" b="1" dirty="0">
                <a:solidFill>
                  <a:schemeClr val="tx1"/>
                </a:solidFill>
              </a:rPr>
              <a:t> = "78.5";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200" b="1" dirty="0" err="1">
                <a:solidFill>
                  <a:schemeClr val="tx1"/>
                </a:solidFill>
              </a:rPr>
              <a:t>int</a:t>
            </a:r>
            <a:r>
              <a:rPr lang="en-US" altLang="en-US" sz="2200" b="1" dirty="0">
                <a:solidFill>
                  <a:schemeClr val="tx1"/>
                </a:solidFill>
              </a:rPr>
              <a:t> year = </a:t>
            </a:r>
            <a:r>
              <a:rPr lang="en-US" altLang="en-US" sz="2200" b="1" dirty="0" err="1">
                <a:solidFill>
                  <a:schemeClr val="tx1"/>
                </a:solidFill>
              </a:rPr>
              <a:t>Integer.parseInt</a:t>
            </a:r>
            <a:r>
              <a:rPr lang="en-US" altLang="en-US" sz="2200" b="1" dirty="0">
                <a:solidFill>
                  <a:schemeClr val="tx1"/>
                </a:solidFill>
              </a:rPr>
              <a:t>(</a:t>
            </a:r>
            <a:r>
              <a:rPr lang="en-US" altLang="en-US" sz="2200" b="1" dirty="0" err="1">
                <a:solidFill>
                  <a:schemeClr val="tx1"/>
                </a:solidFill>
              </a:rPr>
              <a:t>yearStr</a:t>
            </a:r>
            <a:r>
              <a:rPr lang="en-US" altLang="en-US" sz="2200" b="1" dirty="0">
                <a:solidFill>
                  <a:schemeClr val="tx1"/>
                </a:solidFill>
              </a:rPr>
              <a:t>);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200" b="1" dirty="0">
                <a:solidFill>
                  <a:schemeClr val="tx1"/>
                </a:solidFill>
              </a:rPr>
              <a:t>double score = </a:t>
            </a:r>
            <a:r>
              <a:rPr lang="en-US" altLang="en-US" sz="2200" b="1" dirty="0" err="1">
                <a:solidFill>
                  <a:schemeClr val="tx1"/>
                </a:solidFill>
              </a:rPr>
              <a:t>Double.parseDouble</a:t>
            </a:r>
            <a:r>
              <a:rPr lang="en-US" altLang="en-US" sz="2200" b="1" dirty="0">
                <a:solidFill>
                  <a:schemeClr val="tx1"/>
                </a:solidFill>
              </a:rPr>
              <a:t>(</a:t>
            </a:r>
            <a:r>
              <a:rPr lang="en-US" altLang="en-US" sz="2200" b="1" dirty="0" err="1">
                <a:solidFill>
                  <a:schemeClr val="tx1"/>
                </a:solidFill>
              </a:rPr>
              <a:t>scoreStr</a:t>
            </a:r>
            <a:r>
              <a:rPr lang="en-US" altLang="en-US" sz="2200" b="1" dirty="0">
                <a:solidFill>
                  <a:schemeClr val="tx1"/>
                </a:solidFill>
              </a:rPr>
              <a:t>);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200" b="1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200" b="1" dirty="0">
                <a:solidFill>
                  <a:schemeClr val="tx1"/>
                </a:solidFill>
              </a:rPr>
              <a:t>Conversion examples - numbers to strings :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200" b="1" dirty="0" err="1">
                <a:solidFill>
                  <a:schemeClr val="tx1"/>
                </a:solidFill>
              </a:rPr>
              <a:t>int</a:t>
            </a:r>
            <a:r>
              <a:rPr lang="en-US" altLang="en-US" sz="2200" b="1" dirty="0">
                <a:solidFill>
                  <a:schemeClr val="tx1"/>
                </a:solidFill>
              </a:rPr>
              <a:t> year = 2011;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200" b="1" dirty="0">
                <a:solidFill>
                  <a:schemeClr val="tx1"/>
                </a:solidFill>
              </a:rPr>
              <a:t>double score = 78.5;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200" b="1" dirty="0">
                <a:solidFill>
                  <a:schemeClr val="tx1"/>
                </a:solidFill>
              </a:rPr>
              <a:t>String </a:t>
            </a:r>
            <a:r>
              <a:rPr lang="en-US" altLang="en-US" sz="2200" b="1" dirty="0" err="1">
                <a:solidFill>
                  <a:schemeClr val="tx1"/>
                </a:solidFill>
              </a:rPr>
              <a:t>yearStr</a:t>
            </a:r>
            <a:r>
              <a:rPr lang="en-US" altLang="en-US" sz="2200" b="1" dirty="0">
                <a:solidFill>
                  <a:schemeClr val="tx1"/>
                </a:solidFill>
              </a:rPr>
              <a:t> = </a:t>
            </a:r>
            <a:r>
              <a:rPr lang="en-US" altLang="en-US" sz="2200" b="1" dirty="0" err="1">
                <a:solidFill>
                  <a:schemeClr val="tx1"/>
                </a:solidFill>
              </a:rPr>
              <a:t>Integer.toString</a:t>
            </a:r>
            <a:r>
              <a:rPr lang="en-US" altLang="en-US" sz="2200" b="1" dirty="0">
                <a:solidFill>
                  <a:schemeClr val="tx1"/>
                </a:solidFill>
              </a:rPr>
              <a:t>(year);</a:t>
            </a:r>
          </a:p>
          <a:p>
            <a:pPr lvl="1" eaLnBrk="1" hangingPunct="1">
              <a:spcAft>
                <a:spcPct val="50000"/>
              </a:spcAft>
              <a:buFont typeface="Wingdings" panose="05000000000000000000" pitchFamily="2" charset="2"/>
              <a:buNone/>
            </a:pPr>
            <a:r>
              <a:rPr lang="en-US" altLang="en-US" sz="2200" b="1" dirty="0">
                <a:solidFill>
                  <a:schemeClr val="tx1"/>
                </a:solidFill>
              </a:rPr>
              <a:t>String </a:t>
            </a:r>
            <a:r>
              <a:rPr lang="en-US" altLang="en-US" sz="2200" b="1" dirty="0" err="1">
                <a:solidFill>
                  <a:schemeClr val="tx1"/>
                </a:solidFill>
              </a:rPr>
              <a:t>scoreStr</a:t>
            </a:r>
            <a:r>
              <a:rPr lang="en-US" altLang="en-US" sz="2200" b="1" dirty="0">
                <a:solidFill>
                  <a:schemeClr val="tx1"/>
                </a:solidFill>
              </a:rPr>
              <a:t> = </a:t>
            </a:r>
            <a:r>
              <a:rPr lang="en-US" altLang="en-US" sz="2200" b="1" dirty="0" err="1">
                <a:solidFill>
                  <a:schemeClr val="tx1"/>
                </a:solidFill>
              </a:rPr>
              <a:t>Double.toString</a:t>
            </a:r>
            <a:r>
              <a:rPr lang="en-US" altLang="en-US" sz="2200" b="1" dirty="0">
                <a:solidFill>
                  <a:schemeClr val="tx1"/>
                </a:solidFill>
              </a:rPr>
              <a:t>(score);</a:t>
            </a:r>
          </a:p>
        </p:txBody>
      </p:sp>
    </p:spTree>
    <p:extLst>
      <p:ext uri="{BB962C8B-B14F-4D97-AF65-F5344CB8AC3E}">
        <p14:creationId xmlns:p14="http://schemas.microsoft.com/office/powerpoint/2010/main" val="332729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938" y="341314"/>
            <a:ext cx="7154862" cy="725487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Formatted Output with the </a:t>
            </a:r>
            <a:r>
              <a:rPr lang="en-US" altLang="en-US" sz="2800" dirty="0" err="1">
                <a:latin typeface="Courier New" panose="02070309020205020404" pitchFamily="49" charset="0"/>
              </a:rPr>
              <a:t>printf</a:t>
            </a:r>
            <a:r>
              <a:rPr lang="en-US" altLang="en-US" sz="2800" dirty="0"/>
              <a:t> Method</a:t>
            </a:r>
          </a:p>
        </p:txBody>
      </p:sp>
      <p:sp>
        <p:nvSpPr>
          <p:cNvPr id="542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09472" y="1524000"/>
            <a:ext cx="9875520" cy="4953000"/>
          </a:xfrm>
        </p:spPr>
        <p:txBody>
          <a:bodyPr/>
          <a:lstStyle/>
          <a:p>
            <a:pPr>
              <a:tabLst>
                <a:tab pos="5943600" algn="l"/>
              </a:tabLst>
            </a:pPr>
            <a:r>
              <a:rPr lang="en-US" altLang="en-US" dirty="0"/>
              <a:t>You should strive to make program output be understandable and attractive. To further that goal, format your output. Here's an example of formatted output:</a:t>
            </a:r>
          </a:p>
          <a:p>
            <a:pPr lvl="1">
              <a:spcBef>
                <a:spcPct val="50000"/>
              </a:spcBef>
              <a:buNone/>
              <a:tabLst>
                <a:tab pos="5943600" algn="l"/>
              </a:tabLst>
            </a:pPr>
            <a:r>
              <a:rPr lang="en-US" altLang="en-US" sz="1400" b="1" dirty="0">
                <a:latin typeface="Courier New" panose="02070309020205020404" pitchFamily="49" charset="0"/>
              </a:rPr>
              <a:t>Account                         Actual       Budget      Remaining</a:t>
            </a:r>
          </a:p>
          <a:p>
            <a:pPr lvl="1">
              <a:buNone/>
              <a:tabLst>
                <a:tab pos="5943600" algn="l"/>
              </a:tabLst>
            </a:pPr>
            <a:r>
              <a:rPr lang="en-US" altLang="en-US" sz="1400" b="1" dirty="0">
                <a:latin typeface="Courier New" panose="02070309020205020404" pitchFamily="49" charset="0"/>
              </a:rPr>
              <a:t>-------                         ------       ------      ---------</a:t>
            </a:r>
          </a:p>
          <a:p>
            <a:pPr lvl="1">
              <a:buNone/>
              <a:tabLst>
                <a:tab pos="5943600" algn="l"/>
              </a:tabLst>
            </a:pPr>
            <a:r>
              <a:rPr lang="en-US" altLang="en-US" sz="1400" b="1" dirty="0">
                <a:latin typeface="Courier New" panose="02070309020205020404" pitchFamily="49" charset="0"/>
              </a:rPr>
              <a:t>Office Supplies               1,150.00     1,400.00         250.00</a:t>
            </a:r>
          </a:p>
          <a:p>
            <a:pPr lvl="1">
              <a:buNone/>
              <a:tabLst>
                <a:tab pos="5943600" algn="l"/>
              </a:tabLst>
            </a:pPr>
            <a:r>
              <a:rPr lang="en-US" altLang="en-US" sz="1400" b="1" dirty="0">
                <a:latin typeface="Courier New" panose="02070309020205020404" pitchFamily="49" charset="0"/>
              </a:rPr>
              <a:t>Photocopying                  2,100.11     2,000.00       (100.11)</a:t>
            </a:r>
          </a:p>
          <a:p>
            <a:pPr lvl="1">
              <a:buNone/>
              <a:tabLst>
                <a:tab pos="5943600" algn="l"/>
              </a:tabLst>
            </a:pPr>
            <a:endParaRPr lang="en-US" altLang="en-US" sz="1400" b="1" dirty="0">
              <a:latin typeface="Courier New" panose="02070309020205020404" pitchFamily="49" charset="0"/>
            </a:endParaRPr>
          </a:p>
          <a:p>
            <a:pPr lvl="1">
              <a:buNone/>
              <a:tabLst>
                <a:tab pos="5943600" algn="l"/>
              </a:tabLst>
            </a:pPr>
            <a:r>
              <a:rPr lang="en-US" altLang="en-US" sz="1400" b="1" dirty="0">
                <a:latin typeface="Courier New" panose="02070309020205020404" pitchFamily="49" charset="0"/>
              </a:rPr>
              <a:t>Total remaining: 149.89</a:t>
            </a:r>
          </a:p>
          <a:p>
            <a:pPr lvl="1">
              <a:buNone/>
              <a:tabLst>
                <a:tab pos="5943600" algn="l"/>
              </a:tabLst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>
              <a:tabLst>
                <a:tab pos="5943600" algn="l"/>
              </a:tabLst>
            </a:pPr>
            <a:r>
              <a:rPr lang="en-US" altLang="en-US" dirty="0"/>
              <a:t>The </a:t>
            </a:r>
            <a:r>
              <a:rPr lang="en-US" altLang="en-US" dirty="0" err="1">
                <a:latin typeface="Courier New" panose="02070309020205020404" pitchFamily="49" charset="0"/>
              </a:rPr>
              <a:t>System.out.printf</a:t>
            </a:r>
            <a:r>
              <a:rPr lang="en-US" altLang="en-US" dirty="0"/>
              <a:t> method is in charge of generating formatted output.</a:t>
            </a:r>
          </a:p>
          <a:p>
            <a:pPr lvl="1">
              <a:tabLst>
                <a:tab pos="5943600" algn="l"/>
              </a:tabLst>
            </a:pPr>
            <a:r>
              <a:rPr lang="en-US" altLang="en-US" dirty="0"/>
              <a:t>Mostly useful for controlling format of numbers</a:t>
            </a:r>
          </a:p>
        </p:txBody>
      </p:sp>
    </p:spTree>
    <p:extLst>
      <p:ext uri="{BB962C8B-B14F-4D97-AF65-F5344CB8AC3E}">
        <p14:creationId xmlns:p14="http://schemas.microsoft.com/office/powerpoint/2010/main" val="87226106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938" y="341314"/>
            <a:ext cx="7154862" cy="725487"/>
          </a:xfrm>
        </p:spPr>
        <p:txBody>
          <a:bodyPr/>
          <a:lstStyle/>
          <a:p>
            <a:pPr eaLnBrk="1" hangingPunct="1"/>
            <a:r>
              <a:rPr lang="en-US" altLang="en-US" sz="2800"/>
              <a:t>Formatted Output with the </a:t>
            </a:r>
            <a:r>
              <a:rPr lang="en-US" altLang="en-US" sz="2800">
                <a:latin typeface="Courier New" panose="02070309020205020404" pitchFamily="49" charset="0"/>
              </a:rPr>
              <a:t>printf</a:t>
            </a:r>
            <a:r>
              <a:rPr lang="en-US" altLang="en-US" sz="2800"/>
              <a:t> Method</a:t>
            </a:r>
          </a:p>
        </p:txBody>
      </p:sp>
      <p:sp>
        <p:nvSpPr>
          <p:cNvPr id="563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23072" y="1338263"/>
            <a:ext cx="9198864" cy="4953000"/>
          </a:xfrm>
        </p:spPr>
        <p:txBody>
          <a:bodyPr/>
          <a:lstStyle/>
          <a:p>
            <a:pPr>
              <a:tabLst>
                <a:tab pos="5943600" algn="l"/>
              </a:tabLst>
            </a:pPr>
            <a:r>
              <a:rPr lang="en-US" altLang="en-US" dirty="0"/>
              <a:t>Here's how to generate the "Total remaining" line in the previous slide's budget report:</a:t>
            </a:r>
          </a:p>
          <a:p>
            <a:pPr>
              <a:tabLst>
                <a:tab pos="5943600" algn="l"/>
              </a:tabLst>
            </a:pPr>
            <a:endParaRPr lang="en-US" altLang="en-US" dirty="0"/>
          </a:p>
          <a:p>
            <a:pPr lvl="1">
              <a:spcBef>
                <a:spcPct val="50000"/>
              </a:spcBef>
              <a:buNone/>
              <a:tabLst>
                <a:tab pos="5943600" algn="l"/>
              </a:tabLst>
            </a:pPr>
            <a:r>
              <a:rPr lang="en-US" altLang="en-US" sz="1400" dirty="0" err="1">
                <a:latin typeface="Courier New" panose="02070309020205020404" pitchFamily="49" charset="0"/>
              </a:rPr>
              <a:t>System.out.printf</a:t>
            </a:r>
            <a:r>
              <a:rPr lang="en-US" altLang="en-US" sz="1400" dirty="0">
                <a:latin typeface="Courier New" panose="02070309020205020404" pitchFamily="49" charset="0"/>
              </a:rPr>
              <a:t>(</a:t>
            </a:r>
          </a:p>
          <a:p>
            <a:pPr lvl="1">
              <a:spcBef>
                <a:spcPct val="50000"/>
              </a:spcBef>
              <a:buNone/>
              <a:tabLst>
                <a:tab pos="5943600" algn="l"/>
              </a:tabLst>
            </a:pPr>
            <a:r>
              <a:rPr lang="en-US" altLang="en-US" sz="1400" dirty="0">
                <a:latin typeface="Courier New" panose="02070309020205020404" pitchFamily="49" charset="0"/>
              </a:rPr>
              <a:t>  "\</a:t>
            </a:r>
            <a:r>
              <a:rPr lang="en-US" altLang="en-US" sz="1400" dirty="0" err="1">
                <a:latin typeface="Courier New" panose="02070309020205020404" pitchFamily="49" charset="0"/>
              </a:rPr>
              <a:t>nTotal</a:t>
            </a:r>
            <a:r>
              <a:rPr lang="en-US" altLang="en-US" sz="1400" dirty="0">
                <a:latin typeface="Courier New" panose="02070309020205020404" pitchFamily="49" charset="0"/>
              </a:rPr>
              <a:t> remaining: $%.2f\n", remaining1 + remaining2);</a:t>
            </a:r>
          </a:p>
          <a:p>
            <a:pPr>
              <a:tabLst>
                <a:tab pos="5943600" algn="l"/>
              </a:tabLst>
            </a:pPr>
            <a:r>
              <a:rPr lang="en-US" altLang="en-US" dirty="0"/>
              <a:t>You can have as many format specifiers as you like in a given format string. For each format specifier, you should have a corresponding data item/argument.</a:t>
            </a:r>
          </a:p>
        </p:txBody>
      </p:sp>
      <p:sp>
        <p:nvSpPr>
          <p:cNvPr id="56323" name="Text Box 7"/>
          <p:cNvSpPr txBox="1">
            <a:spLocks noChangeArrowheads="1"/>
          </p:cNvSpPr>
          <p:nvPr/>
        </p:nvSpPr>
        <p:spPr bwMode="auto">
          <a:xfrm>
            <a:off x="6267450" y="2482851"/>
            <a:ext cx="1676400" cy="3460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/>
              <a:t>format specifier</a:t>
            </a:r>
          </a:p>
        </p:txBody>
      </p:sp>
      <p:sp>
        <p:nvSpPr>
          <p:cNvPr id="56324" name="AutoShape 8"/>
          <p:cNvSpPr>
            <a:spLocks/>
          </p:cNvSpPr>
          <p:nvPr/>
        </p:nvSpPr>
        <p:spPr bwMode="auto">
          <a:xfrm rot="5400000">
            <a:off x="4387596" y="2819400"/>
            <a:ext cx="76200" cy="381000"/>
          </a:xfrm>
          <a:prstGeom prst="leftBrace">
            <a:avLst>
              <a:gd name="adj1" fmla="val 41667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25" name="Line 9"/>
          <p:cNvSpPr>
            <a:spLocks noChangeShapeType="1"/>
          </p:cNvSpPr>
          <p:nvPr/>
        </p:nvSpPr>
        <p:spPr bwMode="auto">
          <a:xfrm flipH="1">
            <a:off x="4425696" y="2700338"/>
            <a:ext cx="12192" cy="18573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56326" name="Line 10"/>
          <p:cNvSpPr>
            <a:spLocks noChangeShapeType="1"/>
          </p:cNvSpPr>
          <p:nvPr/>
        </p:nvSpPr>
        <p:spPr bwMode="auto">
          <a:xfrm flipH="1">
            <a:off x="4437888" y="2667000"/>
            <a:ext cx="1829562" cy="3333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pic>
        <p:nvPicPr>
          <p:cNvPr id="5632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259261"/>
            <a:ext cx="82296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65100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938" y="341314"/>
            <a:ext cx="7154862" cy="725487"/>
          </a:xfrm>
        </p:spPr>
        <p:txBody>
          <a:bodyPr/>
          <a:lstStyle/>
          <a:p>
            <a:pPr eaLnBrk="1" hangingPunct="1"/>
            <a:r>
              <a:rPr lang="en-US" altLang="en-US" sz="3200"/>
              <a:t>Format Specifier Details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524000"/>
            <a:ext cx="7924800" cy="4953000"/>
          </a:xfrm>
        </p:spPr>
        <p:txBody>
          <a:bodyPr>
            <a:normAutofit/>
          </a:bodyPr>
          <a:lstStyle/>
          <a:p>
            <a:pPr>
              <a:tabLst>
                <a:tab pos="5943600" algn="l"/>
              </a:tabLst>
            </a:pPr>
            <a:r>
              <a:rPr lang="en-US" altLang="en-US" sz="2800" dirty="0"/>
              <a:t>Format specifier syntax: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  <a:buNone/>
              <a:tabLst>
                <a:tab pos="5943600" algn="l"/>
              </a:tabLst>
            </a:pPr>
            <a:r>
              <a:rPr lang="en-US" altLang="en-US" sz="2800" dirty="0">
                <a:latin typeface="Courier New" panose="02070309020205020404" pitchFamily="49" charset="0"/>
              </a:rPr>
              <a:t>%</a:t>
            </a:r>
            <a:r>
              <a:rPr lang="en-US" altLang="en-US" sz="2800" dirty="0"/>
              <a:t>[</a:t>
            </a:r>
            <a:r>
              <a:rPr lang="en-US" altLang="en-US" sz="2800" i="1" dirty="0"/>
              <a:t>flags</a:t>
            </a:r>
            <a:r>
              <a:rPr lang="en-US" altLang="en-US" sz="2800" dirty="0"/>
              <a:t>][</a:t>
            </a:r>
            <a:r>
              <a:rPr lang="en-US" altLang="en-US" sz="2800" i="1" dirty="0"/>
              <a:t>width</a:t>
            </a:r>
            <a:r>
              <a:rPr lang="en-US" altLang="en-US" sz="2800" dirty="0"/>
              <a:t>][</a:t>
            </a:r>
            <a:r>
              <a:rPr lang="en-US" altLang="en-US" sz="2800" dirty="0">
                <a:latin typeface="Courier New" panose="02070309020205020404" pitchFamily="49" charset="0"/>
              </a:rPr>
              <a:t>.</a:t>
            </a:r>
            <a:r>
              <a:rPr lang="en-US" altLang="en-US" sz="2800" i="1" dirty="0"/>
              <a:t>precision</a:t>
            </a:r>
            <a:r>
              <a:rPr lang="en-US" altLang="en-US" sz="2800" dirty="0"/>
              <a:t>]</a:t>
            </a:r>
            <a:r>
              <a:rPr lang="en-US" altLang="en-US" sz="2800" i="1" dirty="0"/>
              <a:t>conversion-character</a:t>
            </a:r>
          </a:p>
          <a:p>
            <a:pPr marL="36900" indent="0">
              <a:buNone/>
              <a:tabLst>
                <a:tab pos="5943600" algn="l"/>
              </a:tabLst>
            </a:pPr>
            <a:r>
              <a:rPr lang="en-US" altLang="en-US" sz="2800" dirty="0"/>
              <a:t>-Square brackets mean optional. </a:t>
            </a:r>
          </a:p>
        </p:txBody>
      </p:sp>
    </p:spTree>
    <p:extLst>
      <p:ext uri="{BB962C8B-B14F-4D97-AF65-F5344CB8AC3E}">
        <p14:creationId xmlns:p14="http://schemas.microsoft.com/office/powerpoint/2010/main" val="293162801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938" y="341314"/>
            <a:ext cx="7154862" cy="725487"/>
          </a:xfrm>
        </p:spPr>
        <p:txBody>
          <a:bodyPr/>
          <a:lstStyle/>
          <a:p>
            <a:pPr eaLnBrk="1" hangingPunct="1"/>
            <a:r>
              <a:rPr lang="en-US" altLang="en-US" sz="3200"/>
              <a:t>Conversion Character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268" y="1227057"/>
            <a:ext cx="11493664" cy="54101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  <a:tabLst>
                <a:tab pos="5943600" algn="l"/>
              </a:tabLst>
            </a:pPr>
            <a:r>
              <a:rPr lang="en-US" altLang="en-US" sz="2800" dirty="0"/>
              <a:t>The conversion character tells the Java Virtual Machine (JVM) the type of thing that is to be printed.</a:t>
            </a:r>
          </a:p>
          <a:p>
            <a:pPr>
              <a:buFont typeface="Wingdings" panose="05000000000000000000" pitchFamily="2" charset="2"/>
              <a:buChar char="q"/>
              <a:tabLst>
                <a:tab pos="5943600" algn="l"/>
              </a:tabLst>
            </a:pPr>
            <a:r>
              <a:rPr lang="en-US" altLang="en-US" sz="2800" dirty="0"/>
              <a:t>Here is a partial list of conversion characters:</a:t>
            </a:r>
          </a:p>
          <a:p>
            <a:pPr lvl="1">
              <a:spcBef>
                <a:spcPct val="50000"/>
              </a:spcBef>
              <a:buNone/>
              <a:tabLst>
                <a:tab pos="5943600" algn="l"/>
              </a:tabLst>
            </a:pPr>
            <a:r>
              <a:rPr lang="en-US" altLang="en-US" sz="2800" b="1" dirty="0"/>
              <a:t>s</a:t>
            </a:r>
            <a:r>
              <a:rPr lang="en-US" altLang="en-US" sz="2800" dirty="0"/>
              <a:t>	   This displays a string.</a:t>
            </a:r>
          </a:p>
          <a:p>
            <a:pPr lvl="1">
              <a:buNone/>
              <a:tabLst>
                <a:tab pos="5943600" algn="l"/>
              </a:tabLst>
            </a:pPr>
            <a:r>
              <a:rPr lang="en-US" altLang="en-US" sz="2800" b="1" dirty="0"/>
              <a:t>d	    </a:t>
            </a:r>
            <a:r>
              <a:rPr lang="en-US" altLang="en-US" sz="2800" dirty="0"/>
              <a:t>This displays a </a:t>
            </a:r>
            <a:r>
              <a:rPr lang="en-US" altLang="en-US" sz="2800" u="sng" dirty="0"/>
              <a:t>d</a:t>
            </a:r>
            <a:r>
              <a:rPr lang="en-US" altLang="en-US" sz="2800" dirty="0"/>
              <a:t>ecimal integer (an </a:t>
            </a:r>
            <a:r>
              <a:rPr lang="en-US" alt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800" dirty="0"/>
              <a:t> or a 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altLang="en-US" sz="2800" dirty="0"/>
              <a:t>).</a:t>
            </a:r>
          </a:p>
          <a:p>
            <a:pPr lvl="1">
              <a:buNone/>
              <a:tabLst>
                <a:tab pos="5943600" algn="l"/>
              </a:tabLst>
            </a:pPr>
            <a:r>
              <a:rPr lang="en-US" altLang="en-US" sz="2800" b="1" dirty="0"/>
              <a:t>f</a:t>
            </a:r>
            <a:r>
              <a:rPr lang="en-US" altLang="en-US" sz="2800" dirty="0"/>
              <a:t>	    This displays a floating-point number (a 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altLang="en-US" sz="2800" dirty="0"/>
              <a:t> or a 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altLang="en-US" sz="2800" dirty="0"/>
              <a:t>) </a:t>
            </a:r>
          </a:p>
          <a:p>
            <a:pPr lvl="1">
              <a:buNone/>
              <a:tabLst>
                <a:tab pos="5943600" algn="l"/>
              </a:tabLst>
            </a:pPr>
            <a:r>
              <a:rPr lang="en-US" altLang="en-US" sz="2800" b="1" dirty="0"/>
              <a:t>e</a:t>
            </a:r>
            <a:r>
              <a:rPr lang="en-US" altLang="en-US" sz="2800" dirty="0"/>
              <a:t>	     This displays a floating-point number (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altLang="en-US" sz="2800" dirty="0"/>
              <a:t> or 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altLang="en-US" sz="2800" dirty="0"/>
              <a:t>) in     </a:t>
            </a:r>
          </a:p>
          <a:p>
            <a:pPr lvl="1">
              <a:buNone/>
              <a:tabLst>
                <a:tab pos="5943600" algn="l"/>
              </a:tabLst>
            </a:pPr>
            <a:r>
              <a:rPr lang="en-US" altLang="en-US" sz="2800" dirty="0"/>
              <a:t>         scientific notation.</a:t>
            </a:r>
          </a:p>
        </p:txBody>
      </p:sp>
    </p:spTree>
    <p:extLst>
      <p:ext uri="{BB962C8B-B14F-4D97-AF65-F5344CB8AC3E}">
        <p14:creationId xmlns:p14="http://schemas.microsoft.com/office/powerpoint/2010/main" val="1071347983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8656</TotalTime>
  <Words>1680</Words>
  <Application>Microsoft Macintosh PowerPoint</Application>
  <PresentationFormat>Widescreen</PresentationFormat>
  <Paragraphs>282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MS PGothic</vt:lpstr>
      <vt:lpstr>Calibri</vt:lpstr>
      <vt:lpstr>Calisto MT</vt:lpstr>
      <vt:lpstr>Courier New</vt:lpstr>
      <vt:lpstr>inherit</vt:lpstr>
      <vt:lpstr>Tahoma</vt:lpstr>
      <vt:lpstr>Times New Roman</vt:lpstr>
      <vt:lpstr>Trebuchet MS</vt:lpstr>
      <vt:lpstr>Wingdings</vt:lpstr>
      <vt:lpstr>Wingdings 2</vt:lpstr>
      <vt:lpstr>Slate</vt:lpstr>
      <vt:lpstr>API, Wrapper classes, printf, and methods</vt:lpstr>
      <vt:lpstr>The API Library</vt:lpstr>
      <vt:lpstr>Wrapper Classes For Primitive Types</vt:lpstr>
      <vt:lpstr>Wrapper Classes help convert Strings</vt:lpstr>
      <vt:lpstr>Conversions of Primitive Types</vt:lpstr>
      <vt:lpstr>Formatted Output with the printf Method</vt:lpstr>
      <vt:lpstr>Formatted Output with the printf Method</vt:lpstr>
      <vt:lpstr>Format Specifier Details</vt:lpstr>
      <vt:lpstr>Conversion Character</vt:lpstr>
      <vt:lpstr>Conversion Character</vt:lpstr>
      <vt:lpstr>Precision and Width</vt:lpstr>
      <vt:lpstr>Precision and Width</vt:lpstr>
      <vt:lpstr>METHODS</vt:lpstr>
      <vt:lpstr>METHOD DECLARATIONS </vt:lpstr>
      <vt:lpstr>VISIBILITY </vt:lpstr>
      <vt:lpstr>STATIC MODIFIER (IN ACTION) </vt:lpstr>
      <vt:lpstr>RETURN TYPES  </vt:lpstr>
      <vt:lpstr>RETURN TYPES (VOID) </vt:lpstr>
      <vt:lpstr>RETURN TYPES </vt:lpstr>
      <vt:lpstr>RETURN TYPES (POSSIBLE RETURNS) </vt:lpstr>
      <vt:lpstr>RETURN TYPES (POSSIBLE RETURNS) </vt:lpstr>
      <vt:lpstr>PARAMETER LIST  </vt:lpstr>
      <vt:lpstr>FINAL PARAMETERS </vt:lpstr>
      <vt:lpstr>OVERLOADING </vt:lpstr>
      <vt:lpstr>OVERLOADING (DIFFERING ARITY) </vt:lpstr>
      <vt:lpstr>OVERLOADING (DIFFERING TYPE) </vt:lpstr>
      <vt:lpstr>OVERLOADING (DIFFERING TYPE) </vt:lpstr>
      <vt:lpstr>OVERLOADING (SPECIFIC MATCH) </vt:lpstr>
      <vt:lpstr>OVERLOADING (AMBIGUOUS MATCH) 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 and Continue</dc:title>
  <dc:creator>Ahmed Saleh Shatnawi</dc:creator>
  <cp:lastModifiedBy>ahmed shatnawi</cp:lastModifiedBy>
  <cp:revision>48</cp:revision>
  <dcterms:created xsi:type="dcterms:W3CDTF">2017-01-22T19:21:30Z</dcterms:created>
  <dcterms:modified xsi:type="dcterms:W3CDTF">2018-01-31T09:27:11Z</dcterms:modified>
</cp:coreProperties>
</file>