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wmv" ContentType="video/unknown"/>
  <Default Extension="jpeg" ContentType="image/jpeg"/>
  <Default Extension="partial" ContentType="image/pn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comments/comment1.xml" ContentType="application/vnd.openxmlformats-officedocument.presentationml.comments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24" r:id="rId2"/>
    <p:sldId id="466" r:id="rId3"/>
    <p:sldId id="463" r:id="rId4"/>
    <p:sldId id="442" r:id="rId5"/>
    <p:sldId id="461" r:id="rId6"/>
    <p:sldId id="465" r:id="rId7"/>
    <p:sldId id="468" r:id="rId8"/>
    <p:sldId id="457" r:id="rId9"/>
    <p:sldId id="458" r:id="rId10"/>
    <p:sldId id="462" r:id="rId11"/>
    <p:sldId id="451" r:id="rId12"/>
    <p:sldId id="452" r:id="rId13"/>
    <p:sldId id="455" r:id="rId14"/>
    <p:sldId id="464" r:id="rId15"/>
    <p:sldId id="450" r:id="rId16"/>
    <p:sldId id="459" r:id="rId17"/>
    <p:sldId id="437" r:id="rId18"/>
    <p:sldId id="439" r:id="rId19"/>
    <p:sldId id="440" r:id="rId20"/>
    <p:sldId id="448" r:id="rId21"/>
    <p:sldId id="449" r:id="rId22"/>
    <p:sldId id="441" r:id="rId23"/>
    <p:sldId id="460" r:id="rId24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" initials="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1D1D"/>
    <a:srgbClr val="FFFF99"/>
    <a:srgbClr val="B8F0FF"/>
    <a:srgbClr val="9BEDE6"/>
    <a:srgbClr val="B5EAFF"/>
    <a:srgbClr val="00E6E1"/>
    <a:srgbClr val="6AD9E8"/>
    <a:srgbClr val="02C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402" autoAdjust="0"/>
  </p:normalViewPr>
  <p:slideViewPr>
    <p:cSldViewPr>
      <p:cViewPr>
        <p:scale>
          <a:sx n="100" d="100"/>
          <a:sy n="100" d="100"/>
        </p:scale>
        <p:origin x="-984" y="-3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1-28T15:08:08.560" idx="1">
    <p:pos x="157" y="2504"/>
    <p:text>RSI</p:text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1-28T15:08:08.560" idx="1">
    <p:pos x="157" y="2504"/>
    <p:text>RSI</p:text>
    <p:extLst>
      <p:ext uri="{C676402C-5697-4E1C-873F-D02D1690AC5C}">
        <p15:threadingInfo xmlns:p15="http://schemas.microsoft.com/office/powerpoint/2012/main" timeZoneBias="3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949010E6-6679-9C46-8952-430F9FC18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8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85800"/>
            <a:ext cx="65024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2F4C30D9-BB24-5E4D-B4CF-901D0567D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1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847E3A-F9E4-9147-9A43-12BCCB2D7B3C}" type="slidenum">
              <a:rPr lang="en-US" sz="1200">
                <a:latin typeface="Times New Roman" charset="0"/>
              </a:rPr>
              <a:pPr/>
              <a:t>2</a:t>
            </a:fld>
            <a:endParaRPr lang="en-US" sz="1200">
              <a:latin typeface="Times New Roman" charset="0"/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85800"/>
            <a:ext cx="6502400" cy="3657600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8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847E3A-F9E4-9147-9A43-12BCCB2D7B3C}" type="slidenum">
              <a:rPr lang="en-US" sz="1200">
                <a:latin typeface="Times New Roman" charset="0"/>
              </a:rPr>
              <a:pPr/>
              <a:t>23</a:t>
            </a:fld>
            <a:endParaRPr lang="en-US" sz="1200">
              <a:latin typeface="Times New Roman" charset="0"/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85800"/>
            <a:ext cx="6502400" cy="3657600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4263301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22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2629102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561553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3852808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921254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6992275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2481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21310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160833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4073873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1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7543800" y="4994673"/>
            <a:ext cx="198438" cy="14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9" name="Rectangle 1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8016875" y="4994673"/>
            <a:ext cx="196850" cy="14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30" name="Rectangle 1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88364" y="4994673"/>
            <a:ext cx="198437" cy="14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3962400" y="216694"/>
            <a:ext cx="5105400" cy="26161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endParaRPr lang="en-US" sz="1100">
              <a:solidFill>
                <a:srgbClr val="B2B2B2"/>
              </a:solidFill>
              <a:latin typeface="Arial Black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xmlns:p14="http://schemas.microsoft.com/office/powerpoint/2010/main"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 Black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 Black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 Black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 Black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3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.wmf"/><Relationship Id="rId8" Type="http://schemas.openxmlformats.org/officeDocument/2006/relationships/comments" Target="../comments/comment1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40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41.wmf"/><Relationship Id="rId8" Type="http://schemas.openxmlformats.org/officeDocument/2006/relationships/comments" Target="../comments/comment2.xml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arti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oleObject" Target="../embeddings/oleObject3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17.emf"/><Relationship Id="rId7" Type="http://schemas.openxmlformats.org/officeDocument/2006/relationships/image" Target="../media/image18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2338388" y="1757363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099" name="Rectangle 31"/>
          <p:cNvSpPr>
            <a:spLocks noChangeArrowheads="1"/>
          </p:cNvSpPr>
          <p:nvPr/>
        </p:nvSpPr>
        <p:spPr bwMode="auto">
          <a:xfrm>
            <a:off x="0" y="571500"/>
            <a:ext cx="9144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800" i="1" dirty="0">
                <a:solidFill>
                  <a:schemeClr val="bg2"/>
                </a:solidFill>
              </a:rPr>
              <a:t>Quantitative </a:t>
            </a:r>
            <a:r>
              <a:rPr lang="en-US" sz="2800" dirty="0" err="1">
                <a:solidFill>
                  <a:schemeClr val="bg2"/>
                </a:solidFill>
              </a:rPr>
              <a:t>Thermoacoustic</a:t>
            </a:r>
            <a:r>
              <a:rPr lang="en-US" sz="2800" dirty="0">
                <a:solidFill>
                  <a:schemeClr val="bg2"/>
                </a:solidFill>
              </a:rPr>
              <a:t> Imaging using a </a:t>
            </a:r>
          </a:p>
          <a:p>
            <a:pPr algn="ctr"/>
            <a:r>
              <a:rPr lang="en-US" sz="2800" dirty="0">
                <a:solidFill>
                  <a:schemeClr val="bg2"/>
                </a:solidFill>
              </a:rPr>
              <a:t>Clinical Ultrasound Transducer Array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S.K. </a:t>
            </a:r>
            <a:r>
              <a:rPr lang="en-US" sz="2000" dirty="0" err="1">
                <a:solidFill>
                  <a:srgbClr val="FFFF00"/>
                </a:solidFill>
              </a:rPr>
              <a:t>Patch</a:t>
            </a:r>
            <a:r>
              <a:rPr lang="en-US" sz="2000" baseline="30000" dirty="0" err="1">
                <a:solidFill>
                  <a:srgbClr val="FFFF00"/>
                </a:solidFill>
              </a:rPr>
              <a:t>a</a:t>
            </a:r>
            <a:r>
              <a:rPr lang="en-US" sz="2000" dirty="0">
                <a:solidFill>
                  <a:srgbClr val="FFFF00"/>
                </a:solidFill>
              </a:rPr>
              <a:t>, D. </a:t>
            </a:r>
            <a:r>
              <a:rPr lang="en-US" sz="2000" dirty="0" err="1">
                <a:solidFill>
                  <a:srgbClr val="FFFF00"/>
                </a:solidFill>
              </a:rPr>
              <a:t>Hull</a:t>
            </a:r>
            <a:r>
              <a:rPr lang="en-US" sz="2000" baseline="30000" dirty="0" err="1">
                <a:solidFill>
                  <a:srgbClr val="FFFF00"/>
                </a:solidFill>
              </a:rPr>
              <a:t>b</a:t>
            </a:r>
            <a:r>
              <a:rPr lang="en-US" sz="2000" dirty="0">
                <a:solidFill>
                  <a:srgbClr val="FFFF00"/>
                </a:solidFill>
              </a:rPr>
              <a:t>, W.A. </a:t>
            </a:r>
            <a:r>
              <a:rPr lang="en-US" sz="2000" dirty="0" err="1">
                <a:solidFill>
                  <a:srgbClr val="FFFF00"/>
                </a:solidFill>
              </a:rPr>
              <a:t>See</a:t>
            </a:r>
            <a:r>
              <a:rPr lang="en-US" sz="2000" baseline="30000" dirty="0" err="1">
                <a:solidFill>
                  <a:srgbClr val="FFFF00"/>
                </a:solidFill>
              </a:rPr>
              <a:t>c</a:t>
            </a:r>
            <a:r>
              <a:rPr lang="en-US" sz="2000" dirty="0">
                <a:solidFill>
                  <a:srgbClr val="FFFF00"/>
                </a:solidFill>
              </a:rPr>
              <a:t> and G.W. </a:t>
            </a:r>
            <a:r>
              <a:rPr lang="en-US" sz="2000" dirty="0" err="1">
                <a:solidFill>
                  <a:srgbClr val="FFFF00"/>
                </a:solidFill>
              </a:rPr>
              <a:t>Hanson</a:t>
            </a:r>
            <a:r>
              <a:rPr lang="en-US" sz="2000" baseline="30000" dirty="0" err="1">
                <a:solidFill>
                  <a:srgbClr val="FFFF00"/>
                </a:solidFill>
              </a:rPr>
              <a:t>d</a:t>
            </a:r>
            <a:endParaRPr lang="en-US" sz="2000" baseline="30000" dirty="0">
              <a:solidFill>
                <a:srgbClr val="FFFF00"/>
              </a:solidFill>
            </a:endParaRP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baseline="30000" dirty="0" err="1">
                <a:solidFill>
                  <a:srgbClr val="FFFF00"/>
                </a:solidFill>
              </a:rPr>
              <a:t>a</a:t>
            </a:r>
            <a:r>
              <a:rPr lang="en-US" sz="2000" dirty="0" err="1">
                <a:solidFill>
                  <a:srgbClr val="FFFF00"/>
                </a:solidFill>
              </a:rPr>
              <a:t>Dept</a:t>
            </a:r>
            <a:r>
              <a:rPr lang="en-US" sz="2000" dirty="0">
                <a:solidFill>
                  <a:srgbClr val="FFFF00"/>
                </a:solidFill>
              </a:rPr>
              <a:t>. of Physics, UW-Milwaukee</a:t>
            </a:r>
          </a:p>
          <a:p>
            <a:pPr algn="ctr"/>
            <a:r>
              <a:rPr lang="en-US" sz="2000" baseline="30000" dirty="0" err="1">
                <a:solidFill>
                  <a:schemeClr val="bg2"/>
                </a:solidFill>
              </a:rPr>
              <a:t>b</a:t>
            </a:r>
            <a:r>
              <a:rPr lang="en-US" sz="2000" dirty="0" err="1">
                <a:solidFill>
                  <a:schemeClr val="bg2"/>
                </a:solidFill>
              </a:rPr>
              <a:t>Avero</a:t>
            </a:r>
            <a:r>
              <a:rPr lang="en-US" sz="2000" dirty="0">
                <a:solidFill>
                  <a:schemeClr val="bg2"/>
                </a:solidFill>
              </a:rPr>
              <a:t> Diagnostics</a:t>
            </a:r>
          </a:p>
          <a:p>
            <a:pPr algn="ctr"/>
            <a:r>
              <a:rPr lang="en-US" sz="2000" baseline="30000" dirty="0" err="1">
                <a:solidFill>
                  <a:schemeClr val="bg2"/>
                </a:solidFill>
              </a:rPr>
              <a:t>c</a:t>
            </a:r>
            <a:r>
              <a:rPr lang="en-US" sz="2000" dirty="0" err="1">
                <a:solidFill>
                  <a:schemeClr val="bg2"/>
                </a:solidFill>
              </a:rPr>
              <a:t>Dept</a:t>
            </a:r>
            <a:r>
              <a:rPr lang="en-US" sz="2000" dirty="0">
                <a:solidFill>
                  <a:schemeClr val="bg2"/>
                </a:solidFill>
              </a:rPr>
              <a:t>. of Urology, Medical College of Wisconsin</a:t>
            </a:r>
          </a:p>
          <a:p>
            <a:pPr algn="ctr"/>
            <a:r>
              <a:rPr lang="en-US" sz="2000" baseline="30000" dirty="0" err="1">
                <a:solidFill>
                  <a:schemeClr val="bg2"/>
                </a:solidFill>
              </a:rPr>
              <a:t>d</a:t>
            </a:r>
            <a:r>
              <a:rPr lang="en-US" sz="2000" dirty="0" err="1">
                <a:solidFill>
                  <a:schemeClr val="bg2"/>
                </a:solidFill>
              </a:rPr>
              <a:t>Dept</a:t>
            </a:r>
            <a:r>
              <a:rPr lang="en-US" sz="2000" dirty="0">
                <a:solidFill>
                  <a:schemeClr val="bg2"/>
                </a:solidFill>
              </a:rPr>
              <a:t>. of Electrical Engineering, UW-Milwaukee  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UWM10PH14MasterSceneVi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40" y="0"/>
            <a:ext cx="5840260" cy="5143500"/>
          </a:xfrm>
          <a:prstGeom prst="rect">
            <a:avLst/>
          </a:prstGeom>
        </p:spPr>
      </p:pic>
      <p:sp>
        <p:nvSpPr>
          <p:cNvPr id="14338" name="Title 1"/>
          <p:cNvSpPr txBox="1">
            <a:spLocks/>
          </p:cNvSpPr>
          <p:nvPr/>
        </p:nvSpPr>
        <p:spPr bwMode="auto">
          <a:xfrm>
            <a:off x="152400" y="114300"/>
            <a:ext cx="2057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FFFF00"/>
                </a:solidFill>
                <a:latin typeface="Arial Black" charset="0"/>
              </a:rPr>
              <a:t>Prostate #3 of 12</a:t>
            </a:r>
          </a:p>
        </p:txBody>
      </p:sp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3200400" y="57151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axial</a:t>
            </a:r>
          </a:p>
        </p:txBody>
      </p:sp>
      <p:sp>
        <p:nvSpPr>
          <p:cNvPr id="14341" name="TextBox 2"/>
          <p:cNvSpPr txBox="1">
            <a:spLocks noChangeArrowheads="1"/>
          </p:cNvSpPr>
          <p:nvPr/>
        </p:nvSpPr>
        <p:spPr bwMode="auto">
          <a:xfrm>
            <a:off x="3200400" y="2567285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sagittal</a:t>
            </a:r>
          </a:p>
        </p:txBody>
      </p:sp>
      <p:sp>
        <p:nvSpPr>
          <p:cNvPr id="14342" name="TextBox 2"/>
          <p:cNvSpPr txBox="1">
            <a:spLocks noChangeArrowheads="1"/>
          </p:cNvSpPr>
          <p:nvPr/>
        </p:nvSpPr>
        <p:spPr bwMode="auto">
          <a:xfrm>
            <a:off x="6172200" y="2647950"/>
            <a:ext cx="144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coronal</a:t>
            </a:r>
          </a:p>
        </p:txBody>
      </p:sp>
      <p:sp>
        <p:nvSpPr>
          <p:cNvPr id="14343" name="TextBox 2"/>
          <p:cNvSpPr txBox="1">
            <a:spLocks noChangeArrowheads="1"/>
          </p:cNvSpPr>
          <p:nvPr/>
        </p:nvSpPr>
        <p:spPr bwMode="auto">
          <a:xfrm>
            <a:off x="3276600" y="1025128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14344" name="TextBox 2"/>
          <p:cNvSpPr txBox="1">
            <a:spLocks noChangeArrowheads="1"/>
          </p:cNvSpPr>
          <p:nvPr/>
        </p:nvSpPr>
        <p:spPr bwMode="auto">
          <a:xfrm>
            <a:off x="5791200" y="971550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L</a:t>
            </a:r>
          </a:p>
        </p:txBody>
      </p:sp>
      <p:sp>
        <p:nvSpPr>
          <p:cNvPr id="14345" name="TextBox 2"/>
          <p:cNvSpPr txBox="1">
            <a:spLocks noChangeArrowheads="1"/>
          </p:cNvSpPr>
          <p:nvPr/>
        </p:nvSpPr>
        <p:spPr bwMode="auto">
          <a:xfrm>
            <a:off x="5562600" y="3654028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14346" name="TextBox 2"/>
          <p:cNvSpPr txBox="1">
            <a:spLocks noChangeArrowheads="1"/>
          </p:cNvSpPr>
          <p:nvPr/>
        </p:nvSpPr>
        <p:spPr bwMode="auto">
          <a:xfrm>
            <a:off x="3276600" y="3657601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4347" name="TextBox 2"/>
          <p:cNvSpPr txBox="1">
            <a:spLocks noChangeArrowheads="1"/>
          </p:cNvSpPr>
          <p:nvPr/>
        </p:nvSpPr>
        <p:spPr bwMode="auto">
          <a:xfrm>
            <a:off x="8209174" y="2571750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S</a:t>
            </a:r>
          </a:p>
        </p:txBody>
      </p:sp>
      <p:sp>
        <p:nvSpPr>
          <p:cNvPr id="14348" name="TextBox 2"/>
          <p:cNvSpPr txBox="1">
            <a:spLocks noChangeArrowheads="1"/>
          </p:cNvSpPr>
          <p:nvPr/>
        </p:nvSpPr>
        <p:spPr bwMode="auto">
          <a:xfrm>
            <a:off x="8229600" y="4629150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I</a:t>
            </a:r>
          </a:p>
        </p:txBody>
      </p:sp>
      <p:sp>
        <p:nvSpPr>
          <p:cNvPr id="14349" name="TextBox 2"/>
          <p:cNvSpPr txBox="1">
            <a:spLocks noChangeArrowheads="1"/>
          </p:cNvSpPr>
          <p:nvPr/>
        </p:nvSpPr>
        <p:spPr bwMode="auto">
          <a:xfrm>
            <a:off x="6324600" y="3657601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14350" name="TextBox 2"/>
          <p:cNvSpPr txBox="1">
            <a:spLocks noChangeArrowheads="1"/>
          </p:cNvSpPr>
          <p:nvPr/>
        </p:nvSpPr>
        <p:spPr bwMode="auto">
          <a:xfrm>
            <a:off x="8763000" y="3661172"/>
            <a:ext cx="38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L</a:t>
            </a:r>
          </a:p>
        </p:txBody>
      </p:sp>
      <p:sp>
        <p:nvSpPr>
          <p:cNvPr id="14351" name="TextBox 2"/>
          <p:cNvSpPr txBox="1">
            <a:spLocks noChangeArrowheads="1"/>
          </p:cNvSpPr>
          <p:nvPr/>
        </p:nvSpPr>
        <p:spPr bwMode="auto">
          <a:xfrm>
            <a:off x="4876800" y="-19050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4353" name="Rectangle 2"/>
          <p:cNvSpPr>
            <a:spLocks noChangeArrowheads="1"/>
          </p:cNvSpPr>
          <p:nvPr/>
        </p:nvSpPr>
        <p:spPr bwMode="auto">
          <a:xfrm>
            <a:off x="3312124" y="2400300"/>
            <a:ext cx="1828800" cy="95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4800600" y="2038350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3314700" y="4991100"/>
            <a:ext cx="1828800" cy="95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5943600" y="4991100"/>
            <a:ext cx="1828800" cy="95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" name="10UWM10PH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078" r="6267"/>
          <a:stretch/>
        </p:blipFill>
        <p:spPr>
          <a:xfrm>
            <a:off x="6096000" y="-19050"/>
            <a:ext cx="3124200" cy="2743199"/>
          </a:xfrm>
          <a:prstGeom prst="rect">
            <a:avLst/>
          </a:prstGeom>
        </p:spPr>
      </p:pic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228600" y="1764090"/>
            <a:ext cx="228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ductal structure clearly visible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Resolution Improvement – in-plane</a:t>
            </a:r>
          </a:p>
        </p:txBody>
      </p:sp>
      <p:pic>
        <p:nvPicPr>
          <p:cNvPr id="16387" name="Picture 2" descr="80micronwire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0411" y="2112764"/>
            <a:ext cx="3442097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819400" y="1657350"/>
            <a:ext cx="63246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</a:rPr>
              <a:t>80 micron copper wire phantom suspended near </a:t>
            </a:r>
            <a:r>
              <a:rPr lang="en-US" sz="2800" b="1" dirty="0" err="1">
                <a:solidFill>
                  <a:srgbClr val="FFFF00"/>
                </a:solidFill>
                <a:latin typeface="+mn-lt"/>
              </a:rPr>
              <a:t>isocenter</a:t>
            </a:r>
            <a:endParaRPr lang="en-US" sz="2800" b="1" dirty="0">
              <a:solidFill>
                <a:srgbClr val="FFFF00"/>
              </a:solidFill>
              <a:latin typeface="+mn-lt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</a:rPr>
              <a:t>2.5 cm </a:t>
            </a:r>
            <a:r>
              <a:rPr lang="en-US" sz="2800" b="1" dirty="0" err="1">
                <a:solidFill>
                  <a:srgbClr val="FFFF00"/>
                </a:solidFill>
                <a:latin typeface="+mn-lt"/>
              </a:rPr>
              <a:t>horiz</a:t>
            </a:r>
            <a:r>
              <a:rPr lang="en-US" sz="2800" b="1" dirty="0">
                <a:solidFill>
                  <a:srgbClr val="FFFF00"/>
                </a:solidFill>
                <a:latin typeface="+mn-lt"/>
              </a:rPr>
              <a:t>. (current induced) </a:t>
            </a:r>
          </a:p>
          <a:p>
            <a:pPr marL="571500" indent="-571500">
              <a:buFontTx/>
              <a:buChar char="-"/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</a:rPr>
              <a:t>10 cm vertical (TA signal) </a:t>
            </a:r>
          </a:p>
          <a:p>
            <a:pPr>
              <a:defRPr/>
            </a:pPr>
            <a:endParaRPr lang="en-US" sz="2800" b="1" dirty="0">
              <a:solidFill>
                <a:srgbClr val="FFFF00"/>
              </a:solidFill>
              <a:latin typeface="+mn-lt"/>
            </a:endParaRPr>
          </a:p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</a:rPr>
              <a:t>Ideal image is an 80-micron “dot.”  Actual image is called the point spread function (PSF).</a:t>
            </a:r>
          </a:p>
          <a:p>
            <a:pPr>
              <a:defRPr/>
            </a:pPr>
            <a:endParaRPr lang="en-US" sz="2800" b="1" dirty="0">
              <a:solidFill>
                <a:srgbClr val="FFFF00"/>
              </a:solidFill>
              <a:latin typeface="+mn-lt"/>
            </a:endParaRPr>
          </a:p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</a:rPr>
              <a:t>Expect anisotropy from polarization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80micronSinoV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108347"/>
            <a:ext cx="4876800" cy="233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80micronSinoSco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4300"/>
            <a:ext cx="488791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80micronVSrec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99" t="9074" r="19324"/>
          <a:stretch>
            <a:fillRect/>
          </a:stretch>
        </p:blipFill>
        <p:spPr bwMode="auto">
          <a:xfrm>
            <a:off x="4249738" y="2451498"/>
            <a:ext cx="4894262" cy="26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80micronScopereco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3" r="19485"/>
          <a:stretch>
            <a:fillRect/>
          </a:stretch>
        </p:blipFill>
        <p:spPr bwMode="auto">
          <a:xfrm>
            <a:off x="1" y="2463403"/>
            <a:ext cx="4233863" cy="268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itle 1"/>
          <p:cNvSpPr txBox="1">
            <a:spLocks/>
          </p:cNvSpPr>
          <p:nvPr/>
        </p:nvSpPr>
        <p:spPr bwMode="auto">
          <a:xfrm>
            <a:off x="533400" y="514350"/>
            <a:ext cx="5562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FFFF00"/>
                </a:solidFill>
                <a:latin typeface="Arial Black" charset="0"/>
              </a:rPr>
              <a:t>SE	 			     P4-1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14400" y="222885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FFFF00"/>
                </a:solidFill>
                <a:latin typeface="Arial Black" charset="0"/>
              </a:rPr>
              <a:t>“old” SE 		         “new” P4-1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609601" y="167878"/>
            <a:ext cx="6950075" cy="4632722"/>
            <a:chOff x="609600" y="224135"/>
            <a:chExt cx="6949594" cy="6176665"/>
          </a:xfrm>
        </p:grpSpPr>
        <p:grpSp>
          <p:nvGrpSpPr>
            <p:cNvPr id="17429" name="Group 15"/>
            <p:cNvGrpSpPr>
              <a:grpSpLocks/>
            </p:cNvGrpSpPr>
            <p:nvPr/>
          </p:nvGrpSpPr>
          <p:grpSpPr bwMode="auto">
            <a:xfrm>
              <a:off x="2613891" y="3276600"/>
              <a:ext cx="4945303" cy="3124200"/>
              <a:chOff x="2613891" y="3276600"/>
              <a:chExt cx="4945303" cy="3124200"/>
            </a:xfrm>
          </p:grpSpPr>
          <p:cxnSp>
            <p:nvCxnSpPr>
              <p:cNvPr id="17434" name="Straight Connector 12"/>
              <p:cNvCxnSpPr>
                <a:cxnSpLocks noChangeShapeType="1"/>
              </p:cNvCxnSpPr>
              <p:nvPr/>
            </p:nvCxnSpPr>
            <p:spPr bwMode="auto">
              <a:xfrm flipV="1">
                <a:off x="2613891" y="3276600"/>
                <a:ext cx="0" cy="31242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435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7482994" y="3276600"/>
                <a:ext cx="76200" cy="31242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7430" name="TextBox 16"/>
            <p:cNvSpPr txBox="1">
              <a:spLocks noChangeArrowheads="1"/>
            </p:cNvSpPr>
            <p:nvPr/>
          </p:nvSpPr>
          <p:spPr bwMode="auto">
            <a:xfrm>
              <a:off x="609600" y="224135"/>
              <a:ext cx="2286000" cy="615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X-bar </a:t>
              </a:r>
              <a:r>
                <a:rPr lang="en-US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|| </a:t>
              </a:r>
              <a:r>
                <a:rPr lang="en-US" b="1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E</a:t>
              </a:r>
              <a:endParaRPr lang="en-US">
                <a:solidFill>
                  <a:schemeClr val="bg1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7431" name="TextBox 22"/>
            <p:cNvSpPr txBox="1">
              <a:spLocks noChangeArrowheads="1"/>
            </p:cNvSpPr>
            <p:nvPr/>
          </p:nvSpPr>
          <p:spPr bwMode="auto">
            <a:xfrm>
              <a:off x="609600" y="1676400"/>
              <a:ext cx="2286000" cy="615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X-bar </a:t>
              </a:r>
              <a:r>
                <a:rPr lang="en-US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|| </a:t>
              </a:r>
              <a:r>
                <a:rPr lang="en-US" b="1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E</a:t>
              </a:r>
              <a:endParaRPr lang="en-US">
                <a:solidFill>
                  <a:schemeClr val="bg1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7432" name="TextBox 23"/>
            <p:cNvSpPr txBox="1">
              <a:spLocks noChangeArrowheads="1"/>
            </p:cNvSpPr>
            <p:nvPr/>
          </p:nvSpPr>
          <p:spPr bwMode="auto">
            <a:xfrm>
              <a:off x="5257800" y="304800"/>
              <a:ext cx="1600200" cy="615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X-bar </a:t>
              </a:r>
              <a:r>
                <a:rPr lang="en-US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|| </a:t>
              </a:r>
              <a:r>
                <a:rPr lang="en-US" b="1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E</a:t>
              </a:r>
              <a:endParaRPr lang="en-US">
                <a:solidFill>
                  <a:schemeClr val="bg1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7433" name="TextBox 24"/>
            <p:cNvSpPr txBox="1">
              <a:spLocks noChangeArrowheads="1"/>
            </p:cNvSpPr>
            <p:nvPr/>
          </p:nvSpPr>
          <p:spPr bwMode="auto">
            <a:xfrm>
              <a:off x="5257800" y="1595736"/>
              <a:ext cx="1676400" cy="615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X-bar </a:t>
              </a:r>
              <a:r>
                <a:rPr lang="en-US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|| </a:t>
              </a:r>
              <a:r>
                <a:rPr lang="en-US" b="1">
                  <a:solidFill>
                    <a:schemeClr val="bg1"/>
                  </a:solidFill>
                  <a:latin typeface="Times New Roman" charset="0"/>
                  <a:cs typeface="Times New Roman" charset="0"/>
                </a:rPr>
                <a:t>E</a:t>
              </a:r>
              <a:endParaRPr lang="en-US">
                <a:solidFill>
                  <a:schemeClr val="bg1"/>
                </a:solidFill>
                <a:latin typeface="Times New Roman" charset="0"/>
                <a:cs typeface="Times New Roman" charset="0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884238" y="742950"/>
            <a:ext cx="8107362" cy="2914650"/>
            <a:chOff x="884382" y="990600"/>
            <a:chExt cx="8107218" cy="3886200"/>
          </a:xfrm>
        </p:grpSpPr>
        <p:grpSp>
          <p:nvGrpSpPr>
            <p:cNvPr id="17418" name="Group 3"/>
            <p:cNvGrpSpPr>
              <a:grpSpLocks/>
            </p:cNvGrpSpPr>
            <p:nvPr/>
          </p:nvGrpSpPr>
          <p:grpSpPr bwMode="auto">
            <a:xfrm>
              <a:off x="884382" y="4876800"/>
              <a:ext cx="8107218" cy="0"/>
              <a:chOff x="884382" y="4876800"/>
              <a:chExt cx="8107218" cy="0"/>
            </a:xfrm>
          </p:grpSpPr>
          <p:cxnSp>
            <p:nvCxnSpPr>
              <p:cNvPr id="17427" name="Straight Connector 2"/>
              <p:cNvCxnSpPr>
                <a:cxnSpLocks noChangeShapeType="1"/>
              </p:cNvCxnSpPr>
              <p:nvPr/>
            </p:nvCxnSpPr>
            <p:spPr bwMode="auto">
              <a:xfrm>
                <a:off x="884382" y="4876800"/>
                <a:ext cx="320040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428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5791200" y="4876800"/>
                <a:ext cx="320040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419" name="Group 28"/>
            <p:cNvGrpSpPr>
              <a:grpSpLocks/>
            </p:cNvGrpSpPr>
            <p:nvPr/>
          </p:nvGrpSpPr>
          <p:grpSpPr bwMode="auto">
            <a:xfrm>
              <a:off x="2514600" y="990600"/>
              <a:ext cx="1524000" cy="615553"/>
              <a:chOff x="2514600" y="990600"/>
              <a:chExt cx="1524000" cy="615553"/>
            </a:xfrm>
          </p:grpSpPr>
          <p:sp>
            <p:nvSpPr>
              <p:cNvPr id="17424" name="TextBox 26"/>
              <p:cNvSpPr txBox="1">
                <a:spLocks noChangeArrowheads="1"/>
              </p:cNvSpPr>
              <p:nvPr/>
            </p:nvSpPr>
            <p:spPr bwMode="auto">
              <a:xfrm>
                <a:off x="2514600" y="990600"/>
                <a:ext cx="1524000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chemeClr val="bg2"/>
                    </a:solidFill>
                  </a:rPr>
                  <a:t>X-bar </a:t>
                </a:r>
                <a:r>
                  <a:rPr lang="en-US">
                    <a:solidFill>
                      <a:schemeClr val="bg2"/>
                    </a:solidFill>
                    <a:latin typeface="Times New Roman" charset="0"/>
                    <a:cs typeface="Times New Roman" charset="0"/>
                  </a:rPr>
                  <a:t>   </a:t>
                </a:r>
                <a:r>
                  <a:rPr lang="en-US" b="1">
                    <a:solidFill>
                      <a:schemeClr val="bg2"/>
                    </a:solidFill>
                    <a:latin typeface="Times New Roman" charset="0"/>
                    <a:cs typeface="Times New Roman" charset="0"/>
                  </a:rPr>
                  <a:t>E</a:t>
                </a:r>
                <a:endParaRPr lang="en-US">
                  <a:solidFill>
                    <a:schemeClr val="bg2"/>
                  </a:solidFill>
                  <a:latin typeface="Times New Roman" charset="0"/>
                  <a:cs typeface="Times New Roman" charset="0"/>
                </a:endParaRPr>
              </a:p>
            </p:txBody>
          </p:sp>
          <p:cxnSp>
            <p:nvCxnSpPr>
              <p:cNvPr id="17425" name="Straight Connector 20"/>
              <p:cNvCxnSpPr>
                <a:cxnSpLocks noChangeShapeType="1"/>
              </p:cNvCxnSpPr>
              <p:nvPr/>
            </p:nvCxnSpPr>
            <p:spPr bwMode="auto">
              <a:xfrm>
                <a:off x="3490576" y="1112982"/>
                <a:ext cx="0" cy="22860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426" name="Straight Connector 32"/>
              <p:cNvCxnSpPr>
                <a:cxnSpLocks noChangeShapeType="1"/>
              </p:cNvCxnSpPr>
              <p:nvPr/>
            </p:nvCxnSpPr>
            <p:spPr bwMode="auto">
              <a:xfrm>
                <a:off x="3414376" y="1340042"/>
                <a:ext cx="15240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7420" name="Group 35"/>
            <p:cNvGrpSpPr>
              <a:grpSpLocks/>
            </p:cNvGrpSpPr>
            <p:nvPr/>
          </p:nvGrpSpPr>
          <p:grpSpPr bwMode="auto">
            <a:xfrm>
              <a:off x="7330594" y="990600"/>
              <a:ext cx="1524000" cy="615553"/>
              <a:chOff x="2514600" y="990600"/>
              <a:chExt cx="1524000" cy="615553"/>
            </a:xfrm>
          </p:grpSpPr>
          <p:sp>
            <p:nvSpPr>
              <p:cNvPr id="17421" name="TextBox 36"/>
              <p:cNvSpPr txBox="1">
                <a:spLocks noChangeArrowheads="1"/>
              </p:cNvSpPr>
              <p:nvPr/>
            </p:nvSpPr>
            <p:spPr bwMode="auto">
              <a:xfrm>
                <a:off x="2514600" y="990600"/>
                <a:ext cx="1524000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chemeClr val="bg2"/>
                    </a:solidFill>
                  </a:rPr>
                  <a:t>X-bar </a:t>
                </a:r>
                <a:r>
                  <a:rPr lang="en-US">
                    <a:solidFill>
                      <a:schemeClr val="bg2"/>
                    </a:solidFill>
                    <a:latin typeface="Times New Roman" charset="0"/>
                    <a:cs typeface="Times New Roman" charset="0"/>
                  </a:rPr>
                  <a:t>   </a:t>
                </a:r>
                <a:r>
                  <a:rPr lang="en-US" b="1">
                    <a:solidFill>
                      <a:schemeClr val="bg2"/>
                    </a:solidFill>
                    <a:latin typeface="Times New Roman" charset="0"/>
                    <a:cs typeface="Times New Roman" charset="0"/>
                  </a:rPr>
                  <a:t>E</a:t>
                </a:r>
                <a:endParaRPr lang="en-US">
                  <a:solidFill>
                    <a:schemeClr val="bg2"/>
                  </a:solidFill>
                  <a:latin typeface="Times New Roman" charset="0"/>
                  <a:cs typeface="Times New Roman" charset="0"/>
                </a:endParaRPr>
              </a:p>
            </p:txBody>
          </p:sp>
          <p:cxnSp>
            <p:nvCxnSpPr>
              <p:cNvPr id="17422" name="Straight Connector 37"/>
              <p:cNvCxnSpPr>
                <a:cxnSpLocks noChangeShapeType="1"/>
              </p:cNvCxnSpPr>
              <p:nvPr/>
            </p:nvCxnSpPr>
            <p:spPr bwMode="auto">
              <a:xfrm>
                <a:off x="3490576" y="1112982"/>
                <a:ext cx="0" cy="22860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423" name="Straight Connector 38"/>
              <p:cNvCxnSpPr>
                <a:cxnSpLocks noChangeShapeType="1"/>
              </p:cNvCxnSpPr>
              <p:nvPr/>
            </p:nvCxnSpPr>
            <p:spPr bwMode="auto">
              <a:xfrm>
                <a:off x="3414376" y="1340042"/>
                <a:ext cx="15240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81400" cy="22860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Best and worst-case resolution</a:t>
            </a:r>
          </a:p>
        </p:txBody>
      </p:sp>
      <p:graphicFrame>
        <p:nvGraphicFramePr>
          <p:cNvPr id="18435" name="Object 1"/>
          <p:cNvGraphicFramePr>
            <a:graphicFrameLocks/>
          </p:cNvGraphicFramePr>
          <p:nvPr/>
        </p:nvGraphicFramePr>
        <p:xfrm>
          <a:off x="3505200" y="0"/>
          <a:ext cx="161480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4" name="Document" r:id="rId3" imgW="6972300" imgH="1143000" progId="Word.Document.12">
                  <p:embed/>
                </p:oleObj>
              </mc:Choice>
              <mc:Fallback>
                <p:oleObj name="Document" r:id="rId3" imgW="6972300" imgH="1143000" progId="Word.Document.12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0"/>
                        <a:ext cx="16148050" cy="2114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6" name="Picture 2" descr="FWHMprofilesPerpendicul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3150"/>
            <a:ext cx="497363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FWHMprofilesParalle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1"/>
          <a:stretch>
            <a:fillRect/>
          </a:stretch>
        </p:blipFill>
        <p:spPr bwMode="auto">
          <a:xfrm>
            <a:off x="1" y="2343150"/>
            <a:ext cx="45894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4"/>
          <p:cNvSpPr txBox="1">
            <a:spLocks noChangeArrowheads="1"/>
          </p:cNvSpPr>
          <p:nvPr/>
        </p:nvSpPr>
        <p:spPr bwMode="auto">
          <a:xfrm>
            <a:off x="685800" y="2466976"/>
            <a:ext cx="800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parallel				perpendicular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762000" y="-19050"/>
            <a:ext cx="7543800" cy="8572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Backup Slides </a:t>
            </a:r>
          </a:p>
        </p:txBody>
      </p:sp>
    </p:spTree>
    <p:extLst>
      <p:ext uri="{BB962C8B-B14F-4D97-AF65-F5344CB8AC3E}">
        <p14:creationId xmlns:p14="http://schemas.microsoft.com/office/powerpoint/2010/main" val="3055777010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4398477"/>
            <a:ext cx="9144000" cy="628650"/>
          </a:xfrm>
          <a:prstGeom prst="rect">
            <a:avLst/>
          </a:prstGeom>
          <a:solidFill>
            <a:srgbClr val="1D1D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-45038"/>
            <a:ext cx="9144000" cy="55092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rgbClr val="FFFF00"/>
                </a:solidFill>
              </a:rPr>
              <a:t>Upgrade to Clinical Array + </a:t>
            </a:r>
            <a:r>
              <a:rPr lang="en-US" sz="3200" b="1" dirty="0" err="1">
                <a:solidFill>
                  <a:srgbClr val="FFFF00"/>
                </a:solidFill>
              </a:rPr>
              <a:t>Verasonics</a:t>
            </a:r>
            <a:r>
              <a:rPr lang="en-US" sz="3200" b="1" dirty="0">
                <a:solidFill>
                  <a:srgbClr val="FFFF00"/>
                </a:solidFill>
              </a:rPr>
              <a:t> Box</a:t>
            </a:r>
          </a:p>
          <a:p>
            <a:pPr algn="ctr" eaLnBrk="1" hangingPunct="1">
              <a:defRPr/>
            </a:pPr>
            <a:endParaRPr lang="en-US" sz="3200" b="1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endParaRPr lang="en-US" sz="3200" b="1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endParaRPr lang="en-US" sz="3200" b="1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endParaRPr lang="en-US" sz="3200" b="1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endParaRPr lang="en-US" sz="3200" b="1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endParaRPr lang="en-US" sz="3200" b="1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endParaRPr lang="en-US" sz="3200" b="1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endParaRPr lang="en-US" sz="3200" b="1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endParaRPr lang="en-US" sz="3200" b="1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8195" name="Picture 1" descr="SSPX0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" b="14342"/>
          <a:stretch>
            <a:fillRect/>
          </a:stretch>
        </p:blipFill>
        <p:spPr bwMode="auto">
          <a:xfrm>
            <a:off x="252413" y="588994"/>
            <a:ext cx="8534400" cy="460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8"/>
          <p:cNvSpPr txBox="1">
            <a:spLocks noChangeArrowheads="1"/>
          </p:cNvSpPr>
          <p:nvPr/>
        </p:nvSpPr>
        <p:spPr bwMode="auto">
          <a:xfrm>
            <a:off x="3173413" y="3661182"/>
            <a:ext cx="17700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FFFF00"/>
                </a:solidFill>
                <a:latin typeface="Calibri" charset="0"/>
                <a:ea typeface="MS PGothic" charset="0"/>
                <a:cs typeface="MS PGothic" charset="0"/>
              </a:rPr>
              <a:t>single-element transducer</a:t>
            </a:r>
          </a:p>
        </p:txBody>
      </p:sp>
      <p:cxnSp>
        <p:nvCxnSpPr>
          <p:cNvPr id="14" name="Straight Arrow Connector 6"/>
          <p:cNvCxnSpPr>
            <a:cxnSpLocks noChangeShapeType="1"/>
          </p:cNvCxnSpPr>
          <p:nvPr/>
        </p:nvCxnSpPr>
        <p:spPr bwMode="auto">
          <a:xfrm flipV="1">
            <a:off x="670719" y="3141177"/>
            <a:ext cx="7635081" cy="103727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687764" y="2914650"/>
            <a:ext cx="655637" cy="438150"/>
            <a:chOff x="3688388" y="3538538"/>
            <a:chExt cx="655012" cy="583959"/>
          </a:xfrm>
        </p:grpSpPr>
        <p:sp>
          <p:nvSpPr>
            <p:cNvPr id="16" name="Arc 21"/>
            <p:cNvSpPr>
              <a:spLocks/>
            </p:cNvSpPr>
            <p:nvPr/>
          </p:nvSpPr>
          <p:spPr bwMode="auto">
            <a:xfrm>
              <a:off x="3688388" y="3546472"/>
              <a:ext cx="634395" cy="576025"/>
            </a:xfrm>
            <a:custGeom>
              <a:avLst/>
              <a:gdLst>
                <a:gd name="T0" fmla="*/ 46617 w 635000"/>
                <a:gd name="T1" fmla="*/ 137835 h 576263"/>
                <a:gd name="T2" fmla="*/ 390103 w 635000"/>
                <a:gd name="T3" fmla="*/ 7634 h 576263"/>
                <a:gd name="T4" fmla="*/ 635001 w 635000"/>
                <a:gd name="T5" fmla="*/ 288132 h 576263"/>
                <a:gd name="T6" fmla="*/ 0 60000 65536"/>
                <a:gd name="T7" fmla="*/ 0 60000 65536"/>
                <a:gd name="T8" fmla="*/ 0 60000 65536"/>
                <a:gd name="T9" fmla="*/ 0 w 635000"/>
                <a:gd name="T10" fmla="*/ 0 h 576263"/>
                <a:gd name="T11" fmla="*/ 635000 w 635000"/>
                <a:gd name="T12" fmla="*/ 576263 h 576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5000" h="576263" stroke="0">
                  <a:moveTo>
                    <a:pt x="46617" y="137835"/>
                  </a:moveTo>
                  <a:cubicBezTo>
                    <a:pt x="118129" y="31688"/>
                    <a:pt x="256640" y="-20816"/>
                    <a:pt x="390103" y="7634"/>
                  </a:cubicBezTo>
                  <a:cubicBezTo>
                    <a:pt x="533580" y="38218"/>
                    <a:pt x="635001" y="154383"/>
                    <a:pt x="635001" y="288132"/>
                  </a:cubicBezTo>
                  <a:lnTo>
                    <a:pt x="317500" y="288132"/>
                  </a:lnTo>
                  <a:lnTo>
                    <a:pt x="46617" y="137835"/>
                  </a:lnTo>
                  <a:close/>
                </a:path>
                <a:path w="635000" h="576263" fill="none">
                  <a:moveTo>
                    <a:pt x="46617" y="137835"/>
                  </a:moveTo>
                  <a:cubicBezTo>
                    <a:pt x="118129" y="31688"/>
                    <a:pt x="256640" y="-20816"/>
                    <a:pt x="390103" y="7634"/>
                  </a:cubicBezTo>
                  <a:cubicBezTo>
                    <a:pt x="533580" y="38218"/>
                    <a:pt x="635001" y="154383"/>
                    <a:pt x="635001" y="288132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arrow" w="lg" len="med"/>
              <a:tailEnd type="non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Arc 22"/>
            <p:cNvSpPr>
              <a:spLocks/>
            </p:cNvSpPr>
            <p:nvPr/>
          </p:nvSpPr>
          <p:spPr bwMode="auto">
            <a:xfrm>
              <a:off x="3709005" y="3538538"/>
              <a:ext cx="634395" cy="576024"/>
            </a:xfrm>
            <a:custGeom>
              <a:avLst/>
              <a:gdLst>
                <a:gd name="T0" fmla="*/ 607715 w 635000"/>
                <a:gd name="T1" fmla="*/ 404988 h 576262"/>
                <a:gd name="T2" fmla="*/ 231370 w 635000"/>
                <a:gd name="T3" fmla="*/ 565458 h 576262"/>
                <a:gd name="T4" fmla="*/ 9176 w 635000"/>
                <a:gd name="T5" fmla="*/ 219360 h 576262"/>
                <a:gd name="T6" fmla="*/ 0 60000 65536"/>
                <a:gd name="T7" fmla="*/ 0 60000 65536"/>
                <a:gd name="T8" fmla="*/ 0 60000 65536"/>
                <a:gd name="T9" fmla="*/ 0 w 635000"/>
                <a:gd name="T10" fmla="*/ 0 h 576262"/>
                <a:gd name="T11" fmla="*/ 635000 w 635000"/>
                <a:gd name="T12" fmla="*/ 576262 h 5762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5000" h="576262" stroke="0">
                  <a:moveTo>
                    <a:pt x="607715" y="404988"/>
                  </a:moveTo>
                  <a:cubicBezTo>
                    <a:pt x="543682" y="535955"/>
                    <a:pt x="383335" y="604326"/>
                    <a:pt x="231370" y="565458"/>
                  </a:cubicBezTo>
                  <a:cubicBezTo>
                    <a:pt x="66604" y="523316"/>
                    <a:pt x="-31683" y="370221"/>
                    <a:pt x="9176" y="219360"/>
                  </a:cubicBezTo>
                  <a:lnTo>
                    <a:pt x="317500" y="288131"/>
                  </a:lnTo>
                  <a:lnTo>
                    <a:pt x="607715" y="404988"/>
                  </a:lnTo>
                  <a:close/>
                </a:path>
                <a:path w="635000" h="576262" fill="none">
                  <a:moveTo>
                    <a:pt x="607715" y="404988"/>
                  </a:moveTo>
                  <a:cubicBezTo>
                    <a:pt x="543682" y="535955"/>
                    <a:pt x="383335" y="604326"/>
                    <a:pt x="231370" y="565458"/>
                  </a:cubicBezTo>
                  <a:cubicBezTo>
                    <a:pt x="66604" y="523316"/>
                    <a:pt x="-31683" y="370221"/>
                    <a:pt x="9176" y="219360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arrow" w="lg" len="med"/>
              <a:tailEnd type="none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" name="Multiply 25"/>
          <p:cNvSpPr>
            <a:spLocks/>
          </p:cNvSpPr>
          <p:nvPr/>
        </p:nvSpPr>
        <p:spPr bwMode="auto">
          <a:xfrm>
            <a:off x="3765551" y="2913459"/>
            <a:ext cx="506413" cy="451247"/>
          </a:xfrm>
          <a:custGeom>
            <a:avLst/>
            <a:gdLst>
              <a:gd name="T0" fmla="*/ 111335 w 506412"/>
              <a:gd name="T1" fmla="*/ 153167 h 601662"/>
              <a:gd name="T2" fmla="*/ 131920 w 506412"/>
              <a:gd name="T3" fmla="*/ 135841 h 601662"/>
              <a:gd name="T4" fmla="*/ 253206 w 506412"/>
              <a:gd name="T5" fmla="*/ 279940 h 601662"/>
              <a:gd name="T6" fmla="*/ 374492 w 506412"/>
              <a:gd name="T7" fmla="*/ 135841 h 601662"/>
              <a:gd name="T8" fmla="*/ 395077 w 506412"/>
              <a:gd name="T9" fmla="*/ 153167 h 601662"/>
              <a:gd name="T10" fmla="*/ 270790 w 506412"/>
              <a:gd name="T11" fmla="*/ 300831 h 601662"/>
              <a:gd name="T12" fmla="*/ 395077 w 506412"/>
              <a:gd name="T13" fmla="*/ 448495 h 601662"/>
              <a:gd name="T14" fmla="*/ 374492 w 506412"/>
              <a:gd name="T15" fmla="*/ 465821 h 601662"/>
              <a:gd name="T16" fmla="*/ 253206 w 506412"/>
              <a:gd name="T17" fmla="*/ 321722 h 601662"/>
              <a:gd name="T18" fmla="*/ 131920 w 506412"/>
              <a:gd name="T19" fmla="*/ 465821 h 601662"/>
              <a:gd name="T20" fmla="*/ 111335 w 506412"/>
              <a:gd name="T21" fmla="*/ 448495 h 601662"/>
              <a:gd name="T22" fmla="*/ 235622 w 506412"/>
              <a:gd name="T23" fmla="*/ 300831 h 601662"/>
              <a:gd name="T24" fmla="*/ 111335 w 506412"/>
              <a:gd name="T25" fmla="*/ 153167 h 6016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06412"/>
              <a:gd name="T40" fmla="*/ 0 h 601662"/>
              <a:gd name="T41" fmla="*/ 506412 w 506412"/>
              <a:gd name="T42" fmla="*/ 601662 h 60166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06412" h="601662">
                <a:moveTo>
                  <a:pt x="111335" y="153167"/>
                </a:moveTo>
                <a:lnTo>
                  <a:pt x="131920" y="135841"/>
                </a:lnTo>
                <a:lnTo>
                  <a:pt x="253206" y="279940"/>
                </a:lnTo>
                <a:lnTo>
                  <a:pt x="374492" y="135841"/>
                </a:lnTo>
                <a:lnTo>
                  <a:pt x="395077" y="153167"/>
                </a:lnTo>
                <a:lnTo>
                  <a:pt x="270790" y="300831"/>
                </a:lnTo>
                <a:lnTo>
                  <a:pt x="395077" y="448495"/>
                </a:lnTo>
                <a:lnTo>
                  <a:pt x="374492" y="465821"/>
                </a:lnTo>
                <a:lnTo>
                  <a:pt x="253206" y="321722"/>
                </a:lnTo>
                <a:lnTo>
                  <a:pt x="131920" y="465821"/>
                </a:lnTo>
                <a:lnTo>
                  <a:pt x="111335" y="448495"/>
                </a:lnTo>
                <a:lnTo>
                  <a:pt x="235622" y="300831"/>
                </a:lnTo>
                <a:lnTo>
                  <a:pt x="111335" y="153167"/>
                </a:ln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206" name="TextBox 8"/>
          <p:cNvSpPr txBox="1">
            <a:spLocks noChangeArrowheads="1"/>
          </p:cNvSpPr>
          <p:nvPr/>
        </p:nvSpPr>
        <p:spPr bwMode="auto">
          <a:xfrm>
            <a:off x="1276350" y="941557"/>
            <a:ext cx="1162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lid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057400" y="1577470"/>
            <a:ext cx="4543425" cy="1030307"/>
            <a:chOff x="2057400" y="1577470"/>
            <a:chExt cx="4543425" cy="1030307"/>
          </a:xfrm>
        </p:grpSpPr>
        <p:sp>
          <p:nvSpPr>
            <p:cNvPr id="8205" name="TextBox 8"/>
            <p:cNvSpPr txBox="1">
              <a:spLocks noChangeArrowheads="1"/>
            </p:cNvSpPr>
            <p:nvPr/>
          </p:nvSpPr>
          <p:spPr bwMode="auto">
            <a:xfrm>
              <a:off x="4114800" y="1577470"/>
              <a:ext cx="248602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FFFF00"/>
                  </a:solidFill>
                  <a:latin typeface="Calibri" charset="0"/>
                  <a:ea typeface="MS PGothic" charset="0"/>
                  <a:cs typeface="MS PGothic" charset="0"/>
                </a:rPr>
                <a:t>P4-1 clinical </a:t>
              </a:r>
            </a:p>
            <a:p>
              <a:pPr eaLnBrk="1" hangingPunct="1"/>
              <a:r>
                <a:rPr lang="en-US" sz="2800" dirty="0">
                  <a:solidFill>
                    <a:srgbClr val="FFFF00"/>
                  </a:solidFill>
                  <a:latin typeface="Calibri" charset="0"/>
                  <a:ea typeface="MS PGothic" charset="0"/>
                  <a:cs typeface="MS PGothic" charset="0"/>
                </a:rPr>
                <a:t>array, recessed</a:t>
              </a:r>
            </a:p>
          </p:txBody>
        </p:sp>
        <p:cxnSp>
          <p:nvCxnSpPr>
            <p:cNvPr id="8207" name="Straight Arrow Connector 23"/>
            <p:cNvCxnSpPr>
              <a:cxnSpLocks noChangeShapeType="1"/>
            </p:cNvCxnSpPr>
            <p:nvPr/>
          </p:nvCxnSpPr>
          <p:spPr bwMode="auto">
            <a:xfrm>
              <a:off x="3649663" y="1883877"/>
              <a:ext cx="0" cy="457200"/>
            </a:xfrm>
            <a:prstGeom prst="straightConnector1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arrow" w="lg" len="sm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10" name="TextBox 9"/>
            <p:cNvSpPr txBox="1">
              <a:spLocks noChangeArrowheads="1"/>
            </p:cNvSpPr>
            <p:nvPr/>
          </p:nvSpPr>
          <p:spPr bwMode="auto">
            <a:xfrm>
              <a:off x="2057400" y="1653670"/>
              <a:ext cx="152717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2800" dirty="0">
                  <a:solidFill>
                    <a:srgbClr val="FFFF00"/>
                  </a:solidFill>
                  <a:latin typeface="Calibri" charset="0"/>
                  <a:ea typeface="MS PGothic" charset="0"/>
                  <a:cs typeface="MS PGothic" charset="0"/>
                </a:rPr>
                <a:t>insertion direction</a:t>
              </a:r>
            </a:p>
          </p:txBody>
        </p:sp>
      </p:grpSp>
      <p:sp>
        <p:nvSpPr>
          <p:cNvPr id="8211" name="TextBox 7"/>
          <p:cNvSpPr txBox="1">
            <a:spLocks noChangeArrowheads="1"/>
          </p:cNvSpPr>
          <p:nvPr/>
        </p:nvSpPr>
        <p:spPr bwMode="auto">
          <a:xfrm>
            <a:off x="4719639" y="3903177"/>
            <a:ext cx="18383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FFFF00"/>
                </a:solidFill>
                <a:latin typeface="Calibri" charset="0"/>
                <a:ea typeface="MS PGothic" charset="0"/>
                <a:cs typeface="MS PGothic" charset="0"/>
              </a:rPr>
              <a:t>rotation/ translation axis</a:t>
            </a:r>
          </a:p>
        </p:txBody>
      </p: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>
            <a:off x="4274560" y="3349238"/>
            <a:ext cx="708603" cy="73490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" name="Group 17"/>
          <p:cNvGrpSpPr/>
          <p:nvPr/>
        </p:nvGrpSpPr>
        <p:grpSpPr>
          <a:xfrm>
            <a:off x="-39688" y="1501270"/>
            <a:ext cx="9113838" cy="3925907"/>
            <a:chOff x="-39688" y="1501270"/>
            <a:chExt cx="9113838" cy="3925907"/>
          </a:xfrm>
        </p:grpSpPr>
        <p:sp>
          <p:nvSpPr>
            <p:cNvPr id="8197" name="TextBox 9"/>
            <p:cNvSpPr txBox="1">
              <a:spLocks noChangeArrowheads="1"/>
            </p:cNvSpPr>
            <p:nvPr/>
          </p:nvSpPr>
          <p:spPr bwMode="auto">
            <a:xfrm>
              <a:off x="-39688" y="1577470"/>
              <a:ext cx="224948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FFFF00"/>
                  </a:solidFill>
                  <a:latin typeface="Calibri" charset="0"/>
                  <a:ea typeface="MS PGothic" charset="0"/>
                  <a:cs typeface="MS PGothic" charset="0"/>
                </a:rPr>
                <a:t>copper EM output probe</a:t>
              </a:r>
            </a:p>
          </p:txBody>
        </p:sp>
        <p:cxnSp>
          <p:nvCxnSpPr>
            <p:cNvPr id="12" name="Straight Arrow Connector 3"/>
            <p:cNvCxnSpPr>
              <a:cxnSpLocks noChangeShapeType="1"/>
            </p:cNvCxnSpPr>
            <p:nvPr/>
          </p:nvCxnSpPr>
          <p:spPr bwMode="auto">
            <a:xfrm>
              <a:off x="1060450" y="2907814"/>
              <a:ext cx="0" cy="538163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 type="arrow" w="med" len="med"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99" name="TextBox 4"/>
            <p:cNvSpPr txBox="1">
              <a:spLocks noChangeArrowheads="1"/>
            </p:cNvSpPr>
            <p:nvPr/>
          </p:nvSpPr>
          <p:spPr bwMode="auto">
            <a:xfrm rot="-5400000">
              <a:off x="493713" y="2911724"/>
              <a:ext cx="7239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FFFF00"/>
                  </a:solidFill>
                  <a:latin typeface="Calibri" charset="0"/>
                  <a:ea typeface="MS PGothic" charset="0"/>
                  <a:cs typeface="MS PGothic" charset="0"/>
                </a:rPr>
                <a:t>6 cm</a:t>
              </a:r>
            </a:p>
          </p:txBody>
        </p:sp>
        <p:sp>
          <p:nvSpPr>
            <p:cNvPr id="8201" name="TextBox 10"/>
            <p:cNvSpPr txBox="1">
              <a:spLocks noChangeArrowheads="1"/>
            </p:cNvSpPr>
            <p:nvPr/>
          </p:nvSpPr>
          <p:spPr bwMode="auto">
            <a:xfrm>
              <a:off x="41275" y="3813582"/>
              <a:ext cx="1258888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FFFF00"/>
                  </a:solidFill>
                  <a:latin typeface="Calibri" charset="0"/>
                  <a:ea typeface="MS PGothic" charset="0"/>
                  <a:cs typeface="MS PGothic" charset="0"/>
                </a:rPr>
                <a:t>1 5/8” line section</a:t>
              </a:r>
            </a:p>
          </p:txBody>
        </p:sp>
        <p:cxnSp>
          <p:nvCxnSpPr>
            <p:cNvPr id="21" name="Straight Arrow Connector 23"/>
            <p:cNvCxnSpPr>
              <a:cxnSpLocks noChangeShapeType="1"/>
            </p:cNvCxnSpPr>
            <p:nvPr/>
          </p:nvCxnSpPr>
          <p:spPr bwMode="auto">
            <a:xfrm flipH="1" flipV="1">
              <a:off x="1528763" y="2394655"/>
              <a:ext cx="376237" cy="517922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 type="arrow" w="med" len="med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Arrow Connector 23"/>
            <p:cNvCxnSpPr>
              <a:cxnSpLocks noChangeShapeType="1"/>
            </p:cNvCxnSpPr>
            <p:nvPr/>
          </p:nvCxnSpPr>
          <p:spPr bwMode="auto">
            <a:xfrm flipH="1" flipV="1">
              <a:off x="685383" y="4506079"/>
              <a:ext cx="1181935" cy="254548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 type="arrow" w="med" len="med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09" name="TextBox 4"/>
            <p:cNvSpPr txBox="1">
              <a:spLocks noChangeArrowheads="1"/>
            </p:cNvSpPr>
            <p:nvPr/>
          </p:nvSpPr>
          <p:spPr bwMode="auto">
            <a:xfrm>
              <a:off x="7085013" y="2795576"/>
              <a:ext cx="16017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FFFF00"/>
                  </a:solidFill>
                  <a:latin typeface="Calibri" charset="0"/>
                  <a:ea typeface="MS PGothic" charset="0"/>
                  <a:cs typeface="MS PGothic" charset="0"/>
                </a:rPr>
                <a:t>64 cm</a:t>
              </a:r>
            </a:p>
          </p:txBody>
        </p:sp>
        <p:sp>
          <p:nvSpPr>
            <p:cNvPr id="8213" name="TextBox 9"/>
            <p:cNvSpPr txBox="1">
              <a:spLocks noChangeArrowheads="1"/>
            </p:cNvSpPr>
            <p:nvPr/>
          </p:nvSpPr>
          <p:spPr bwMode="auto">
            <a:xfrm>
              <a:off x="7086600" y="1501270"/>
              <a:ext cx="198755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2800" dirty="0">
                  <a:solidFill>
                    <a:srgbClr val="FFFF00"/>
                  </a:solidFill>
                  <a:latin typeface="Calibri" charset="0"/>
                  <a:ea typeface="MS PGothic" charset="0"/>
                  <a:cs typeface="MS PGothic" charset="0"/>
                </a:rPr>
                <a:t> copper EM input probe</a:t>
              </a:r>
            </a:p>
          </p:txBody>
        </p:sp>
        <p:cxnSp>
          <p:nvCxnSpPr>
            <p:cNvPr id="31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6857206" y="2340781"/>
              <a:ext cx="519747" cy="504466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 type="arrow" w="med" len="med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15" name="TextBox 7"/>
            <p:cNvSpPr txBox="1">
              <a:spLocks noChangeArrowheads="1"/>
            </p:cNvSpPr>
            <p:nvPr/>
          </p:nvSpPr>
          <p:spPr bwMode="auto">
            <a:xfrm>
              <a:off x="7767638" y="4473070"/>
              <a:ext cx="12065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>
                  <a:solidFill>
                    <a:srgbClr val="FFFF00"/>
                  </a:solidFill>
                  <a:latin typeface="Calibri" charset="0"/>
                  <a:ea typeface="MS PGothic" charset="0"/>
                  <a:cs typeface="MS PGothic" charset="0"/>
                </a:rPr>
                <a:t>50 dB slugs</a:t>
              </a:r>
            </a:p>
          </p:txBody>
        </p:sp>
        <p:cxnSp>
          <p:nvCxnSpPr>
            <p:cNvPr id="33" name="Straight Arrow Connector 23"/>
            <p:cNvCxnSpPr>
              <a:cxnSpLocks noChangeShapeType="1"/>
            </p:cNvCxnSpPr>
            <p:nvPr/>
          </p:nvCxnSpPr>
          <p:spPr bwMode="auto">
            <a:xfrm>
              <a:off x="7626351" y="4414729"/>
              <a:ext cx="328613" cy="220266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 type="arrow" w="med" len="med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Arrow Connector 23"/>
            <p:cNvCxnSpPr>
              <a:cxnSpLocks noChangeShapeType="1"/>
            </p:cNvCxnSpPr>
            <p:nvPr/>
          </p:nvCxnSpPr>
          <p:spPr bwMode="auto">
            <a:xfrm>
              <a:off x="6621463" y="4414729"/>
              <a:ext cx="1333500" cy="220266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 type="arrow" w="med" len="med"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" name="Right Arrow 8"/>
          <p:cNvSpPr/>
          <p:nvPr/>
        </p:nvSpPr>
        <p:spPr bwMode="auto">
          <a:xfrm rot="5400000" flipH="1">
            <a:off x="1756569" y="3038783"/>
            <a:ext cx="433388" cy="228600"/>
          </a:xfrm>
          <a:prstGeom prst="rightArrow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3986213" y="3128962"/>
            <a:ext cx="76200" cy="57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3948113" y="3102768"/>
            <a:ext cx="152400" cy="114300"/>
          </a:xfrm>
          <a:prstGeom prst="ellips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894138" y="3061096"/>
            <a:ext cx="266700" cy="198835"/>
          </a:xfrm>
          <a:prstGeom prst="ellips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3824289" y="3008709"/>
            <a:ext cx="396875" cy="297656"/>
          </a:xfrm>
          <a:prstGeom prst="ellips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3749675" y="2957512"/>
            <a:ext cx="541338" cy="406003"/>
          </a:xfrm>
          <a:prstGeom prst="ellips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r>
              <a:rPr lang="en-US"/>
              <a:t>      </a:t>
            </a: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3681413" y="2900362"/>
            <a:ext cx="692150" cy="514350"/>
          </a:xfrm>
          <a:prstGeom prst="ellips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r>
              <a:rPr lang="en-US"/>
              <a:t>      </a:t>
            </a: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3605213" y="2849165"/>
            <a:ext cx="838200" cy="628650"/>
          </a:xfrm>
          <a:prstGeom prst="ellips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r>
              <a:rPr lang="en-US"/>
              <a:t>      </a:t>
            </a: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3529013" y="2792015"/>
            <a:ext cx="990600" cy="736997"/>
          </a:xfrm>
          <a:prstGeom prst="ellips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r>
              <a:rPr lang="en-US"/>
              <a:t>      </a:t>
            </a: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3452813" y="2728912"/>
            <a:ext cx="1143000" cy="851297"/>
          </a:xfrm>
          <a:prstGeom prst="ellips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r>
              <a:rPr lang="en-US"/>
              <a:t>     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-1227342">
            <a:off x="1531519" y="3691446"/>
            <a:ext cx="20574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E-field polarized horizontally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-44710" y="488435"/>
            <a:ext cx="4293814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Propagate ~25kW TE10 pulse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  carrier </a:t>
            </a:r>
            <a:r>
              <a:rPr lang="en-US" dirty="0" err="1">
                <a:solidFill>
                  <a:srgbClr val="FF0000"/>
                </a:solidFill>
              </a:rPr>
              <a:t>freq</a:t>
            </a:r>
            <a:r>
              <a:rPr lang="en-US" dirty="0">
                <a:solidFill>
                  <a:srgbClr val="FF0000"/>
                </a:solidFill>
              </a:rPr>
              <a:t> 108 MHz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  pulsewidth  700 ns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9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1"/>
          <p:cNvSpPr txBox="1">
            <a:spLocks noChangeArrowheads="1"/>
          </p:cNvSpPr>
          <p:nvPr/>
        </p:nvSpPr>
        <p:spPr bwMode="auto">
          <a:xfrm rot="-5400000">
            <a:off x="-378618" y="2956352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log10 scale</a:t>
            </a:r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76200" y="-400050"/>
            <a:ext cx="8915400" cy="131445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k-space and image quality</a:t>
            </a:r>
          </a:p>
        </p:txBody>
      </p:sp>
      <p:pic>
        <p:nvPicPr>
          <p:cNvPr id="19460" name="Picture 3" descr="kspace2halv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t="7294" r="22131"/>
          <a:stretch>
            <a:fillRect/>
          </a:stretch>
        </p:blipFill>
        <p:spPr bwMode="auto">
          <a:xfrm>
            <a:off x="515938" y="1371600"/>
            <a:ext cx="4089400" cy="310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1" name="Straight Arrow Connector 3"/>
          <p:cNvCxnSpPr>
            <a:cxnSpLocks noChangeShapeType="1"/>
          </p:cNvCxnSpPr>
          <p:nvPr/>
        </p:nvCxnSpPr>
        <p:spPr bwMode="auto">
          <a:xfrm flipH="1">
            <a:off x="5181600" y="2514600"/>
            <a:ext cx="685800" cy="285750"/>
          </a:xfrm>
          <a:prstGeom prst="straightConnector1">
            <a:avLst/>
          </a:prstGeom>
          <a:noFill/>
          <a:ln w="28575">
            <a:solidFill>
              <a:srgbClr val="1D1D1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89" name="Picture 6" descr="SLcompareBandlim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t="30627" r="9261" b="33916"/>
          <a:stretch>
            <a:fillRect/>
          </a:stretch>
        </p:blipFill>
        <p:spPr bwMode="auto">
          <a:xfrm>
            <a:off x="1" y="2795587"/>
            <a:ext cx="9167813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057401" y="2982228"/>
            <a:ext cx="2286001" cy="830997"/>
            <a:chOff x="3755128" y="3407478"/>
            <a:chExt cx="1594150" cy="870097"/>
          </a:xfrm>
          <a:solidFill>
            <a:srgbClr val="1D1D1D"/>
          </a:solidFill>
        </p:grpSpPr>
        <p:sp>
          <p:nvSpPr>
            <p:cNvPr id="4" name="Rectangle 3"/>
            <p:cNvSpPr/>
            <p:nvPr/>
          </p:nvSpPr>
          <p:spPr>
            <a:xfrm rot="20100638">
              <a:off x="3755128" y="3407478"/>
              <a:ext cx="1418043" cy="8700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FF00"/>
                  </a:solidFill>
                </a:rPr>
                <a:t>background shading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V="1">
              <a:off x="4655587" y="3935112"/>
              <a:ext cx="693691" cy="112121"/>
            </a:xfrm>
            <a:prstGeom prst="straightConnector1">
              <a:avLst/>
            </a:prstGeom>
            <a:grpFill/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257800" y="3143251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>
                <a:solidFill>
                  <a:srgbClr val="FFFF00"/>
                </a:solidFill>
              </a:rPr>
              <a:t>SE      P4-1 array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72000" y="131445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</a:defRPr>
            </a:lvl9pPr>
          </a:lstStyle>
          <a:p>
            <a:pPr>
              <a:defRPr/>
            </a:pPr>
            <a:r>
              <a:rPr lang="en-US" sz="2800" dirty="0" err="1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piezos</a:t>
            </a:r>
            <a:r>
              <a:rPr lang="en-US" sz="2800" i="1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high-pass </a:t>
            </a:r>
          </a:p>
        </p:txBody>
      </p:sp>
      <p:sp>
        <p:nvSpPr>
          <p:cNvPr id="19466" name="Title 1"/>
          <p:cNvSpPr txBox="1">
            <a:spLocks/>
          </p:cNvSpPr>
          <p:nvPr/>
        </p:nvSpPr>
        <p:spPr bwMode="auto">
          <a:xfrm>
            <a:off x="76200" y="514350"/>
            <a:ext cx="8915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800">
                <a:solidFill>
                  <a:srgbClr val="FFFF00"/>
                </a:solidFill>
                <a:latin typeface="Arial Black" charset="0"/>
              </a:rPr>
              <a:t>	- P4-1 improves resolution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46893" y="590550"/>
            <a:ext cx="8915400" cy="685800"/>
          </a:xfrm>
          <a:prstGeom prst="rect">
            <a:avLst/>
          </a:prstGeom>
          <a:solidFill>
            <a:srgbClr val="1D1D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800" dirty="0">
                <a:solidFill>
                  <a:srgbClr val="FFFF00"/>
                </a:solidFill>
                <a:latin typeface="Arial Black" charset="0"/>
              </a:rPr>
              <a:t>	- contrast/accuracy suffer </a:t>
            </a: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2819400" y="1657350"/>
            <a:ext cx="6324600" cy="1028700"/>
            <a:chOff x="2819400" y="2209800"/>
            <a:chExt cx="6324600" cy="1371600"/>
          </a:xfrm>
        </p:grpSpPr>
        <p:cxnSp>
          <p:nvCxnSpPr>
            <p:cNvPr id="19470" name="Straight Arrow Connector 10"/>
            <p:cNvCxnSpPr>
              <a:cxnSpLocks noChangeShapeType="1"/>
            </p:cNvCxnSpPr>
            <p:nvPr/>
          </p:nvCxnSpPr>
          <p:spPr bwMode="auto">
            <a:xfrm flipH="1">
              <a:off x="2819400" y="2514600"/>
              <a:ext cx="2362200" cy="1066800"/>
            </a:xfrm>
            <a:prstGeom prst="straightConnector1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Title 1"/>
            <p:cNvSpPr txBox="1">
              <a:spLocks/>
            </p:cNvSpPr>
            <p:nvPr/>
          </p:nvSpPr>
          <p:spPr bwMode="auto">
            <a:xfrm>
              <a:off x="4572000" y="2209800"/>
              <a:ext cx="4572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2"/>
                  </a:solidFill>
                  <a:latin typeface="+mj-lt"/>
                  <a:ea typeface="ＭＳ Ｐゴシック" charset="-128"/>
                  <a:cs typeface="ＭＳ Ｐゴシック" charset="-128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2"/>
                  </a:solidFill>
                  <a:latin typeface="Arial Black" charset="0"/>
                  <a:ea typeface="ＭＳ Ｐゴシック" charset="-128"/>
                  <a:cs typeface="ＭＳ Ｐゴシック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2"/>
                  </a:solidFill>
                  <a:latin typeface="Arial Black" charset="0"/>
                  <a:ea typeface="ＭＳ Ｐゴシック" charset="-128"/>
                  <a:cs typeface="ＭＳ Ｐゴシック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2"/>
                  </a:solidFill>
                  <a:latin typeface="Arial Black" charset="0"/>
                  <a:ea typeface="ＭＳ Ｐゴシック" charset="-128"/>
                  <a:cs typeface="ＭＳ Ｐゴシック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2"/>
                  </a:solidFill>
                  <a:latin typeface="Arial Black" charset="0"/>
                  <a:ea typeface="ＭＳ Ｐゴシック" charset="-128"/>
                  <a:cs typeface="ＭＳ Ｐゴシック" charset="-128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2"/>
                  </a:solidFill>
                  <a:latin typeface="Arial Black" charset="0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2"/>
                  </a:solidFill>
                  <a:latin typeface="Arial Black" charset="0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2"/>
                  </a:solidFill>
                  <a:latin typeface="Arial Black" charset="0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2"/>
                  </a:solidFill>
                  <a:latin typeface="Arial Black" charset="0"/>
                </a:defRPr>
              </a:lvl9pPr>
            </a:lstStyle>
            <a:p>
              <a:pPr>
                <a:defRPr/>
              </a:pPr>
              <a:r>
                <a:rPr lang="en-US" sz="2800" dirty="0">
                  <a:solidFill>
                    <a:srgbClr val="FFFF00"/>
                  </a:solidFill>
                  <a:latin typeface="+mn-lt"/>
                  <a:ea typeface="ＭＳ Ｐゴシック" charset="0"/>
                  <a:cs typeface="ＭＳ Ｐゴシック" charset="0"/>
                </a:rPr>
                <a:t>     </a:t>
              </a:r>
              <a:r>
                <a:rPr lang="en-US" sz="2800" dirty="0">
                  <a:solidFill>
                    <a:srgbClr val="FFFF00"/>
                  </a:solidFill>
                  <a:latin typeface="+mn-lt"/>
                  <a:ea typeface="ＭＳ Ｐゴシック" charset="0"/>
                  <a:cs typeface="Wingdings" charset="0"/>
                  <a:sym typeface="Wingdings" charset="0"/>
                </a:rPr>
                <a:t></a:t>
              </a:r>
              <a:r>
                <a:rPr lang="en-US" sz="2800" dirty="0">
                  <a:solidFill>
                    <a:srgbClr val="FFFF00"/>
                  </a:solidFill>
                  <a:latin typeface="+mn-lt"/>
                  <a:ea typeface="ＭＳ Ｐゴシック" charset="0"/>
                  <a:cs typeface="ＭＳ Ｐゴシック" charset="0"/>
                </a:rPr>
                <a:t>miss </a:t>
              </a:r>
              <a:r>
                <a:rPr lang="en-US" sz="2800" i="1" dirty="0">
                  <a:solidFill>
                    <a:srgbClr val="FFFF00"/>
                  </a:solidFill>
                  <a:latin typeface="+mn-lt"/>
                  <a:ea typeface="ＭＳ Ｐゴシック" charset="0"/>
                  <a:cs typeface="ＭＳ Ｐゴシック" charset="0"/>
                </a:rPr>
                <a:t>k-</a:t>
              </a:r>
              <a:r>
                <a:rPr lang="en-US" sz="2800" dirty="0">
                  <a:solidFill>
                    <a:srgbClr val="FFFF00"/>
                  </a:solidFill>
                  <a:latin typeface="+mn-lt"/>
                  <a:ea typeface="ＭＳ Ｐゴシック" charset="0"/>
                  <a:cs typeface="ＭＳ Ｐゴシック" charset="0"/>
                </a:rPr>
                <a:t>space center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 bwMode="auto">
          <a:xfrm>
            <a:off x="4572000" y="2000250"/>
            <a:ext cx="4572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Arial Black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	</a:t>
            </a:r>
            <a:r>
              <a:rPr lang="en-US" sz="2800" dirty="0">
                <a:solidFill>
                  <a:srgbClr val="FFFF00"/>
                </a:solidFill>
                <a:latin typeface="+mn-lt"/>
                <a:ea typeface="ＭＳ Ｐゴシック" charset="0"/>
                <a:cs typeface="Wingdings" charset="0"/>
                <a:sym typeface="Wingdings" charset="0"/>
              </a:rPr>
              <a:t></a:t>
            </a:r>
            <a:r>
              <a:rPr lang="en-US" sz="28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pixel values wrong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857250"/>
          </a:xfrm>
        </p:spPr>
        <p:txBody>
          <a:bodyPr/>
          <a:lstStyle/>
          <a:p>
            <a:pPr algn="ctr"/>
            <a:r>
              <a:rPr lang="en-US" sz="3400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Low Frequency Results </a:t>
            </a:r>
            <a:br>
              <a:rPr lang="en-US" sz="3400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sz="3400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2.25 MHz single element transducer</a:t>
            </a:r>
          </a:p>
        </p:txBody>
      </p:sp>
      <p:pic>
        <p:nvPicPr>
          <p:cNvPr id="11266" name="Picture 2" descr="Fig1_recon_histocompare11Sep13c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/>
          <a:stretch>
            <a:fillRect/>
          </a:stretch>
        </p:blipFill>
        <p:spPr bwMode="auto">
          <a:xfrm>
            <a:off x="0" y="904875"/>
            <a:ext cx="91440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5486400" y="2628900"/>
            <a:ext cx="3733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</a:rPr>
              <a:t>display window [-0.7, +0.7] mV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600200" y="1657350"/>
            <a:ext cx="6019800" cy="2228850"/>
            <a:chOff x="1600200" y="2209800"/>
            <a:chExt cx="6019800" cy="2971800"/>
          </a:xfrm>
        </p:grpSpPr>
        <p:cxnSp>
          <p:nvCxnSpPr>
            <p:cNvPr id="11272" name="Straight Arrow Connector 2"/>
            <p:cNvCxnSpPr>
              <a:cxnSpLocks noChangeShapeType="1"/>
              <a:stCxn id="11274" idx="1"/>
            </p:cNvCxnSpPr>
            <p:nvPr/>
          </p:nvCxnSpPr>
          <p:spPr bwMode="auto">
            <a:xfrm flipH="1">
              <a:off x="1828800" y="4037112"/>
              <a:ext cx="1788264" cy="10682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73" name="Straight Arrow Connector 6"/>
            <p:cNvCxnSpPr>
              <a:cxnSpLocks noChangeShapeType="1"/>
              <a:stCxn id="11274" idx="1"/>
            </p:cNvCxnSpPr>
            <p:nvPr/>
          </p:nvCxnSpPr>
          <p:spPr bwMode="auto">
            <a:xfrm flipH="1" flipV="1">
              <a:off x="1600200" y="2362200"/>
              <a:ext cx="2016864" cy="167491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74" name="TextBox 7"/>
            <p:cNvSpPr txBox="1">
              <a:spLocks noChangeArrowheads="1"/>
            </p:cNvSpPr>
            <p:nvPr/>
          </p:nvSpPr>
          <p:spPr bwMode="auto">
            <a:xfrm>
              <a:off x="3617064" y="3729335"/>
              <a:ext cx="2250336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0000"/>
                  </a:solidFill>
                </a:rPr>
                <a:t>verumontanum</a:t>
              </a:r>
            </a:p>
          </p:txBody>
        </p:sp>
        <p:cxnSp>
          <p:nvCxnSpPr>
            <p:cNvPr id="11275" name="Straight Arrow Connector 13"/>
            <p:cNvCxnSpPr>
              <a:cxnSpLocks noChangeShapeType="1"/>
            </p:cNvCxnSpPr>
            <p:nvPr/>
          </p:nvCxnSpPr>
          <p:spPr bwMode="auto">
            <a:xfrm>
              <a:off x="5791200" y="3962400"/>
              <a:ext cx="1828800" cy="1143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76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5791200" y="2209800"/>
              <a:ext cx="1524000" cy="1752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77" name="Straight Arrow Connector 20"/>
            <p:cNvCxnSpPr>
              <a:cxnSpLocks noChangeShapeType="1"/>
            </p:cNvCxnSpPr>
            <p:nvPr/>
          </p:nvCxnSpPr>
          <p:spPr bwMode="auto">
            <a:xfrm flipH="1" flipV="1">
              <a:off x="4419600" y="2438400"/>
              <a:ext cx="152400" cy="14478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78" name="Straight Arrow Connector 23"/>
            <p:cNvCxnSpPr>
              <a:cxnSpLocks noChangeShapeType="1"/>
            </p:cNvCxnSpPr>
            <p:nvPr/>
          </p:nvCxnSpPr>
          <p:spPr bwMode="auto">
            <a:xfrm>
              <a:off x="4572000" y="4114800"/>
              <a:ext cx="152400" cy="10668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533400" y="971551"/>
            <a:ext cx="5270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#1</a:t>
            </a:r>
          </a:p>
        </p:txBody>
      </p:sp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3505200" y="914401"/>
            <a:ext cx="5270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#2</a:t>
            </a:r>
          </a:p>
        </p:txBody>
      </p:sp>
      <p:sp>
        <p:nvSpPr>
          <p:cNvPr id="11271" name="TextBox 7"/>
          <p:cNvSpPr txBox="1">
            <a:spLocks noChangeArrowheads="1"/>
          </p:cNvSpPr>
          <p:nvPr/>
        </p:nvSpPr>
        <p:spPr bwMode="auto">
          <a:xfrm>
            <a:off x="6172200" y="857251"/>
            <a:ext cx="5270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#3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TCT vs Gleason (primary)</a:t>
            </a:r>
            <a:br>
              <a:rPr lang="en-US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N=11 ROIs shown above</a:t>
            </a: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764" y="1134666"/>
          <a:ext cx="9183687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4" name="Document" r:id="rId4" imgW="6794500" imgH="3721100" progId="Word.Document.12">
                  <p:embed/>
                </p:oleObj>
              </mc:Choice>
              <mc:Fallback>
                <p:oleObj name="Document" r:id="rId4" imgW="6794500" imgH="3721100" progId="Word.Documen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4" y="1134666"/>
                        <a:ext cx="9183687" cy="377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-338138" y="-533400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5943600" y="1428750"/>
            <a:ext cx="914400" cy="9715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943600" y="2207419"/>
            <a:ext cx="914400" cy="10858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943600" y="3178969"/>
            <a:ext cx="914400" cy="10858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65735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TCT vs Gleason (primary)</a:t>
            </a:r>
            <a:br>
              <a:rPr lang="en-US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N=45 ROIs in posterior peripheral zone </a:t>
            </a:r>
          </a:p>
        </p:txBody>
      </p:sp>
      <p:pic>
        <p:nvPicPr>
          <p:cNvPr id="24578" name="Picture 2" descr="Fig2_TCTvsGl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6299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304800" y="2876550"/>
            <a:ext cx="3950403" cy="1057275"/>
            <a:chOff x="762000" y="2736721"/>
            <a:chExt cx="3505200" cy="947311"/>
          </a:xfrm>
        </p:grpSpPr>
        <p:graphicFrame>
          <p:nvGraphicFramePr>
            <p:cNvPr id="4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9992005"/>
                </p:ext>
              </p:extLst>
            </p:nvPr>
          </p:nvGraphicFramePr>
          <p:xfrm>
            <a:off x="835639" y="2736721"/>
            <a:ext cx="2136834" cy="6286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88" name="Equation" r:id="rId4" imgW="1752480" imgH="482400" progId="Equation.3">
                    <p:embed/>
                  </p:oleObj>
                </mc:Choice>
                <mc:Fallback>
                  <p:oleObj name="Equation" r:id="rId4" imgW="1752480" imgH="482400" progId="Equation.3">
                    <p:embed/>
                    <p:pic>
                      <p:nvPicPr>
                        <p:cNvPr id="4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5639" y="2736721"/>
                          <a:ext cx="2136834" cy="62869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 Box 3"/>
            <p:cNvSpPr txBox="1">
              <a:spLocks noChangeArrowheads="1"/>
            </p:cNvSpPr>
            <p:nvPr/>
          </p:nvSpPr>
          <p:spPr bwMode="auto">
            <a:xfrm>
              <a:off x="762000" y="3314700"/>
              <a:ext cx="3505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800" dirty="0">
                  <a:solidFill>
                    <a:srgbClr val="FFFF00"/>
                  </a:solidFill>
                  <a:latin typeface="Times New Roman" charset="0"/>
                </a:rPr>
                <a:t>+    homogeneous initial conditions</a:t>
              </a:r>
            </a:p>
          </p:txBody>
        </p:sp>
      </p:grp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76200" y="100942"/>
            <a:ext cx="4732986" cy="137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lnSpc>
                <a:spcPct val="90000"/>
              </a:lnSpc>
            </a:pPr>
            <a:r>
              <a:rPr lang="en-US" sz="3200" b="1" dirty="0">
                <a:solidFill>
                  <a:schemeClr val="bg2"/>
                </a:solidFill>
              </a:rPr>
              <a:t>Thermoacoustic Imaging  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</a:p>
          <a:p>
            <a:pPr eaLnBrk="0" hangingPunct="0">
              <a:lnSpc>
                <a:spcPct val="90000"/>
              </a:lnSpc>
            </a:pPr>
            <a:r>
              <a:rPr lang="en-US" sz="3200" dirty="0">
                <a:solidFill>
                  <a:schemeClr val="bg2"/>
                </a:solidFill>
              </a:rPr>
              <a:t>inverse source problem</a:t>
            </a: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137016" y="1587591"/>
            <a:ext cx="5349383" cy="128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800" dirty="0">
                <a:solidFill>
                  <a:srgbClr val="FFFF00"/>
                </a:solidFill>
                <a:sym typeface="Symbol" charset="0"/>
              </a:rPr>
              <a:t>- rapid </a:t>
            </a:r>
            <a:r>
              <a:rPr lang="en-US" sz="2800" dirty="0">
                <a:solidFill>
                  <a:srgbClr val="FFFF00"/>
                </a:solidFill>
              </a:rPr>
              <a:t>heating     (EM ala MRI) </a:t>
            </a:r>
            <a:endParaRPr lang="en-US" sz="2800" dirty="0">
              <a:solidFill>
                <a:srgbClr val="FFFF00"/>
              </a:solidFill>
              <a:sym typeface="Symbol" charset="0"/>
            </a:endParaRP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800" dirty="0">
                <a:solidFill>
                  <a:srgbClr val="FFFF00"/>
                </a:solidFill>
                <a:sym typeface="Symbol" charset="0"/>
              </a:rPr>
              <a:t>- pressure jump	       (US)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800" dirty="0">
                <a:solidFill>
                  <a:srgbClr val="FFFF00"/>
                </a:solidFill>
                <a:sym typeface="Symbol" charset="0"/>
              </a:rPr>
              <a:t>- spherical </a:t>
            </a:r>
            <a:r>
              <a:rPr lang="en-US" sz="2800" dirty="0" err="1">
                <a:solidFill>
                  <a:srgbClr val="FFFF00"/>
                </a:solidFill>
                <a:sym typeface="Symbol" charset="0"/>
              </a:rPr>
              <a:t>sinogram</a:t>
            </a:r>
            <a:r>
              <a:rPr lang="en-US" sz="2800" dirty="0">
                <a:solidFill>
                  <a:srgbClr val="FFFF00"/>
                </a:solidFill>
                <a:sym typeface="Symbol" charset="0"/>
              </a:rPr>
              <a:t>  (CT)</a:t>
            </a:r>
          </a:p>
        </p:txBody>
      </p:sp>
      <p:grpSp>
        <p:nvGrpSpPr>
          <p:cNvPr id="38" name="Group 5"/>
          <p:cNvGrpSpPr>
            <a:grpSpLocks/>
          </p:cNvGrpSpPr>
          <p:nvPr/>
        </p:nvGrpSpPr>
        <p:grpSpPr bwMode="auto">
          <a:xfrm>
            <a:off x="4329408" y="100942"/>
            <a:ext cx="4757442" cy="2127908"/>
            <a:chOff x="1680" y="964"/>
            <a:chExt cx="3984" cy="2108"/>
          </a:xfrm>
        </p:grpSpPr>
        <p:sp>
          <p:nvSpPr>
            <p:cNvPr id="6167" name="Arc 7"/>
            <p:cNvSpPr>
              <a:spLocks/>
            </p:cNvSpPr>
            <p:nvPr/>
          </p:nvSpPr>
          <p:spPr bwMode="auto">
            <a:xfrm>
              <a:off x="4368" y="1291"/>
              <a:ext cx="1296" cy="1393"/>
            </a:xfrm>
            <a:custGeom>
              <a:avLst/>
              <a:gdLst>
                <a:gd name="T0" fmla="*/ 0 w 21600"/>
                <a:gd name="T1" fmla="*/ 0 h 21051"/>
                <a:gd name="T2" fmla="*/ 0 w 21600"/>
                <a:gd name="T3" fmla="*/ 0 h 21051"/>
                <a:gd name="T4" fmla="*/ 0 w 21600"/>
                <a:gd name="T5" fmla="*/ 0 h 210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051"/>
                <a:gd name="T11" fmla="*/ 21600 w 21600"/>
                <a:gd name="T12" fmla="*/ 21051 h 210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051" fill="none" extrusionOk="0">
                  <a:moveTo>
                    <a:pt x="4840" y="0"/>
                  </a:moveTo>
                  <a:cubicBezTo>
                    <a:pt x="14649" y="2256"/>
                    <a:pt x="21600" y="10986"/>
                    <a:pt x="21600" y="21051"/>
                  </a:cubicBezTo>
                </a:path>
                <a:path w="21600" h="21051" stroke="0" extrusionOk="0">
                  <a:moveTo>
                    <a:pt x="4840" y="0"/>
                  </a:moveTo>
                  <a:cubicBezTo>
                    <a:pt x="14649" y="2256"/>
                    <a:pt x="21600" y="10986"/>
                    <a:pt x="21600" y="21051"/>
                  </a:cubicBezTo>
                  <a:lnTo>
                    <a:pt x="0" y="21051"/>
                  </a:lnTo>
                  <a:lnTo>
                    <a:pt x="484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Arc 8"/>
            <p:cNvSpPr>
              <a:spLocks/>
            </p:cNvSpPr>
            <p:nvPr/>
          </p:nvSpPr>
          <p:spPr bwMode="auto">
            <a:xfrm flipH="1">
              <a:off x="4223" y="1291"/>
              <a:ext cx="634" cy="1781"/>
            </a:xfrm>
            <a:custGeom>
              <a:avLst/>
              <a:gdLst>
                <a:gd name="T0" fmla="*/ 0 w 21600"/>
                <a:gd name="T1" fmla="*/ 0 h 27631"/>
                <a:gd name="T2" fmla="*/ 0 w 21600"/>
                <a:gd name="T3" fmla="*/ 0 h 27631"/>
                <a:gd name="T4" fmla="*/ 0 w 21600"/>
                <a:gd name="T5" fmla="*/ 0 h 276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7631"/>
                <a:gd name="T11" fmla="*/ 21600 w 21600"/>
                <a:gd name="T12" fmla="*/ 27631 h 276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7631" fill="none" extrusionOk="0">
                  <a:moveTo>
                    <a:pt x="7319" y="0"/>
                  </a:moveTo>
                  <a:cubicBezTo>
                    <a:pt x="15888" y="3086"/>
                    <a:pt x="21600" y="11215"/>
                    <a:pt x="21600" y="20322"/>
                  </a:cubicBezTo>
                  <a:cubicBezTo>
                    <a:pt x="21600" y="22813"/>
                    <a:pt x="21168" y="25286"/>
                    <a:pt x="20325" y="27630"/>
                  </a:cubicBezTo>
                </a:path>
                <a:path w="21600" h="27631" stroke="0" extrusionOk="0">
                  <a:moveTo>
                    <a:pt x="7319" y="0"/>
                  </a:moveTo>
                  <a:cubicBezTo>
                    <a:pt x="15888" y="3086"/>
                    <a:pt x="21600" y="11215"/>
                    <a:pt x="21600" y="20322"/>
                  </a:cubicBezTo>
                  <a:cubicBezTo>
                    <a:pt x="21600" y="22813"/>
                    <a:pt x="21168" y="25286"/>
                    <a:pt x="20325" y="27630"/>
                  </a:cubicBezTo>
                  <a:lnTo>
                    <a:pt x="0" y="20322"/>
                  </a:lnTo>
                  <a:lnTo>
                    <a:pt x="7319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169" name="Arc 9"/>
            <p:cNvSpPr>
              <a:spLocks/>
            </p:cNvSpPr>
            <p:nvPr/>
          </p:nvSpPr>
          <p:spPr bwMode="auto">
            <a:xfrm flipV="1">
              <a:off x="4272" y="2683"/>
              <a:ext cx="1392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Arc 13"/>
            <p:cNvSpPr>
              <a:spLocks/>
            </p:cNvSpPr>
            <p:nvPr/>
          </p:nvSpPr>
          <p:spPr bwMode="auto">
            <a:xfrm flipH="1">
              <a:off x="2976" y="1325"/>
              <a:ext cx="500" cy="931"/>
            </a:xfrm>
            <a:custGeom>
              <a:avLst/>
              <a:gdLst>
                <a:gd name="T0" fmla="*/ 0 w 21600"/>
                <a:gd name="T1" fmla="*/ 0 h 27510"/>
                <a:gd name="T2" fmla="*/ 0 w 21600"/>
                <a:gd name="T3" fmla="*/ 0 h 27510"/>
                <a:gd name="T4" fmla="*/ 0 w 21600"/>
                <a:gd name="T5" fmla="*/ 0 h 275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7510"/>
                <a:gd name="T11" fmla="*/ 21600 w 21600"/>
                <a:gd name="T12" fmla="*/ 27510 h 275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7510" fill="none" extrusionOk="0">
                  <a:moveTo>
                    <a:pt x="7319" y="0"/>
                  </a:moveTo>
                  <a:cubicBezTo>
                    <a:pt x="15888" y="3086"/>
                    <a:pt x="21600" y="11215"/>
                    <a:pt x="21600" y="20322"/>
                  </a:cubicBezTo>
                  <a:cubicBezTo>
                    <a:pt x="21600" y="22770"/>
                    <a:pt x="21183" y="25201"/>
                    <a:pt x="20368" y="27509"/>
                  </a:cubicBezTo>
                </a:path>
                <a:path w="21600" h="27510" stroke="0" extrusionOk="0">
                  <a:moveTo>
                    <a:pt x="7319" y="0"/>
                  </a:moveTo>
                  <a:cubicBezTo>
                    <a:pt x="15888" y="3086"/>
                    <a:pt x="21600" y="11215"/>
                    <a:pt x="21600" y="20322"/>
                  </a:cubicBezTo>
                  <a:cubicBezTo>
                    <a:pt x="21600" y="22770"/>
                    <a:pt x="21183" y="25201"/>
                    <a:pt x="20368" y="27509"/>
                  </a:cubicBezTo>
                  <a:lnTo>
                    <a:pt x="0" y="20322"/>
                  </a:lnTo>
                  <a:lnTo>
                    <a:pt x="7319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Arc 14"/>
            <p:cNvSpPr>
              <a:spLocks/>
            </p:cNvSpPr>
            <p:nvPr/>
          </p:nvSpPr>
          <p:spPr bwMode="auto">
            <a:xfrm>
              <a:off x="3216" y="1345"/>
              <a:ext cx="383" cy="768"/>
            </a:xfrm>
            <a:custGeom>
              <a:avLst/>
              <a:gdLst>
                <a:gd name="T0" fmla="*/ 0 w 21518"/>
                <a:gd name="T1" fmla="*/ 0 h 21051"/>
                <a:gd name="T2" fmla="*/ 0 w 21518"/>
                <a:gd name="T3" fmla="*/ 0 h 21051"/>
                <a:gd name="T4" fmla="*/ 0 w 21518"/>
                <a:gd name="T5" fmla="*/ 0 h 21051"/>
                <a:gd name="T6" fmla="*/ 0 60000 65536"/>
                <a:gd name="T7" fmla="*/ 0 60000 65536"/>
                <a:gd name="T8" fmla="*/ 0 60000 65536"/>
                <a:gd name="T9" fmla="*/ 0 w 21518"/>
                <a:gd name="T10" fmla="*/ 0 h 21051"/>
                <a:gd name="T11" fmla="*/ 21518 w 21518"/>
                <a:gd name="T12" fmla="*/ 21051 h 210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18" h="21051" fill="none" extrusionOk="0">
                  <a:moveTo>
                    <a:pt x="4840" y="0"/>
                  </a:moveTo>
                  <a:cubicBezTo>
                    <a:pt x="13968" y="2099"/>
                    <a:pt x="20703" y="9842"/>
                    <a:pt x="21518" y="19172"/>
                  </a:cubicBezTo>
                </a:path>
                <a:path w="21518" h="21051" stroke="0" extrusionOk="0">
                  <a:moveTo>
                    <a:pt x="4840" y="0"/>
                  </a:moveTo>
                  <a:cubicBezTo>
                    <a:pt x="13968" y="2099"/>
                    <a:pt x="20703" y="9842"/>
                    <a:pt x="21518" y="19172"/>
                  </a:cubicBezTo>
                  <a:lnTo>
                    <a:pt x="0" y="21051"/>
                  </a:lnTo>
                  <a:lnTo>
                    <a:pt x="484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Arc 15"/>
            <p:cNvSpPr>
              <a:spLocks/>
            </p:cNvSpPr>
            <p:nvPr/>
          </p:nvSpPr>
          <p:spPr bwMode="auto">
            <a:xfrm flipV="1">
              <a:off x="3008" y="2006"/>
              <a:ext cx="594" cy="336"/>
            </a:xfrm>
            <a:custGeom>
              <a:avLst/>
              <a:gdLst>
                <a:gd name="T0" fmla="*/ 0 w 34936"/>
                <a:gd name="T1" fmla="*/ 0 h 21600"/>
                <a:gd name="T2" fmla="*/ 0 w 34936"/>
                <a:gd name="T3" fmla="*/ 0 h 21600"/>
                <a:gd name="T4" fmla="*/ 0 w 34936"/>
                <a:gd name="T5" fmla="*/ 0 h 21600"/>
                <a:gd name="T6" fmla="*/ 0 60000 65536"/>
                <a:gd name="T7" fmla="*/ 0 60000 65536"/>
                <a:gd name="T8" fmla="*/ 0 60000 65536"/>
                <a:gd name="T9" fmla="*/ 0 w 34936"/>
                <a:gd name="T10" fmla="*/ 0 h 21600"/>
                <a:gd name="T11" fmla="*/ 34936 w 349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936" h="21600" fill="none" extrusionOk="0">
                  <a:moveTo>
                    <a:pt x="0" y="4608"/>
                  </a:moveTo>
                  <a:cubicBezTo>
                    <a:pt x="3804" y="1622"/>
                    <a:pt x="8500" y="-1"/>
                    <a:pt x="13336" y="-1"/>
                  </a:cubicBezTo>
                  <a:cubicBezTo>
                    <a:pt x="25265" y="-1"/>
                    <a:pt x="34936" y="9670"/>
                    <a:pt x="34936" y="21600"/>
                  </a:cubicBezTo>
                </a:path>
                <a:path w="34936" h="21600" stroke="0" extrusionOk="0">
                  <a:moveTo>
                    <a:pt x="0" y="4608"/>
                  </a:moveTo>
                  <a:cubicBezTo>
                    <a:pt x="3804" y="1622"/>
                    <a:pt x="8500" y="-1"/>
                    <a:pt x="13336" y="-1"/>
                  </a:cubicBezTo>
                  <a:cubicBezTo>
                    <a:pt x="25265" y="-1"/>
                    <a:pt x="34936" y="9670"/>
                    <a:pt x="34936" y="21600"/>
                  </a:cubicBezTo>
                  <a:lnTo>
                    <a:pt x="13336" y="21600"/>
                  </a:lnTo>
                  <a:lnTo>
                    <a:pt x="0" y="460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Line 16"/>
            <p:cNvSpPr>
              <a:spLocks noChangeShapeType="1"/>
            </p:cNvSpPr>
            <p:nvPr/>
          </p:nvSpPr>
          <p:spPr bwMode="auto">
            <a:xfrm flipH="1">
              <a:off x="1720" y="1261"/>
              <a:ext cx="2832" cy="96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7" name="Text Box 17"/>
            <p:cNvSpPr txBox="1">
              <a:spLocks noChangeArrowheads="1"/>
            </p:cNvSpPr>
            <p:nvPr/>
          </p:nvSpPr>
          <p:spPr bwMode="auto">
            <a:xfrm>
              <a:off x="2784" y="964"/>
              <a:ext cx="758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i="1" dirty="0">
                  <a:solidFill>
                    <a:srgbClr val="FFFF0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i="1" baseline="-25000" dirty="0">
                  <a:solidFill>
                    <a:srgbClr val="FFFF00"/>
                  </a:solidFill>
                  <a:latin typeface="Times New Roman"/>
                  <a:cs typeface="Times New Roman"/>
                </a:rPr>
                <a:t>s</a:t>
              </a:r>
              <a:r>
                <a:rPr lang="en-US" i="1" dirty="0">
                  <a:solidFill>
                    <a:srgbClr val="FFFF00"/>
                  </a:solidFill>
                </a:rPr>
                <a:t> t</a:t>
              </a:r>
              <a:r>
                <a:rPr lang="en-US" i="1" baseline="-25000" dirty="0">
                  <a:solidFill>
                    <a:srgbClr val="FFFF00"/>
                  </a:solidFill>
                </a:rPr>
                <a:t>2</a:t>
              </a:r>
              <a:endParaRPr lang="en-US" i="1" dirty="0">
                <a:solidFill>
                  <a:srgbClr val="FFFF00"/>
                </a:solidFill>
              </a:endParaRPr>
            </a:p>
          </p:txBody>
        </p:sp>
        <p:sp>
          <p:nvSpPr>
            <p:cNvPr id="6178" name="Line 18"/>
            <p:cNvSpPr>
              <a:spLocks noChangeShapeType="1"/>
            </p:cNvSpPr>
            <p:nvPr/>
          </p:nvSpPr>
          <p:spPr bwMode="auto">
            <a:xfrm flipH="1" flipV="1">
              <a:off x="1680" y="1440"/>
              <a:ext cx="1296" cy="816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9" name="Text Box 19"/>
            <p:cNvSpPr txBox="1">
              <a:spLocks noChangeArrowheads="1"/>
            </p:cNvSpPr>
            <p:nvPr/>
          </p:nvSpPr>
          <p:spPr bwMode="auto">
            <a:xfrm rot="1917882">
              <a:off x="2137" y="1489"/>
              <a:ext cx="638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i="1" dirty="0">
                  <a:solidFill>
                    <a:srgbClr val="FFFF0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i="1" baseline="-25000" dirty="0">
                  <a:solidFill>
                    <a:srgbClr val="FFFF00"/>
                  </a:solidFill>
                  <a:latin typeface="Times New Roman"/>
                  <a:cs typeface="Times New Roman"/>
                </a:rPr>
                <a:t>s</a:t>
              </a:r>
              <a:r>
                <a:rPr lang="en-US" i="1" dirty="0">
                  <a:solidFill>
                    <a:srgbClr val="FFFF00"/>
                  </a:solidFill>
                </a:rPr>
                <a:t> t</a:t>
              </a:r>
              <a:r>
                <a:rPr lang="en-US" i="1" baseline="-25000" dirty="0">
                  <a:solidFill>
                    <a:srgbClr val="FFFF00"/>
                  </a:solidFill>
                </a:rPr>
                <a:t>1</a:t>
              </a:r>
              <a:endParaRPr lang="en-US" i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6152" name="Text Box 3"/>
          <p:cNvSpPr txBox="1">
            <a:spLocks noChangeArrowheads="1"/>
          </p:cNvSpPr>
          <p:nvPr/>
        </p:nvSpPr>
        <p:spPr bwMode="auto">
          <a:xfrm>
            <a:off x="1154995" y="3047975"/>
            <a:ext cx="3950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endParaRPr lang="en-US" sz="1800" dirty="0">
              <a:solidFill>
                <a:srgbClr val="FFFF00"/>
              </a:solidFill>
              <a:latin typeface="Times New Roman" charset="0"/>
            </a:endParaRPr>
          </a:p>
        </p:txBody>
      </p:sp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815517"/>
              </p:ext>
            </p:extLst>
          </p:nvPr>
        </p:nvGraphicFramePr>
        <p:xfrm>
          <a:off x="392113" y="2876550"/>
          <a:ext cx="3316287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9" name="Equation" r:id="rId6" imgW="2412720" imgH="482400" progId="Equation.3">
                  <p:embed/>
                </p:oleObj>
              </mc:Choice>
              <mc:Fallback>
                <p:oleObj name="Equation" r:id="rId6" imgW="2412720" imgH="482400" progId="Equation.3">
                  <p:embed/>
                  <p:pic>
                    <p:nvPicPr>
                      <p:cNvPr id="615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3" y="2876550"/>
                        <a:ext cx="3316287" cy="701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071801" y="-18717"/>
            <a:ext cx="1569222" cy="600155"/>
            <a:chOff x="4071801" y="-24956"/>
            <a:chExt cx="1569222" cy="800206"/>
          </a:xfrm>
        </p:grpSpPr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 rot="20654606">
              <a:off x="4071801" y="-24956"/>
              <a:ext cx="156922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latin typeface="Times New Roman" charset="0"/>
                </a:rPr>
                <a:t>transducer</a:t>
              </a:r>
            </a:p>
          </p:txBody>
        </p:sp>
        <p:sp>
          <p:nvSpPr>
            <p:cNvPr id="37" name="Oval 11"/>
            <p:cNvSpPr>
              <a:spLocks noChangeArrowheads="1"/>
            </p:cNvSpPr>
            <p:nvPr/>
          </p:nvSpPr>
          <p:spPr bwMode="auto">
            <a:xfrm>
              <a:off x="4157452" y="581437"/>
              <a:ext cx="171956" cy="1938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64062" y="1809750"/>
            <a:ext cx="2541738" cy="990600"/>
            <a:chOff x="6154832" y="1411989"/>
            <a:chExt cx="2533541" cy="1320799"/>
          </a:xfrm>
        </p:grpSpPr>
        <p:grpSp>
          <p:nvGrpSpPr>
            <p:cNvPr id="9" name="Group 8"/>
            <p:cNvGrpSpPr/>
            <p:nvPr/>
          </p:nvGrpSpPr>
          <p:grpSpPr>
            <a:xfrm>
              <a:off x="6154832" y="1596040"/>
              <a:ext cx="1512714" cy="1136748"/>
              <a:chOff x="6154832" y="1596040"/>
              <a:chExt cx="1512714" cy="1136748"/>
            </a:xfrm>
          </p:grpSpPr>
          <p:cxnSp>
            <p:nvCxnSpPr>
              <p:cNvPr id="8" name="Straight Connector 7"/>
              <p:cNvCxnSpPr/>
              <p:nvPr/>
            </p:nvCxnSpPr>
            <p:spPr bwMode="auto">
              <a:xfrm flipV="1">
                <a:off x="6154832" y="1596040"/>
                <a:ext cx="1504507" cy="102704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 flipV="1">
                <a:off x="6561654" y="1969874"/>
                <a:ext cx="1105892" cy="76291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" name="TextBox 9"/>
            <p:cNvSpPr txBox="1"/>
            <p:nvPr/>
          </p:nvSpPr>
          <p:spPr>
            <a:xfrm rot="1598042">
              <a:off x="7391624" y="1411989"/>
              <a:ext cx="129674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prostate</a:t>
              </a:r>
            </a:p>
          </p:txBody>
        </p:sp>
      </p:grp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322232" y="4252788"/>
            <a:ext cx="8821767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480"/>
              </a:spcBef>
            </a:pPr>
            <a:r>
              <a:rPr lang="en-US" sz="2200" dirty="0">
                <a:solidFill>
                  <a:srgbClr val="FFFF00"/>
                </a:solidFill>
              </a:rPr>
              <a:t>MRSI based on citrate suppression (Narayan &amp; </a:t>
            </a:r>
            <a:r>
              <a:rPr lang="en-US" sz="2200" dirty="0" err="1">
                <a:solidFill>
                  <a:srgbClr val="FFFF00"/>
                </a:solidFill>
              </a:rPr>
              <a:t>Kurhanewicz</a:t>
            </a:r>
            <a:r>
              <a:rPr lang="en-US" sz="2200" dirty="0">
                <a:solidFill>
                  <a:srgbClr val="FFFF00"/>
                </a:solidFill>
              </a:rPr>
              <a:t> ‘92)</a:t>
            </a:r>
          </a:p>
          <a:p>
            <a:pPr>
              <a:spcBef>
                <a:spcPts val="480"/>
              </a:spcBef>
            </a:pPr>
            <a:r>
              <a:rPr lang="en-US" sz="2200" i="1" dirty="0">
                <a:solidFill>
                  <a:srgbClr val="FFFF00"/>
                </a:solidFill>
              </a:rPr>
              <a:t>in vitro </a:t>
            </a:r>
            <a:r>
              <a:rPr lang="en-US" sz="2200" dirty="0">
                <a:solidFill>
                  <a:srgbClr val="FFFF00"/>
                </a:solidFill>
              </a:rPr>
              <a:t>NMR more specific than PSA (</a:t>
            </a:r>
            <a:r>
              <a:rPr lang="en-US" sz="2200" dirty="0" err="1">
                <a:solidFill>
                  <a:srgbClr val="FFFF00"/>
                </a:solidFill>
              </a:rPr>
              <a:t>Serkova</a:t>
            </a:r>
            <a:r>
              <a:rPr lang="en-US" sz="2200" dirty="0">
                <a:solidFill>
                  <a:srgbClr val="FFFF00"/>
                </a:solidFill>
              </a:rPr>
              <a:t> 2008).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37537" y="2163222"/>
            <a:ext cx="6093898" cy="1741491"/>
            <a:chOff x="1237537" y="2161868"/>
            <a:chExt cx="6093898" cy="1741491"/>
          </a:xfrm>
        </p:grpSpPr>
        <p:sp>
          <p:nvSpPr>
            <p:cNvPr id="6159" name="Text Box 31"/>
            <p:cNvSpPr txBox="1">
              <a:spLocks noChangeArrowheads="1"/>
            </p:cNvSpPr>
            <p:nvPr/>
          </p:nvSpPr>
          <p:spPr bwMode="auto">
            <a:xfrm rot="19989668">
              <a:off x="5330617" y="2161868"/>
              <a:ext cx="19977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latin typeface="Times New Roman" charset="0"/>
                </a:rPr>
                <a:t>mechanical,            </a:t>
              </a:r>
            </a:p>
          </p:txBody>
        </p:sp>
        <p:sp>
          <p:nvSpPr>
            <p:cNvPr id="49" name="Text Box 30"/>
            <p:cNvSpPr txBox="1">
              <a:spLocks noChangeArrowheads="1"/>
            </p:cNvSpPr>
            <p:nvPr/>
          </p:nvSpPr>
          <p:spPr bwMode="auto">
            <a:xfrm rot="19989668">
              <a:off x="5269443" y="2464179"/>
              <a:ext cx="2061992" cy="46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latin typeface="Times New Roman" charset="0"/>
                </a:rPr>
                <a:t>thermal)</a:t>
              </a:r>
            </a:p>
          </p:txBody>
        </p:sp>
        <p:sp>
          <p:nvSpPr>
            <p:cNvPr id="52" name="Text Box 10"/>
            <p:cNvSpPr txBox="1">
              <a:spLocks noChangeArrowheads="1"/>
            </p:cNvSpPr>
            <p:nvPr/>
          </p:nvSpPr>
          <p:spPr bwMode="auto">
            <a:xfrm rot="20388651">
              <a:off x="1237537" y="3257308"/>
              <a:ext cx="1438368" cy="646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dirty="0">
                  <a:solidFill>
                    <a:srgbClr val="FF0000"/>
                  </a:solidFill>
                </a:rPr>
                <a:t>thermal &amp; mechanical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63822" y="2129386"/>
            <a:ext cx="5028402" cy="1287921"/>
            <a:chOff x="2195134" y="2129386"/>
            <a:chExt cx="5028402" cy="1287921"/>
          </a:xfrm>
        </p:grpSpPr>
        <p:sp>
          <p:nvSpPr>
            <p:cNvPr id="6157" name="Text Box 39"/>
            <p:cNvSpPr txBox="1">
              <a:spLocks noChangeArrowheads="1"/>
            </p:cNvSpPr>
            <p:nvPr/>
          </p:nvSpPr>
          <p:spPr bwMode="auto">
            <a:xfrm rot="19989668">
              <a:off x="4160899" y="2129386"/>
              <a:ext cx="30626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latin typeface="Times New Roman" charset="0"/>
                </a:rPr>
                <a:t>contrast = </a:t>
              </a:r>
              <a:r>
                <a:rPr lang="en-US" i="1" dirty="0">
                  <a:solidFill>
                    <a:srgbClr val="FFFF00"/>
                  </a:solidFill>
                  <a:latin typeface="Times New Roman" charset="0"/>
                </a:rPr>
                <a:t>f</a:t>
              </a:r>
              <a:r>
                <a:rPr lang="en-US" dirty="0">
                  <a:solidFill>
                    <a:srgbClr val="FFFF00"/>
                  </a:solidFill>
                  <a:latin typeface="Times New Roman" charset="0"/>
                </a:rPr>
                <a:t>(dielectric, 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195134" y="2682936"/>
              <a:ext cx="1146085" cy="734371"/>
              <a:chOff x="2195134" y="2682936"/>
              <a:chExt cx="1146085" cy="734371"/>
            </a:xfrm>
          </p:grpSpPr>
          <p:sp>
            <p:nvSpPr>
              <p:cNvPr id="53" name="Text Box 12"/>
              <p:cNvSpPr txBox="1">
                <a:spLocks noChangeArrowheads="1"/>
              </p:cNvSpPr>
              <p:nvPr/>
            </p:nvSpPr>
            <p:spPr bwMode="auto">
              <a:xfrm rot="20870396">
                <a:off x="2195134" y="2682936"/>
                <a:ext cx="114608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FF0000"/>
                    </a:solidFill>
                  </a:rPr>
                  <a:t>dielectric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  <p:sp>
            <p:nvSpPr>
              <p:cNvPr id="3" name="Oval 2"/>
              <p:cNvSpPr/>
              <p:nvPr/>
            </p:nvSpPr>
            <p:spPr bwMode="auto">
              <a:xfrm>
                <a:off x="2209800" y="2952750"/>
                <a:ext cx="1066800" cy="464557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304800" y="3886021"/>
            <a:ext cx="8440767" cy="1200329"/>
          </a:xfrm>
          <a:prstGeom prst="rect">
            <a:avLst/>
          </a:prstGeom>
          <a:solidFill>
            <a:srgbClr val="1D1D1D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Apply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FFFF00"/>
                </a:solidFill>
              </a:rPr>
              <a:t> so that </a:t>
            </a:r>
          </a:p>
          <a:p>
            <a:pPr marL="342900" indent="-342900">
              <a:buFontTx/>
              <a:buChar char="-"/>
            </a:pPr>
            <a:r>
              <a:rPr lang="en-US" i="1" dirty="0">
                <a:solidFill>
                  <a:srgbClr val="FFFF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~ ionic </a:t>
            </a:r>
            <a:r>
              <a:rPr lang="en-US" dirty="0" smtClean="0">
                <a:solidFill>
                  <a:srgbClr val="FFFF00"/>
                </a:solidFill>
              </a:rPr>
              <a:t>content </a:t>
            </a:r>
          </a:p>
          <a:p>
            <a:pPr marL="342900" indent="-342900">
              <a:buFontTx/>
              <a:buChar char="-"/>
            </a:pP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|E| </a:t>
            </a:r>
            <a:r>
              <a:rPr lang="en-US" dirty="0" smtClean="0">
                <a:solidFill>
                  <a:srgbClr val="FFFF00"/>
                </a:solidFill>
              </a:rPr>
              <a:t>&amp; 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are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i="1" dirty="0" smtClean="0">
                <a:solidFill>
                  <a:srgbClr val="FFFF00"/>
                </a:solidFill>
              </a:rPr>
              <a:t>known,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|E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dirty="0">
                <a:solidFill>
                  <a:srgbClr val="FFFF00"/>
                </a:solidFill>
              </a:rPr>
              <a:t>homogeneous over 6 cm </a:t>
            </a:r>
            <a:r>
              <a:rPr lang="en-US" dirty="0" smtClean="0">
                <a:solidFill>
                  <a:srgbClr val="FFFF00"/>
                </a:solidFill>
              </a:rPr>
              <a:t>FOV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    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166" name="Text Box 24"/>
          <p:cNvSpPr txBox="1">
            <a:spLocks noChangeArrowheads="1"/>
          </p:cNvSpPr>
          <p:nvPr/>
        </p:nvSpPr>
        <p:spPr bwMode="auto">
          <a:xfrm>
            <a:off x="4918174" y="3025073"/>
            <a:ext cx="43020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480"/>
              </a:spcBef>
            </a:pPr>
            <a:r>
              <a:rPr lang="en-US" sz="2200" dirty="0">
                <a:solidFill>
                  <a:srgbClr val="FFFF00"/>
                </a:solidFill>
              </a:rPr>
              <a:t>Ionic content of prostatic fluid negatively correlated to disease state (Kavanagh 1985).</a:t>
            </a:r>
          </a:p>
        </p:txBody>
      </p:sp>
    </p:spTree>
    <p:extLst>
      <p:ext uri="{BB962C8B-B14F-4D97-AF65-F5344CB8AC3E}">
        <p14:creationId xmlns:p14="http://schemas.microsoft.com/office/powerpoint/2010/main" val="19277593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40" grpId="0"/>
      <p:bldP spid="56" grpId="0" animBg="1"/>
      <p:bldP spid="61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Limitations –        </a:t>
            </a:r>
            <a:r>
              <a:rPr lang="en-US" sz="2400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temperature and incident power variations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6200" y="756048"/>
            <a:ext cx="8458200" cy="4387453"/>
            <a:chOff x="-7938" y="1007531"/>
            <a:chExt cx="8458200" cy="5850469"/>
          </a:xfrm>
        </p:grpSpPr>
        <p:pic>
          <p:nvPicPr>
            <p:cNvPr id="25607" name="Picture 2" descr="20Feb13SL10PZ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1" t="7169" r="22923"/>
            <a:stretch>
              <a:fillRect/>
            </a:stretch>
          </p:blipFill>
          <p:spPr bwMode="auto">
            <a:xfrm>
              <a:off x="-7938" y="2743200"/>
              <a:ext cx="4024313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TextBox 3"/>
            <p:cNvSpPr txBox="1">
              <a:spLocks noChangeArrowheads="1"/>
            </p:cNvSpPr>
            <p:nvPr/>
          </p:nvSpPr>
          <p:spPr bwMode="auto">
            <a:xfrm>
              <a:off x="810697" y="1007531"/>
              <a:ext cx="7639565" cy="14364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>
                <a:solidFill>
                  <a:srgbClr val="000000"/>
                </a:solidFill>
              </a:endParaRPr>
            </a:p>
            <a:p>
              <a:pPr eaLnBrk="1" hangingPunct="1"/>
              <a:endParaRPr lang="en-US">
                <a:solidFill>
                  <a:srgbClr val="000000"/>
                </a:solidFill>
              </a:endParaRPr>
            </a:p>
            <a:p>
              <a:pPr eaLnBrk="1" hangingPunct="1"/>
              <a:r>
                <a:rPr lang="en-US" sz="2000">
                  <a:solidFill>
                    <a:srgbClr val="000000"/>
                  </a:solidFill>
                </a:rPr>
                <a:t>ROIs posterior of each slice from 25 control specimens (hollow)      </a:t>
              </a:r>
              <a:endParaRPr lang="en-US" sz="360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20751" y="1371600"/>
            <a:ext cx="8266113" cy="3771900"/>
            <a:chOff x="920762" y="1828800"/>
            <a:chExt cx="8265570" cy="5029200"/>
          </a:xfrm>
        </p:grpSpPr>
        <p:pic>
          <p:nvPicPr>
            <p:cNvPr id="25604" name="Picture 1" descr="TCTvstemps25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9" t="5556" r="7487"/>
            <a:stretch>
              <a:fillRect/>
            </a:stretch>
          </p:blipFill>
          <p:spPr bwMode="auto">
            <a:xfrm>
              <a:off x="4098394" y="2827338"/>
              <a:ext cx="5087938" cy="403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5" name="TextBox 3"/>
            <p:cNvSpPr txBox="1">
              <a:spLocks noChangeArrowheads="1"/>
            </p:cNvSpPr>
            <p:nvPr/>
          </p:nvSpPr>
          <p:spPr bwMode="auto">
            <a:xfrm>
              <a:off x="920762" y="1828800"/>
              <a:ext cx="7570806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0000"/>
                  </a:solidFill>
                </a:rPr>
                <a:t>    #1</a:t>
              </a:r>
              <a:r>
                <a:rPr lang="en-US" sz="2000">
                  <a:solidFill>
                    <a:srgbClr val="FF0000"/>
                  </a:solidFill>
                  <a:latin typeface="Wingdings" charset="0"/>
                  <a:cs typeface="Wingdings" charset="0"/>
                  <a:sym typeface="Wingdings" charset="0"/>
                </a:rPr>
                <a:t> </a:t>
              </a:r>
              <a:r>
                <a:rPr lang="en-US" sz="2000">
                  <a:solidFill>
                    <a:srgbClr val="000000"/>
                  </a:solidFill>
                </a:rPr>
                <a:t>#2</a:t>
              </a:r>
              <a:r>
                <a:rPr lang="en-US" sz="2000">
                  <a:solidFill>
                    <a:srgbClr val="FF0000"/>
                  </a:solidFill>
                  <a:latin typeface="Wingdings" charset="0"/>
                  <a:cs typeface="Wingdings" charset="0"/>
                  <a:sym typeface="Wingdings" charset="0"/>
                </a:rPr>
                <a:t></a:t>
              </a:r>
              <a:r>
                <a:rPr lang="en-US" sz="2000">
                  <a:solidFill>
                    <a:srgbClr val="FF0000"/>
                  </a:solidFill>
                  <a:sym typeface="Wingdings" charset="0"/>
                </a:rPr>
                <a:t>	 </a:t>
              </a:r>
              <a:r>
                <a:rPr lang="en-US" sz="2000">
                  <a:solidFill>
                    <a:srgbClr val="000000"/>
                  </a:solidFill>
                </a:rPr>
                <a:t>#3</a:t>
              </a:r>
              <a:r>
                <a:rPr lang="en-US" sz="3600">
                  <a:solidFill>
                    <a:srgbClr val="FF0000"/>
                  </a:solidFill>
                  <a:latin typeface="Wingdings" charset="0"/>
                  <a:cs typeface="Wingdings" charset="0"/>
                  <a:sym typeface="Wingdings" charset="0"/>
                </a:rPr>
                <a:t></a:t>
              </a:r>
              <a:r>
                <a:rPr lang="en-US" sz="2000">
                  <a:solidFill>
                    <a:srgbClr val="000000"/>
                  </a:solidFill>
                </a:rPr>
                <a:t>	 	  3 annotated specimens (solid)	</a:t>
              </a:r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25606" name="TextBox 6"/>
            <p:cNvSpPr txBox="1">
              <a:spLocks noChangeArrowheads="1"/>
            </p:cNvSpPr>
            <p:nvPr/>
          </p:nvSpPr>
          <p:spPr bwMode="auto">
            <a:xfrm>
              <a:off x="4999038" y="2523073"/>
              <a:ext cx="361156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0000"/>
                  </a:solidFill>
                </a:rPr>
                <a:t>average TCT vs. temp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685800" y="57150"/>
            <a:ext cx="7772400" cy="85725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Limitations –  </a:t>
            </a:r>
            <a:r>
              <a:rPr lang="en-US" sz="2400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incident power</a:t>
            </a:r>
          </a:p>
        </p:txBody>
      </p:sp>
      <p:pic>
        <p:nvPicPr>
          <p:cNvPr id="26626" name="Picture 2" descr="EMpowplt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3"/>
          <a:stretch>
            <a:fillRect/>
          </a:stretch>
        </p:blipFill>
        <p:spPr bwMode="auto">
          <a:xfrm>
            <a:off x="2481264" y="1028700"/>
            <a:ext cx="6662737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6"/>
          <p:cNvSpPr txBox="1">
            <a:spLocks noChangeArrowheads="1"/>
          </p:cNvSpPr>
          <p:nvPr/>
        </p:nvSpPr>
        <p:spPr bwMode="auto">
          <a:xfrm>
            <a:off x="76200" y="857250"/>
            <a:ext cx="32766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P1</a:t>
            </a:r>
            <a:r>
              <a:rPr lang="en-US" baseline="-25000">
                <a:solidFill>
                  <a:srgbClr val="000000"/>
                </a:solidFill>
              </a:rPr>
              <a:t>inc</a:t>
            </a:r>
            <a:r>
              <a:rPr lang="en-US">
                <a:solidFill>
                  <a:srgbClr val="000000"/>
                </a:solidFill>
              </a:rPr>
              <a:t>	</a:t>
            </a:r>
            <a:r>
              <a:rPr lang="en-US" sz="2800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</a:t>
            </a:r>
            <a:r>
              <a:rPr lang="en-US" sz="1600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 </a:t>
            </a:r>
            <a:r>
              <a:rPr lang="en-US">
                <a:solidFill>
                  <a:srgbClr val="000000"/>
                </a:solidFill>
              </a:rPr>
              <a:t>incident	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P1</a:t>
            </a:r>
            <a:r>
              <a:rPr lang="en-US" baseline="-25000">
                <a:solidFill>
                  <a:srgbClr val="000000"/>
                </a:solidFill>
              </a:rPr>
              <a:t>ref	</a:t>
            </a:r>
            <a:r>
              <a:rPr lang="en-US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</a:t>
            </a:r>
            <a:r>
              <a:rPr lang="en-US" sz="1800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 </a:t>
            </a:r>
            <a:r>
              <a:rPr lang="en-US">
                <a:solidFill>
                  <a:srgbClr val="000000"/>
                </a:solidFill>
              </a:rPr>
              <a:t>reflected	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P2</a:t>
            </a:r>
            <a:r>
              <a:rPr lang="en-US" baseline="-25000">
                <a:solidFill>
                  <a:srgbClr val="000000"/>
                </a:solidFill>
              </a:rPr>
              <a:t>inc	</a:t>
            </a:r>
            <a:r>
              <a:rPr lang="en-US" sz="2000">
                <a:solidFill>
                  <a:srgbClr val="000000"/>
                </a:solidFill>
                <a:latin typeface="ＭＳ ゴシック" charset="0"/>
                <a:ea typeface="ＭＳ ゴシック" charset="0"/>
                <a:cs typeface="ＭＳ ゴシック" charset="0"/>
                <a:sym typeface="Wingdings" charset="0"/>
              </a:rPr>
              <a:t>☐</a:t>
            </a:r>
            <a:r>
              <a:rPr lang="en-US" sz="2000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 </a:t>
            </a:r>
            <a:r>
              <a:rPr lang="en-US">
                <a:solidFill>
                  <a:srgbClr val="000000"/>
                </a:solidFill>
              </a:rPr>
              <a:t>transmitted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line section &amp; 50 dB atten. slugs by Bird Electronics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76200" y="3994548"/>
            <a:ext cx="3479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hollow 2-channel data    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          w/o reflected power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52400" y="1657350"/>
            <a:ext cx="8978900" cy="3143250"/>
            <a:chOff x="152400" y="2209800"/>
            <a:chExt cx="8978900" cy="4191000"/>
          </a:xfrm>
        </p:grpSpPr>
        <p:sp>
          <p:nvSpPr>
            <p:cNvPr id="26645" name="TextBox 3"/>
            <p:cNvSpPr txBox="1">
              <a:spLocks noChangeArrowheads="1"/>
            </p:cNvSpPr>
            <p:nvPr/>
          </p:nvSpPr>
          <p:spPr bwMode="auto">
            <a:xfrm>
              <a:off x="152400" y="3181291"/>
              <a:ext cx="3200400" cy="533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0000"/>
                  </a:solidFill>
                </a:rPr>
                <a:t>unloaded  (w/o prostate)	</a:t>
              </a:r>
              <a:endParaRPr lang="en-US" sz="3600">
                <a:solidFill>
                  <a:srgbClr val="FF0000"/>
                </a:solidFill>
              </a:endParaRPr>
            </a:p>
          </p:txBody>
        </p:sp>
        <p:grpSp>
          <p:nvGrpSpPr>
            <p:cNvPr id="26646" name="Group 7"/>
            <p:cNvGrpSpPr>
              <a:grpSpLocks/>
            </p:cNvGrpSpPr>
            <p:nvPr/>
          </p:nvGrpSpPr>
          <p:grpSpPr bwMode="auto">
            <a:xfrm>
              <a:off x="3352800" y="2209800"/>
              <a:ext cx="5778500" cy="4191000"/>
              <a:chOff x="3352800" y="2209800"/>
              <a:chExt cx="5778500" cy="4191000"/>
            </a:xfrm>
          </p:grpSpPr>
          <p:sp>
            <p:nvSpPr>
              <p:cNvPr id="26647" name="Oval 5"/>
              <p:cNvSpPr>
                <a:spLocks noChangeArrowheads="1"/>
              </p:cNvSpPr>
              <p:nvPr/>
            </p:nvSpPr>
            <p:spPr bwMode="auto">
              <a:xfrm>
                <a:off x="3352800" y="2209800"/>
                <a:ext cx="228600" cy="41910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6648" name="Oval 16"/>
              <p:cNvSpPr>
                <a:spLocks noChangeArrowheads="1"/>
              </p:cNvSpPr>
              <p:nvPr/>
            </p:nvSpPr>
            <p:spPr bwMode="auto">
              <a:xfrm>
                <a:off x="4851400" y="2209800"/>
                <a:ext cx="177800" cy="41910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6649" name="Oval 17"/>
              <p:cNvSpPr>
                <a:spLocks noChangeArrowheads="1"/>
              </p:cNvSpPr>
              <p:nvPr/>
            </p:nvSpPr>
            <p:spPr bwMode="auto">
              <a:xfrm>
                <a:off x="5480050" y="2209800"/>
                <a:ext cx="177800" cy="41910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6650" name="Oval 18"/>
              <p:cNvSpPr>
                <a:spLocks noChangeArrowheads="1"/>
              </p:cNvSpPr>
              <p:nvPr/>
            </p:nvSpPr>
            <p:spPr bwMode="auto">
              <a:xfrm>
                <a:off x="8953500" y="2209800"/>
                <a:ext cx="177800" cy="41910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3505200" y="3371851"/>
            <a:ext cx="5549900" cy="400110"/>
            <a:chOff x="3505200" y="4495800"/>
            <a:chExt cx="5549900" cy="533559"/>
          </a:xfrm>
        </p:grpSpPr>
        <p:sp>
          <p:nvSpPr>
            <p:cNvPr id="26639" name="TextBox 3"/>
            <p:cNvSpPr txBox="1">
              <a:spLocks noChangeArrowheads="1"/>
            </p:cNvSpPr>
            <p:nvPr/>
          </p:nvSpPr>
          <p:spPr bwMode="auto">
            <a:xfrm>
              <a:off x="3505200" y="4495800"/>
              <a:ext cx="1466850" cy="533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00"/>
                  </a:solidFill>
                </a:rPr>
                <a:t>loaded</a:t>
              </a:r>
              <a:endParaRPr lang="en-US" sz="3600">
                <a:solidFill>
                  <a:srgbClr val="FF0000"/>
                </a:solidFill>
              </a:endParaRPr>
            </a:p>
          </p:txBody>
        </p:sp>
        <p:cxnSp>
          <p:nvCxnSpPr>
            <p:cNvPr id="26640" name="Straight Arrow Connector 20"/>
            <p:cNvCxnSpPr>
              <a:cxnSpLocks noChangeShapeType="1"/>
            </p:cNvCxnSpPr>
            <p:nvPr/>
          </p:nvCxnSpPr>
          <p:spPr bwMode="auto">
            <a:xfrm>
              <a:off x="3581400" y="4800600"/>
              <a:ext cx="12954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41" name="Straight Arrow Connector 30"/>
            <p:cNvCxnSpPr>
              <a:cxnSpLocks noChangeShapeType="1"/>
            </p:cNvCxnSpPr>
            <p:nvPr/>
          </p:nvCxnSpPr>
          <p:spPr bwMode="auto">
            <a:xfrm>
              <a:off x="5638800" y="4800600"/>
              <a:ext cx="12192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42" name="Straight Arrow Connector 32"/>
            <p:cNvCxnSpPr>
              <a:cxnSpLocks noChangeShapeType="1"/>
            </p:cNvCxnSpPr>
            <p:nvPr/>
          </p:nvCxnSpPr>
          <p:spPr bwMode="auto">
            <a:xfrm>
              <a:off x="7664450" y="4800600"/>
              <a:ext cx="131445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643" name="TextBox 3"/>
            <p:cNvSpPr txBox="1">
              <a:spLocks noChangeArrowheads="1"/>
            </p:cNvSpPr>
            <p:nvPr/>
          </p:nvSpPr>
          <p:spPr bwMode="auto">
            <a:xfrm>
              <a:off x="5543550" y="4495800"/>
              <a:ext cx="1466850" cy="533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00"/>
                  </a:solidFill>
                </a:rPr>
                <a:t>loaded</a:t>
              </a:r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26644" name="TextBox 3"/>
            <p:cNvSpPr txBox="1">
              <a:spLocks noChangeArrowheads="1"/>
            </p:cNvSpPr>
            <p:nvPr/>
          </p:nvSpPr>
          <p:spPr bwMode="auto">
            <a:xfrm>
              <a:off x="7588250" y="4495800"/>
              <a:ext cx="1466850" cy="533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00"/>
                  </a:solidFill>
                </a:rPr>
                <a:t>loaded</a:t>
              </a:r>
              <a:endParaRPr lang="en-US" sz="3600">
                <a:solidFill>
                  <a:srgbClr val="FF0000"/>
                </a:solidFill>
              </a:endParaRPr>
            </a:p>
          </p:txBody>
        </p:sp>
      </p:grpSp>
      <p:grpSp>
        <p:nvGrpSpPr>
          <p:cNvPr id="16384" name="Group 16383"/>
          <p:cNvGrpSpPr>
            <a:grpSpLocks/>
          </p:cNvGrpSpPr>
          <p:nvPr/>
        </p:nvGrpSpPr>
        <p:grpSpPr bwMode="auto">
          <a:xfrm>
            <a:off x="3409951" y="2571750"/>
            <a:ext cx="5692775" cy="725091"/>
            <a:chOff x="3409981" y="3429000"/>
            <a:chExt cx="5692897" cy="966390"/>
          </a:xfrm>
        </p:grpSpPr>
        <p:sp>
          <p:nvSpPr>
            <p:cNvPr id="26635" name="Oval 29"/>
            <p:cNvSpPr>
              <a:spLocks noChangeArrowheads="1"/>
            </p:cNvSpPr>
            <p:nvPr/>
          </p:nvSpPr>
          <p:spPr bwMode="auto">
            <a:xfrm rot="-824737">
              <a:off x="3409981" y="3429000"/>
              <a:ext cx="304800" cy="8382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6636" name="Oval 39"/>
            <p:cNvSpPr>
              <a:spLocks noChangeArrowheads="1"/>
            </p:cNvSpPr>
            <p:nvPr/>
          </p:nvSpPr>
          <p:spPr bwMode="auto">
            <a:xfrm rot="-824737">
              <a:off x="5511831" y="3557190"/>
              <a:ext cx="304800" cy="8382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6637" name="Oval 40"/>
            <p:cNvSpPr>
              <a:spLocks noChangeArrowheads="1"/>
            </p:cNvSpPr>
            <p:nvPr/>
          </p:nvSpPr>
          <p:spPr bwMode="auto">
            <a:xfrm rot="1033993">
              <a:off x="4689322" y="3531536"/>
              <a:ext cx="304800" cy="8382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6638" name="Oval 41"/>
            <p:cNvSpPr>
              <a:spLocks noChangeArrowheads="1"/>
            </p:cNvSpPr>
            <p:nvPr/>
          </p:nvSpPr>
          <p:spPr bwMode="auto">
            <a:xfrm rot="1033993">
              <a:off x="8798078" y="3531536"/>
              <a:ext cx="304800" cy="8382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16391" name="Group 16390"/>
          <p:cNvGrpSpPr>
            <a:grpSpLocks/>
          </p:cNvGrpSpPr>
          <p:nvPr/>
        </p:nvGrpSpPr>
        <p:grpSpPr bwMode="auto">
          <a:xfrm>
            <a:off x="152400" y="3200400"/>
            <a:ext cx="9131300" cy="1595438"/>
            <a:chOff x="76200" y="4267200"/>
            <a:chExt cx="9131300" cy="2127250"/>
          </a:xfrm>
        </p:grpSpPr>
        <p:sp>
          <p:nvSpPr>
            <p:cNvPr id="26633" name="TextBox 6"/>
            <p:cNvSpPr txBox="1">
              <a:spLocks noChangeArrowheads="1"/>
            </p:cNvSpPr>
            <p:nvPr/>
          </p:nvSpPr>
          <p:spPr bwMode="auto">
            <a:xfrm>
              <a:off x="76200" y="4267200"/>
              <a:ext cx="3479800" cy="1025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0000"/>
                  </a:solidFill>
                </a:rPr>
                <a:t>solid   4-channel data    </a:t>
              </a:r>
            </a:p>
            <a:p>
              <a:pPr eaLnBrk="1" hangingPunct="1"/>
              <a:r>
                <a:rPr lang="en-US" sz="2000">
                  <a:solidFill>
                    <a:srgbClr val="000000"/>
                  </a:solidFill>
                </a:rPr>
                <a:t>    monitor reflected power</a:t>
              </a:r>
            </a:p>
          </p:txBody>
        </p:sp>
        <p:sp>
          <p:nvSpPr>
            <p:cNvPr id="26634" name="Oval 16389"/>
            <p:cNvSpPr>
              <a:spLocks noChangeArrowheads="1"/>
            </p:cNvSpPr>
            <p:nvPr/>
          </p:nvSpPr>
          <p:spPr bwMode="auto">
            <a:xfrm>
              <a:off x="3035300" y="6013450"/>
              <a:ext cx="61722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7772400" cy="85725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Preliminary Conclusions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457200" y="2686050"/>
            <a:ext cx="67899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- observed suppressed TA signal from diseased PZ tissue.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457201" y="2443162"/>
            <a:ext cx="65333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- VHF heating yields TA contrast driven by ionic content.  </a:t>
            </a:r>
          </a:p>
        </p:txBody>
      </p:sp>
      <p:sp>
        <p:nvSpPr>
          <p:cNvPr id="23559" name="TextBox 2"/>
          <p:cNvSpPr txBox="1">
            <a:spLocks noChangeArrowheads="1"/>
          </p:cNvSpPr>
          <p:nvPr/>
        </p:nvSpPr>
        <p:spPr bwMode="auto">
          <a:xfrm>
            <a:off x="457200" y="2914650"/>
            <a:ext cx="71265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(for 45 ROIs from only 3 specimens 0.4 mV provides </a:t>
            </a:r>
          </a:p>
          <a:p>
            <a:r>
              <a:rPr lang="en-US" sz="2000">
                <a:solidFill>
                  <a:srgbClr val="000000"/>
                </a:solidFill>
              </a:rPr>
              <a:t>			100% sensitivity but 29% specificity.)</a:t>
            </a:r>
          </a:p>
        </p:txBody>
      </p:sp>
      <p:sp>
        <p:nvSpPr>
          <p:cNvPr id="27653" name="Title 1"/>
          <p:cNvSpPr txBox="1">
            <a:spLocks/>
          </p:cNvSpPr>
          <p:nvPr/>
        </p:nvSpPr>
        <p:spPr bwMode="auto">
          <a:xfrm>
            <a:off x="685800" y="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800">
                <a:solidFill>
                  <a:srgbClr val="000000"/>
                </a:solidFill>
                <a:latin typeface="Arial Black" charset="0"/>
              </a:rPr>
              <a:t>Controls for Limitations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57200" y="628650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</a:rPr>
              <a:t>5°C temp range likely contributed to signal difference,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 	BUT not enough to account for observations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57200" y="1085850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-"/>
            </a:pPr>
            <a:r>
              <a:rPr lang="en-US" sz="2000">
                <a:solidFill>
                  <a:srgbClr val="000000"/>
                </a:solidFill>
              </a:rPr>
              <a:t>EM incident power greatest for prostate #1, which produced least signal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33400" y="3371850"/>
            <a:ext cx="7772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800" b="1">
                <a:solidFill>
                  <a:srgbClr val="000000"/>
                </a:solidFill>
                <a:latin typeface="Arial Black" charset="0"/>
                <a:cs typeface="Arial Black" charset="0"/>
              </a:rPr>
              <a:t>Acknowledgements</a:t>
            </a:r>
            <a:br>
              <a:rPr lang="en-US" sz="3800" b="1">
                <a:solidFill>
                  <a:srgbClr val="000000"/>
                </a:solidFill>
                <a:latin typeface="Arial Black" charset="0"/>
                <a:cs typeface="Arial Black" charset="0"/>
              </a:rPr>
            </a:br>
            <a:r>
              <a:rPr lang="en-US" sz="800" b="1">
                <a:solidFill>
                  <a:srgbClr val="000000"/>
                </a:solidFill>
                <a:latin typeface="Arial Black" charset="0"/>
                <a:cs typeface="Arial Black" charset="0"/>
              </a:rPr>
              <a:t/>
            </a:r>
            <a:br>
              <a:rPr lang="en-US" sz="800" b="1">
                <a:solidFill>
                  <a:srgbClr val="000000"/>
                </a:solidFill>
                <a:latin typeface="Arial Black" charset="0"/>
                <a:cs typeface="Arial Black" charset="0"/>
              </a:rPr>
            </a:br>
            <a:r>
              <a:rPr lang="en-US" sz="2000" b="1">
                <a:solidFill>
                  <a:srgbClr val="000000"/>
                </a:solidFill>
                <a:cs typeface="Arial" charset="0"/>
              </a:rPr>
              <a:t>MCW Support Team </a:t>
            </a:r>
            <a:br>
              <a:rPr lang="en-US" sz="2000" b="1">
                <a:solidFill>
                  <a:srgbClr val="000000"/>
                </a:solidFill>
                <a:cs typeface="Arial" charset="0"/>
              </a:rPr>
            </a:br>
            <a:r>
              <a:rPr lang="en-US" sz="2000">
                <a:solidFill>
                  <a:srgbClr val="000000"/>
                </a:solidFill>
                <a:cs typeface="Arial" charset="0"/>
              </a:rPr>
              <a:t>M Thomas  - CTSI funded (NIH #8UL1TR000055)</a:t>
            </a:r>
            <a:br>
              <a:rPr lang="en-US" sz="2000">
                <a:solidFill>
                  <a:srgbClr val="000000"/>
                </a:solidFill>
                <a:cs typeface="Arial" charset="0"/>
              </a:rPr>
            </a:br>
            <a:r>
              <a:rPr lang="en-US" sz="2000">
                <a:solidFill>
                  <a:srgbClr val="000000"/>
                </a:solidFill>
                <a:cs typeface="Arial" charset="0"/>
              </a:rPr>
              <a:t>H Kelly, H Engelke</a:t>
            </a:r>
            <a:br>
              <a:rPr lang="en-US" sz="2000">
                <a:solidFill>
                  <a:srgbClr val="000000"/>
                </a:solidFill>
                <a:cs typeface="Arial" charset="0"/>
              </a:rPr>
            </a:br>
            <a:endParaRPr lang="en-US" sz="90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r>
              <a:rPr lang="en-US" sz="2000">
                <a:solidFill>
                  <a:srgbClr val="000000"/>
                </a:solidFill>
                <a:cs typeface="Arial" charset="0"/>
              </a:rPr>
              <a:t>students: E Hanson (McGill) </a:t>
            </a:r>
            <a:br>
              <a:rPr lang="en-US" sz="2000">
                <a:solidFill>
                  <a:srgbClr val="000000"/>
                </a:solidFill>
                <a:cs typeface="Arial" charset="0"/>
              </a:rPr>
            </a:br>
            <a:r>
              <a:rPr lang="en-US" sz="1100">
                <a:solidFill>
                  <a:schemeClr val="tx2"/>
                </a:solidFill>
                <a:latin typeface="Arial Black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  <p:bldP spid="23554" grpId="0"/>
      <p:bldP spid="18435" grpId="0"/>
      <p:bldP spid="23559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457200" y="2876550"/>
            <a:ext cx="4032511" cy="1057275"/>
            <a:chOff x="689145" y="2736721"/>
            <a:chExt cx="3578055" cy="947311"/>
          </a:xfrm>
        </p:grpSpPr>
        <p:graphicFrame>
          <p:nvGraphicFramePr>
            <p:cNvPr id="4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4718443"/>
                </p:ext>
              </p:extLst>
            </p:nvPr>
          </p:nvGraphicFramePr>
          <p:xfrm>
            <a:off x="689145" y="2736721"/>
            <a:ext cx="2431230" cy="6286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07" name="Equation" r:id="rId4" imgW="1993900" imgH="482600" progId="Equation.3">
                    <p:embed/>
                  </p:oleObj>
                </mc:Choice>
                <mc:Fallback>
                  <p:oleObj name="Equation" r:id="rId4" imgW="19939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145" y="2736721"/>
                          <a:ext cx="2431230" cy="62869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Text Box 3"/>
            <p:cNvSpPr txBox="1">
              <a:spLocks noChangeArrowheads="1"/>
            </p:cNvSpPr>
            <p:nvPr/>
          </p:nvSpPr>
          <p:spPr bwMode="auto">
            <a:xfrm>
              <a:off x="762000" y="3314700"/>
              <a:ext cx="3505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800" dirty="0">
                  <a:solidFill>
                    <a:srgbClr val="FFFF00"/>
                  </a:solidFill>
                  <a:latin typeface="Times New Roman" charset="0"/>
                </a:rPr>
                <a:t>+    homogeneous initial conditions</a:t>
              </a:r>
            </a:p>
          </p:txBody>
        </p:sp>
      </p:grp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76200" y="100942"/>
            <a:ext cx="4732986" cy="137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lnSpc>
                <a:spcPct val="90000"/>
              </a:lnSpc>
            </a:pPr>
            <a:r>
              <a:rPr lang="en-US" sz="3200" b="1" dirty="0">
                <a:solidFill>
                  <a:schemeClr val="bg2"/>
                </a:solidFill>
              </a:rPr>
              <a:t>Thermoacoustic Imaging  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</a:p>
          <a:p>
            <a:pPr eaLnBrk="0" hangingPunct="0">
              <a:lnSpc>
                <a:spcPct val="90000"/>
              </a:lnSpc>
            </a:pPr>
            <a:r>
              <a:rPr lang="en-US" sz="3200" dirty="0">
                <a:solidFill>
                  <a:schemeClr val="bg2"/>
                </a:solidFill>
              </a:rPr>
              <a:t>inverse source problem</a:t>
            </a: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137017" y="1587591"/>
            <a:ext cx="4682482" cy="128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800" dirty="0">
                <a:solidFill>
                  <a:srgbClr val="FFFF00"/>
                </a:solidFill>
                <a:sym typeface="Symbol" charset="0"/>
              </a:rPr>
              <a:t>- rapid </a:t>
            </a:r>
            <a:r>
              <a:rPr lang="en-US" sz="2800" dirty="0">
                <a:solidFill>
                  <a:srgbClr val="FFFF00"/>
                </a:solidFill>
              </a:rPr>
              <a:t>EM heating       (MRI) </a:t>
            </a:r>
            <a:endParaRPr lang="en-US" sz="2800" dirty="0">
              <a:solidFill>
                <a:srgbClr val="FFFF00"/>
              </a:solidFill>
              <a:sym typeface="Symbol" charset="0"/>
            </a:endParaRP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800" dirty="0">
                <a:solidFill>
                  <a:srgbClr val="FFFF00"/>
                </a:solidFill>
                <a:sym typeface="Symbol" charset="0"/>
              </a:rPr>
              <a:t>- pressure jump	       (US)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800" dirty="0">
                <a:solidFill>
                  <a:srgbClr val="FFFF00"/>
                </a:solidFill>
                <a:sym typeface="Symbol" charset="0"/>
              </a:rPr>
              <a:t>- spherical </a:t>
            </a:r>
            <a:r>
              <a:rPr lang="en-US" sz="2800" dirty="0" err="1">
                <a:solidFill>
                  <a:srgbClr val="FFFF00"/>
                </a:solidFill>
                <a:sym typeface="Symbol" charset="0"/>
              </a:rPr>
              <a:t>sinogram</a:t>
            </a:r>
            <a:r>
              <a:rPr lang="en-US" sz="2800" dirty="0">
                <a:solidFill>
                  <a:srgbClr val="FFFF00"/>
                </a:solidFill>
                <a:sym typeface="Symbol" charset="0"/>
              </a:rPr>
              <a:t>  (CT)</a:t>
            </a:r>
          </a:p>
        </p:txBody>
      </p:sp>
      <p:grpSp>
        <p:nvGrpSpPr>
          <p:cNvPr id="38" name="Group 5"/>
          <p:cNvGrpSpPr>
            <a:grpSpLocks/>
          </p:cNvGrpSpPr>
          <p:nvPr/>
        </p:nvGrpSpPr>
        <p:grpSpPr bwMode="auto">
          <a:xfrm>
            <a:off x="4329408" y="100942"/>
            <a:ext cx="4757442" cy="2127908"/>
            <a:chOff x="1680" y="964"/>
            <a:chExt cx="3984" cy="2108"/>
          </a:xfrm>
        </p:grpSpPr>
        <p:sp>
          <p:nvSpPr>
            <p:cNvPr id="6167" name="Arc 7"/>
            <p:cNvSpPr>
              <a:spLocks/>
            </p:cNvSpPr>
            <p:nvPr/>
          </p:nvSpPr>
          <p:spPr bwMode="auto">
            <a:xfrm>
              <a:off x="4368" y="1291"/>
              <a:ext cx="1296" cy="1393"/>
            </a:xfrm>
            <a:custGeom>
              <a:avLst/>
              <a:gdLst>
                <a:gd name="T0" fmla="*/ 0 w 21600"/>
                <a:gd name="T1" fmla="*/ 0 h 21051"/>
                <a:gd name="T2" fmla="*/ 0 w 21600"/>
                <a:gd name="T3" fmla="*/ 0 h 21051"/>
                <a:gd name="T4" fmla="*/ 0 w 21600"/>
                <a:gd name="T5" fmla="*/ 0 h 210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051"/>
                <a:gd name="T11" fmla="*/ 21600 w 21600"/>
                <a:gd name="T12" fmla="*/ 21051 h 210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051" fill="none" extrusionOk="0">
                  <a:moveTo>
                    <a:pt x="4840" y="0"/>
                  </a:moveTo>
                  <a:cubicBezTo>
                    <a:pt x="14649" y="2256"/>
                    <a:pt x="21600" y="10986"/>
                    <a:pt x="21600" y="21051"/>
                  </a:cubicBezTo>
                </a:path>
                <a:path w="21600" h="21051" stroke="0" extrusionOk="0">
                  <a:moveTo>
                    <a:pt x="4840" y="0"/>
                  </a:moveTo>
                  <a:cubicBezTo>
                    <a:pt x="14649" y="2256"/>
                    <a:pt x="21600" y="10986"/>
                    <a:pt x="21600" y="21051"/>
                  </a:cubicBezTo>
                  <a:lnTo>
                    <a:pt x="0" y="21051"/>
                  </a:lnTo>
                  <a:lnTo>
                    <a:pt x="484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Arc 8"/>
            <p:cNvSpPr>
              <a:spLocks/>
            </p:cNvSpPr>
            <p:nvPr/>
          </p:nvSpPr>
          <p:spPr bwMode="auto">
            <a:xfrm flipH="1">
              <a:off x="4223" y="1291"/>
              <a:ext cx="634" cy="1781"/>
            </a:xfrm>
            <a:custGeom>
              <a:avLst/>
              <a:gdLst>
                <a:gd name="T0" fmla="*/ 0 w 21600"/>
                <a:gd name="T1" fmla="*/ 0 h 27631"/>
                <a:gd name="T2" fmla="*/ 0 w 21600"/>
                <a:gd name="T3" fmla="*/ 0 h 27631"/>
                <a:gd name="T4" fmla="*/ 0 w 21600"/>
                <a:gd name="T5" fmla="*/ 0 h 276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7631"/>
                <a:gd name="T11" fmla="*/ 21600 w 21600"/>
                <a:gd name="T12" fmla="*/ 27631 h 276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7631" fill="none" extrusionOk="0">
                  <a:moveTo>
                    <a:pt x="7319" y="0"/>
                  </a:moveTo>
                  <a:cubicBezTo>
                    <a:pt x="15888" y="3086"/>
                    <a:pt x="21600" y="11215"/>
                    <a:pt x="21600" y="20322"/>
                  </a:cubicBezTo>
                  <a:cubicBezTo>
                    <a:pt x="21600" y="22813"/>
                    <a:pt x="21168" y="25286"/>
                    <a:pt x="20325" y="27630"/>
                  </a:cubicBezTo>
                </a:path>
                <a:path w="21600" h="27631" stroke="0" extrusionOk="0">
                  <a:moveTo>
                    <a:pt x="7319" y="0"/>
                  </a:moveTo>
                  <a:cubicBezTo>
                    <a:pt x="15888" y="3086"/>
                    <a:pt x="21600" y="11215"/>
                    <a:pt x="21600" y="20322"/>
                  </a:cubicBezTo>
                  <a:cubicBezTo>
                    <a:pt x="21600" y="22813"/>
                    <a:pt x="21168" y="25286"/>
                    <a:pt x="20325" y="27630"/>
                  </a:cubicBezTo>
                  <a:lnTo>
                    <a:pt x="0" y="20322"/>
                  </a:lnTo>
                  <a:lnTo>
                    <a:pt x="7319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169" name="Arc 9"/>
            <p:cNvSpPr>
              <a:spLocks/>
            </p:cNvSpPr>
            <p:nvPr/>
          </p:nvSpPr>
          <p:spPr bwMode="auto">
            <a:xfrm flipV="1">
              <a:off x="4272" y="2683"/>
              <a:ext cx="1392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Arc 13"/>
            <p:cNvSpPr>
              <a:spLocks/>
            </p:cNvSpPr>
            <p:nvPr/>
          </p:nvSpPr>
          <p:spPr bwMode="auto">
            <a:xfrm flipH="1">
              <a:off x="2976" y="1325"/>
              <a:ext cx="500" cy="931"/>
            </a:xfrm>
            <a:custGeom>
              <a:avLst/>
              <a:gdLst>
                <a:gd name="T0" fmla="*/ 0 w 21600"/>
                <a:gd name="T1" fmla="*/ 0 h 27510"/>
                <a:gd name="T2" fmla="*/ 0 w 21600"/>
                <a:gd name="T3" fmla="*/ 0 h 27510"/>
                <a:gd name="T4" fmla="*/ 0 w 21600"/>
                <a:gd name="T5" fmla="*/ 0 h 275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7510"/>
                <a:gd name="T11" fmla="*/ 21600 w 21600"/>
                <a:gd name="T12" fmla="*/ 27510 h 275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7510" fill="none" extrusionOk="0">
                  <a:moveTo>
                    <a:pt x="7319" y="0"/>
                  </a:moveTo>
                  <a:cubicBezTo>
                    <a:pt x="15888" y="3086"/>
                    <a:pt x="21600" y="11215"/>
                    <a:pt x="21600" y="20322"/>
                  </a:cubicBezTo>
                  <a:cubicBezTo>
                    <a:pt x="21600" y="22770"/>
                    <a:pt x="21183" y="25201"/>
                    <a:pt x="20368" y="27509"/>
                  </a:cubicBezTo>
                </a:path>
                <a:path w="21600" h="27510" stroke="0" extrusionOk="0">
                  <a:moveTo>
                    <a:pt x="7319" y="0"/>
                  </a:moveTo>
                  <a:cubicBezTo>
                    <a:pt x="15888" y="3086"/>
                    <a:pt x="21600" y="11215"/>
                    <a:pt x="21600" y="20322"/>
                  </a:cubicBezTo>
                  <a:cubicBezTo>
                    <a:pt x="21600" y="22770"/>
                    <a:pt x="21183" y="25201"/>
                    <a:pt x="20368" y="27509"/>
                  </a:cubicBezTo>
                  <a:lnTo>
                    <a:pt x="0" y="20322"/>
                  </a:lnTo>
                  <a:lnTo>
                    <a:pt x="7319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Arc 14"/>
            <p:cNvSpPr>
              <a:spLocks/>
            </p:cNvSpPr>
            <p:nvPr/>
          </p:nvSpPr>
          <p:spPr bwMode="auto">
            <a:xfrm>
              <a:off x="3216" y="1345"/>
              <a:ext cx="383" cy="768"/>
            </a:xfrm>
            <a:custGeom>
              <a:avLst/>
              <a:gdLst>
                <a:gd name="T0" fmla="*/ 0 w 21518"/>
                <a:gd name="T1" fmla="*/ 0 h 21051"/>
                <a:gd name="T2" fmla="*/ 0 w 21518"/>
                <a:gd name="T3" fmla="*/ 0 h 21051"/>
                <a:gd name="T4" fmla="*/ 0 w 21518"/>
                <a:gd name="T5" fmla="*/ 0 h 21051"/>
                <a:gd name="T6" fmla="*/ 0 60000 65536"/>
                <a:gd name="T7" fmla="*/ 0 60000 65536"/>
                <a:gd name="T8" fmla="*/ 0 60000 65536"/>
                <a:gd name="T9" fmla="*/ 0 w 21518"/>
                <a:gd name="T10" fmla="*/ 0 h 21051"/>
                <a:gd name="T11" fmla="*/ 21518 w 21518"/>
                <a:gd name="T12" fmla="*/ 21051 h 210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18" h="21051" fill="none" extrusionOk="0">
                  <a:moveTo>
                    <a:pt x="4840" y="0"/>
                  </a:moveTo>
                  <a:cubicBezTo>
                    <a:pt x="13968" y="2099"/>
                    <a:pt x="20703" y="9842"/>
                    <a:pt x="21518" y="19172"/>
                  </a:cubicBezTo>
                </a:path>
                <a:path w="21518" h="21051" stroke="0" extrusionOk="0">
                  <a:moveTo>
                    <a:pt x="4840" y="0"/>
                  </a:moveTo>
                  <a:cubicBezTo>
                    <a:pt x="13968" y="2099"/>
                    <a:pt x="20703" y="9842"/>
                    <a:pt x="21518" y="19172"/>
                  </a:cubicBezTo>
                  <a:lnTo>
                    <a:pt x="0" y="21051"/>
                  </a:lnTo>
                  <a:lnTo>
                    <a:pt x="484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Arc 15"/>
            <p:cNvSpPr>
              <a:spLocks/>
            </p:cNvSpPr>
            <p:nvPr/>
          </p:nvSpPr>
          <p:spPr bwMode="auto">
            <a:xfrm flipV="1">
              <a:off x="3008" y="2006"/>
              <a:ext cx="594" cy="336"/>
            </a:xfrm>
            <a:custGeom>
              <a:avLst/>
              <a:gdLst>
                <a:gd name="T0" fmla="*/ 0 w 34936"/>
                <a:gd name="T1" fmla="*/ 0 h 21600"/>
                <a:gd name="T2" fmla="*/ 0 w 34936"/>
                <a:gd name="T3" fmla="*/ 0 h 21600"/>
                <a:gd name="T4" fmla="*/ 0 w 34936"/>
                <a:gd name="T5" fmla="*/ 0 h 21600"/>
                <a:gd name="T6" fmla="*/ 0 60000 65536"/>
                <a:gd name="T7" fmla="*/ 0 60000 65536"/>
                <a:gd name="T8" fmla="*/ 0 60000 65536"/>
                <a:gd name="T9" fmla="*/ 0 w 34936"/>
                <a:gd name="T10" fmla="*/ 0 h 21600"/>
                <a:gd name="T11" fmla="*/ 34936 w 3493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936" h="21600" fill="none" extrusionOk="0">
                  <a:moveTo>
                    <a:pt x="0" y="4608"/>
                  </a:moveTo>
                  <a:cubicBezTo>
                    <a:pt x="3804" y="1622"/>
                    <a:pt x="8500" y="-1"/>
                    <a:pt x="13336" y="-1"/>
                  </a:cubicBezTo>
                  <a:cubicBezTo>
                    <a:pt x="25265" y="-1"/>
                    <a:pt x="34936" y="9670"/>
                    <a:pt x="34936" y="21600"/>
                  </a:cubicBezTo>
                </a:path>
                <a:path w="34936" h="21600" stroke="0" extrusionOk="0">
                  <a:moveTo>
                    <a:pt x="0" y="4608"/>
                  </a:moveTo>
                  <a:cubicBezTo>
                    <a:pt x="3804" y="1622"/>
                    <a:pt x="8500" y="-1"/>
                    <a:pt x="13336" y="-1"/>
                  </a:cubicBezTo>
                  <a:cubicBezTo>
                    <a:pt x="25265" y="-1"/>
                    <a:pt x="34936" y="9670"/>
                    <a:pt x="34936" y="21600"/>
                  </a:cubicBezTo>
                  <a:lnTo>
                    <a:pt x="13336" y="21600"/>
                  </a:lnTo>
                  <a:lnTo>
                    <a:pt x="0" y="460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Line 16"/>
            <p:cNvSpPr>
              <a:spLocks noChangeShapeType="1"/>
            </p:cNvSpPr>
            <p:nvPr/>
          </p:nvSpPr>
          <p:spPr bwMode="auto">
            <a:xfrm flipH="1">
              <a:off x="1720" y="1261"/>
              <a:ext cx="2832" cy="96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7" name="Text Box 17"/>
            <p:cNvSpPr txBox="1">
              <a:spLocks noChangeArrowheads="1"/>
            </p:cNvSpPr>
            <p:nvPr/>
          </p:nvSpPr>
          <p:spPr bwMode="auto">
            <a:xfrm>
              <a:off x="2784" y="964"/>
              <a:ext cx="758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i="1" dirty="0">
                  <a:solidFill>
                    <a:srgbClr val="FFFF0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i="1" baseline="-25000" dirty="0">
                  <a:solidFill>
                    <a:srgbClr val="FFFF00"/>
                  </a:solidFill>
                  <a:latin typeface="Times New Roman"/>
                  <a:cs typeface="Times New Roman"/>
                </a:rPr>
                <a:t>s</a:t>
              </a:r>
              <a:r>
                <a:rPr lang="en-US" i="1" dirty="0">
                  <a:solidFill>
                    <a:srgbClr val="FFFF00"/>
                  </a:solidFill>
                </a:rPr>
                <a:t> t</a:t>
              </a:r>
              <a:r>
                <a:rPr lang="en-US" i="1" baseline="-25000" dirty="0">
                  <a:solidFill>
                    <a:srgbClr val="FFFF00"/>
                  </a:solidFill>
                </a:rPr>
                <a:t>2</a:t>
              </a:r>
              <a:endParaRPr lang="en-US" i="1" dirty="0">
                <a:solidFill>
                  <a:srgbClr val="FFFF00"/>
                </a:solidFill>
              </a:endParaRPr>
            </a:p>
          </p:txBody>
        </p:sp>
        <p:sp>
          <p:nvSpPr>
            <p:cNvPr id="6178" name="Line 18"/>
            <p:cNvSpPr>
              <a:spLocks noChangeShapeType="1"/>
            </p:cNvSpPr>
            <p:nvPr/>
          </p:nvSpPr>
          <p:spPr bwMode="auto">
            <a:xfrm flipH="1" flipV="1">
              <a:off x="1680" y="1440"/>
              <a:ext cx="1296" cy="816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9" name="Text Box 19"/>
            <p:cNvSpPr txBox="1">
              <a:spLocks noChangeArrowheads="1"/>
            </p:cNvSpPr>
            <p:nvPr/>
          </p:nvSpPr>
          <p:spPr bwMode="auto">
            <a:xfrm rot="1917882">
              <a:off x="2137" y="1489"/>
              <a:ext cx="638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i="1" dirty="0">
                  <a:solidFill>
                    <a:srgbClr val="FFFF0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i="1" baseline="-25000" dirty="0">
                  <a:solidFill>
                    <a:srgbClr val="FFFF00"/>
                  </a:solidFill>
                  <a:latin typeface="Times New Roman"/>
                  <a:cs typeface="Times New Roman"/>
                </a:rPr>
                <a:t>s</a:t>
              </a:r>
              <a:r>
                <a:rPr lang="en-US" i="1" dirty="0">
                  <a:solidFill>
                    <a:srgbClr val="FFFF00"/>
                  </a:solidFill>
                </a:rPr>
                <a:t> t</a:t>
              </a:r>
              <a:r>
                <a:rPr lang="en-US" i="1" baseline="-25000" dirty="0">
                  <a:solidFill>
                    <a:srgbClr val="FFFF00"/>
                  </a:solidFill>
                </a:rPr>
                <a:t>1</a:t>
              </a:r>
              <a:endParaRPr lang="en-US" i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6166" name="Text Box 24"/>
          <p:cNvSpPr txBox="1">
            <a:spLocks noChangeArrowheads="1"/>
          </p:cNvSpPr>
          <p:nvPr/>
        </p:nvSpPr>
        <p:spPr bwMode="auto">
          <a:xfrm>
            <a:off x="4918174" y="3025073"/>
            <a:ext cx="43020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480"/>
              </a:spcBef>
            </a:pPr>
            <a:r>
              <a:rPr lang="en-US" sz="2200" dirty="0">
                <a:solidFill>
                  <a:srgbClr val="FFFF00"/>
                </a:solidFill>
              </a:rPr>
              <a:t>Ionic content of prostatic fluid negatively correlated to disease state (Kavanagh 1985).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400" y="2836299"/>
            <a:ext cx="4843724" cy="1050915"/>
            <a:chOff x="-30646" y="2704007"/>
            <a:chExt cx="4297846" cy="941612"/>
          </a:xfrm>
        </p:grpSpPr>
        <p:sp>
          <p:nvSpPr>
            <p:cNvPr id="6152" name="Text Box 3"/>
            <p:cNvSpPr txBox="1">
              <a:spLocks noChangeArrowheads="1"/>
            </p:cNvSpPr>
            <p:nvPr/>
          </p:nvSpPr>
          <p:spPr bwMode="auto">
            <a:xfrm>
              <a:off x="762000" y="3314700"/>
              <a:ext cx="3505200" cy="33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endParaRPr lang="en-US" sz="1800" dirty="0">
                <a:solidFill>
                  <a:srgbClr val="FFFF00"/>
                </a:solidFill>
                <a:latin typeface="Times New Roman" charset="0"/>
              </a:endParaRPr>
            </a:p>
          </p:txBody>
        </p:sp>
        <p:graphicFrame>
          <p:nvGraphicFramePr>
            <p:cNvPr id="615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4384963"/>
                </p:ext>
              </p:extLst>
            </p:nvPr>
          </p:nvGraphicFramePr>
          <p:xfrm>
            <a:off x="-30646" y="2704007"/>
            <a:ext cx="3872219" cy="6955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08" name="Equation" r:id="rId6" imgW="3174840" imgH="533160" progId="Equation.3">
                    <p:embed/>
                  </p:oleObj>
                </mc:Choice>
                <mc:Fallback>
                  <p:oleObj name="Equation" r:id="rId6" imgW="3174840" imgH="53316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0646" y="2704007"/>
                          <a:ext cx="3872219" cy="69554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374508" y="2441812"/>
            <a:ext cx="6099933" cy="1078885"/>
            <a:chOff x="2992604" y="4143319"/>
            <a:chExt cx="6099933" cy="1438114"/>
          </a:xfrm>
        </p:grpSpPr>
        <p:sp>
          <p:nvSpPr>
            <p:cNvPr id="6161" name="Text Box 30"/>
            <p:cNvSpPr txBox="1">
              <a:spLocks noChangeArrowheads="1"/>
            </p:cNvSpPr>
            <p:nvPr/>
          </p:nvSpPr>
          <p:spPr bwMode="auto">
            <a:xfrm rot="19989668">
              <a:off x="7030545" y="4143319"/>
              <a:ext cx="2061992" cy="61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latin typeface="Times New Roman" charset="0"/>
                </a:rPr>
                <a:t>thermal)</a:t>
              </a:r>
            </a:p>
          </p:txBody>
        </p:sp>
        <p:grpSp>
          <p:nvGrpSpPr>
            <p:cNvPr id="6162" name="Group 8"/>
            <p:cNvGrpSpPr>
              <a:grpSpLocks/>
            </p:cNvGrpSpPr>
            <p:nvPr/>
          </p:nvGrpSpPr>
          <p:grpSpPr bwMode="auto">
            <a:xfrm>
              <a:off x="2992604" y="4700218"/>
              <a:ext cx="1104202" cy="881215"/>
              <a:chOff x="3433" y="1748"/>
              <a:chExt cx="912" cy="703"/>
            </a:xfrm>
          </p:grpSpPr>
          <p:sp>
            <p:nvSpPr>
              <p:cNvPr id="6163" name="Oval 9"/>
              <p:cNvSpPr>
                <a:spLocks noChangeArrowheads="1"/>
              </p:cNvSpPr>
              <p:nvPr/>
            </p:nvSpPr>
            <p:spPr bwMode="auto">
              <a:xfrm rot="20691744">
                <a:off x="4111" y="1831"/>
                <a:ext cx="200" cy="620"/>
              </a:xfrm>
              <a:prstGeom prst="ellips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6164" name="Text Box 10"/>
              <p:cNvSpPr txBox="1">
                <a:spLocks noChangeArrowheads="1"/>
              </p:cNvSpPr>
              <p:nvPr/>
            </p:nvSpPr>
            <p:spPr bwMode="auto">
              <a:xfrm>
                <a:off x="3433" y="1748"/>
                <a:ext cx="912" cy="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FF0000"/>
                    </a:solidFill>
                  </a:rPr>
                  <a:t>thermal</a:t>
                </a:r>
              </a:p>
            </p:txBody>
          </p:sp>
        </p:grp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04369" y="2161869"/>
            <a:ext cx="5024013" cy="807550"/>
            <a:chOff x="3706857" y="3488469"/>
            <a:chExt cx="5024392" cy="1076797"/>
          </a:xfrm>
        </p:grpSpPr>
        <p:sp>
          <p:nvSpPr>
            <p:cNvPr id="6159" name="Text Box 31"/>
            <p:cNvSpPr txBox="1">
              <a:spLocks noChangeArrowheads="1"/>
            </p:cNvSpPr>
            <p:nvPr/>
          </p:nvSpPr>
          <p:spPr bwMode="auto">
            <a:xfrm rot="19989668">
              <a:off x="6733334" y="3488469"/>
              <a:ext cx="1997915" cy="615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latin typeface="Times New Roman" charset="0"/>
                </a:rPr>
                <a:t>mechanical,            </a:t>
              </a:r>
            </a:p>
          </p:txBody>
        </p:sp>
        <p:sp>
          <p:nvSpPr>
            <p:cNvPr id="6160" name="Text Box 11"/>
            <p:cNvSpPr txBox="1">
              <a:spLocks noChangeArrowheads="1"/>
            </p:cNvSpPr>
            <p:nvPr/>
          </p:nvSpPr>
          <p:spPr bwMode="auto">
            <a:xfrm rot="20915372">
              <a:off x="3706857" y="4072794"/>
              <a:ext cx="2133600" cy="492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dirty="0">
                  <a:solidFill>
                    <a:srgbClr val="FF0000"/>
                  </a:solidFill>
                </a:rPr>
                <a:t>mechanical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775167" y="2138717"/>
            <a:ext cx="4448370" cy="1534573"/>
            <a:chOff x="4069627" y="3383287"/>
            <a:chExt cx="4448721" cy="2045661"/>
          </a:xfrm>
        </p:grpSpPr>
        <p:sp>
          <p:nvSpPr>
            <p:cNvPr id="6157" name="Text Box 39"/>
            <p:cNvSpPr txBox="1">
              <a:spLocks noChangeArrowheads="1"/>
            </p:cNvSpPr>
            <p:nvPr/>
          </p:nvSpPr>
          <p:spPr bwMode="auto">
            <a:xfrm rot="19989668">
              <a:off x="5455469" y="3383287"/>
              <a:ext cx="3062879" cy="615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latin typeface="Times New Roman" charset="0"/>
                </a:rPr>
                <a:t>contrast = </a:t>
              </a:r>
              <a:r>
                <a:rPr lang="en-US" i="1" dirty="0">
                  <a:solidFill>
                    <a:srgbClr val="FFFF00"/>
                  </a:solidFill>
                  <a:latin typeface="Times New Roman" charset="0"/>
                </a:rPr>
                <a:t>f</a:t>
              </a:r>
              <a:r>
                <a:rPr lang="en-US" dirty="0">
                  <a:solidFill>
                    <a:srgbClr val="FFFF00"/>
                  </a:solidFill>
                  <a:latin typeface="Times New Roman" charset="0"/>
                </a:rPr>
                <a:t>(dielectric, </a:t>
              </a:r>
            </a:p>
          </p:txBody>
        </p:sp>
        <p:sp>
          <p:nvSpPr>
            <p:cNvPr id="6158" name="Text Box 12"/>
            <p:cNvSpPr txBox="1">
              <a:spLocks noChangeArrowheads="1"/>
            </p:cNvSpPr>
            <p:nvPr/>
          </p:nvSpPr>
          <p:spPr bwMode="auto">
            <a:xfrm rot="1119422">
              <a:off x="4069627" y="4813526"/>
              <a:ext cx="1146175" cy="615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dirty="0">
                  <a:solidFill>
                    <a:srgbClr val="FF0000"/>
                  </a:solidFill>
                </a:rPr>
                <a:t>electrical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71801" y="-18717"/>
            <a:ext cx="1569222" cy="600155"/>
            <a:chOff x="4071801" y="-24956"/>
            <a:chExt cx="1569222" cy="800206"/>
          </a:xfrm>
        </p:grpSpPr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 rot="20654606">
              <a:off x="4071801" y="-24956"/>
              <a:ext cx="156922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  <a:latin typeface="Times New Roman" charset="0"/>
                </a:rPr>
                <a:t>transducer</a:t>
              </a:r>
            </a:p>
          </p:txBody>
        </p:sp>
        <p:sp>
          <p:nvSpPr>
            <p:cNvPr id="37" name="Oval 11"/>
            <p:cNvSpPr>
              <a:spLocks noChangeArrowheads="1"/>
            </p:cNvSpPr>
            <p:nvPr/>
          </p:nvSpPr>
          <p:spPr bwMode="auto">
            <a:xfrm>
              <a:off x="4157452" y="581437"/>
              <a:ext cx="171956" cy="1938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64062" y="1809750"/>
            <a:ext cx="2541738" cy="1060115"/>
            <a:chOff x="6154832" y="1411989"/>
            <a:chExt cx="2533541" cy="1413486"/>
          </a:xfrm>
        </p:grpSpPr>
        <p:grpSp>
          <p:nvGrpSpPr>
            <p:cNvPr id="9" name="Group 8"/>
            <p:cNvGrpSpPr/>
            <p:nvPr/>
          </p:nvGrpSpPr>
          <p:grpSpPr>
            <a:xfrm>
              <a:off x="6154832" y="1596040"/>
              <a:ext cx="1553473" cy="1229435"/>
              <a:chOff x="6154832" y="1596040"/>
              <a:chExt cx="1553473" cy="1229435"/>
            </a:xfrm>
          </p:grpSpPr>
          <p:cxnSp>
            <p:nvCxnSpPr>
              <p:cNvPr id="8" name="Straight Connector 7"/>
              <p:cNvCxnSpPr/>
              <p:nvPr/>
            </p:nvCxnSpPr>
            <p:spPr bwMode="auto">
              <a:xfrm flipV="1">
                <a:off x="6154832" y="1596040"/>
                <a:ext cx="1504507" cy="102704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 flipV="1">
                <a:off x="6602413" y="2062561"/>
                <a:ext cx="1105892" cy="76291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" name="TextBox 9"/>
            <p:cNvSpPr txBox="1"/>
            <p:nvPr/>
          </p:nvSpPr>
          <p:spPr>
            <a:xfrm rot="1598042">
              <a:off x="7391624" y="1411989"/>
              <a:ext cx="129674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prostate</a:t>
              </a:r>
            </a:p>
          </p:txBody>
        </p:sp>
      </p:grp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76200" y="4091285"/>
            <a:ext cx="9067800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480"/>
              </a:spcBef>
            </a:pPr>
            <a:r>
              <a:rPr lang="en-US" sz="2200" dirty="0">
                <a:solidFill>
                  <a:srgbClr val="FFFF00"/>
                </a:solidFill>
              </a:rPr>
              <a:t>MRSI based on citrate suppression (Narayan &amp; </a:t>
            </a:r>
            <a:r>
              <a:rPr lang="en-US" sz="2200" dirty="0" err="1">
                <a:solidFill>
                  <a:srgbClr val="FFFF00"/>
                </a:solidFill>
              </a:rPr>
              <a:t>Kurhanewicz</a:t>
            </a:r>
            <a:r>
              <a:rPr lang="en-US" sz="2200" dirty="0">
                <a:solidFill>
                  <a:srgbClr val="FFFF00"/>
                </a:solidFill>
              </a:rPr>
              <a:t> ‘92)</a:t>
            </a:r>
          </a:p>
          <a:p>
            <a:pPr>
              <a:spcBef>
                <a:spcPts val="480"/>
              </a:spcBef>
            </a:pPr>
            <a:r>
              <a:rPr lang="en-US" sz="2200" i="1" dirty="0">
                <a:solidFill>
                  <a:srgbClr val="FFFF00"/>
                </a:solidFill>
              </a:rPr>
              <a:t>in vitro </a:t>
            </a:r>
            <a:r>
              <a:rPr lang="en-US" sz="2200" dirty="0">
                <a:solidFill>
                  <a:srgbClr val="FFFF00"/>
                </a:solidFill>
              </a:rPr>
              <a:t>NMR more specific than PSA (</a:t>
            </a:r>
            <a:r>
              <a:rPr lang="en-US" sz="2200" dirty="0" err="1">
                <a:solidFill>
                  <a:srgbClr val="FFFF00"/>
                </a:solidFill>
              </a:rPr>
              <a:t>Serkova</a:t>
            </a:r>
            <a:r>
              <a:rPr lang="en-US" sz="2200" dirty="0">
                <a:solidFill>
                  <a:srgbClr val="FFFF00"/>
                </a:solidFill>
              </a:rPr>
              <a:t> 2008).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6166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2" name="Text Box 9"/>
          <p:cNvSpPr txBox="1">
            <a:spLocks noChangeArrowheads="1"/>
          </p:cNvSpPr>
          <p:nvPr/>
        </p:nvSpPr>
        <p:spPr bwMode="auto">
          <a:xfrm>
            <a:off x="228601" y="57150"/>
            <a:ext cx="3317875" cy="212365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O-scope (4-chan)</a:t>
            </a:r>
          </a:p>
          <a:p>
            <a:pPr eaLnBrk="1" hangingPunct="1">
              <a:spcBef>
                <a:spcPct val="50000"/>
              </a:spcBef>
            </a:pPr>
            <a:endParaRPr lang="en-US" sz="12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sz="1200" dirty="0"/>
          </a:p>
          <a:p>
            <a:pPr eaLnBrk="1" hangingPunct="1">
              <a:spcBef>
                <a:spcPct val="50000"/>
              </a:spcBef>
            </a:pPr>
            <a:endParaRPr lang="en-US" dirty="0"/>
          </a:p>
          <a:p>
            <a:pPr eaLnBrk="1" hangingPunct="1">
              <a:spcBef>
                <a:spcPct val="50000"/>
              </a:spcBef>
            </a:pPr>
            <a:endParaRPr lang="en-US" dirty="0"/>
          </a:p>
        </p:txBody>
      </p:sp>
      <p:sp>
        <p:nvSpPr>
          <p:cNvPr id="7180" name="AutoShape 10"/>
          <p:cNvSpPr>
            <a:spLocks noChangeArrowheads="1"/>
          </p:cNvSpPr>
          <p:nvPr/>
        </p:nvSpPr>
        <p:spPr bwMode="auto">
          <a:xfrm>
            <a:off x="4386264" y="595312"/>
            <a:ext cx="4014787" cy="2147888"/>
          </a:xfrm>
          <a:prstGeom prst="cube">
            <a:avLst>
              <a:gd name="adj" fmla="val 15833"/>
            </a:avLst>
          </a:prstGeom>
          <a:solidFill>
            <a:schemeClr val="tx1">
              <a:lumMod val="40000"/>
              <a:lumOff val="6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254" name="Line 13"/>
          <p:cNvSpPr>
            <a:spLocks noChangeShapeType="1"/>
          </p:cNvSpPr>
          <p:nvPr/>
        </p:nvSpPr>
        <p:spPr bwMode="auto">
          <a:xfrm flipV="1">
            <a:off x="4386264" y="2228850"/>
            <a:ext cx="719137" cy="5143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55" name="Oval 27"/>
          <p:cNvSpPr>
            <a:spLocks noChangeArrowheads="1"/>
          </p:cNvSpPr>
          <p:nvPr/>
        </p:nvSpPr>
        <p:spPr bwMode="auto">
          <a:xfrm>
            <a:off x="7110413" y="2489598"/>
            <a:ext cx="285750" cy="13454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56" name="Line 29"/>
          <p:cNvSpPr>
            <a:spLocks noChangeShapeType="1"/>
          </p:cNvSpPr>
          <p:nvPr/>
        </p:nvSpPr>
        <p:spPr bwMode="auto">
          <a:xfrm>
            <a:off x="7254875" y="1743075"/>
            <a:ext cx="0" cy="80605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57" name="Line 14"/>
          <p:cNvSpPr>
            <a:spLocks noChangeShapeType="1"/>
          </p:cNvSpPr>
          <p:nvPr/>
        </p:nvSpPr>
        <p:spPr bwMode="auto">
          <a:xfrm flipV="1">
            <a:off x="5105400" y="2207419"/>
            <a:ext cx="3295650" cy="2143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58" name="Line 15"/>
          <p:cNvSpPr>
            <a:spLocks noChangeShapeType="1"/>
          </p:cNvSpPr>
          <p:nvPr/>
        </p:nvSpPr>
        <p:spPr bwMode="auto">
          <a:xfrm flipV="1">
            <a:off x="5105400" y="595313"/>
            <a:ext cx="0" cy="161210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78" name="AutoShape 32"/>
          <p:cNvSpPr>
            <a:spLocks noChangeArrowheads="1"/>
          </p:cNvSpPr>
          <p:nvPr/>
        </p:nvSpPr>
        <p:spPr bwMode="auto">
          <a:xfrm>
            <a:off x="5943600" y="57150"/>
            <a:ext cx="609600" cy="806054"/>
          </a:xfrm>
          <a:prstGeom prst="can">
            <a:avLst>
              <a:gd name="adj" fmla="val 62424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5373544" y="685801"/>
            <a:ext cx="1382855" cy="1860947"/>
            <a:chOff x="5181600" y="914400"/>
            <a:chExt cx="1574800" cy="2480733"/>
          </a:xfrm>
        </p:grpSpPr>
        <p:pic>
          <p:nvPicPr>
            <p:cNvPr id="10302" name="Picture 43" descr="Slide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1295400"/>
              <a:ext cx="1574800" cy="209973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Straight Connector 44"/>
            <p:cNvCxnSpPr/>
            <p:nvPr/>
          </p:nvCxnSpPr>
          <p:spPr bwMode="auto">
            <a:xfrm flipH="1" flipV="1">
              <a:off x="6146800" y="958841"/>
              <a:ext cx="76200" cy="60947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V="1">
              <a:off x="6299200" y="914400"/>
              <a:ext cx="0" cy="68565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7" name="TextBox 46"/>
          <p:cNvSpPr txBox="1"/>
          <p:nvPr/>
        </p:nvSpPr>
        <p:spPr>
          <a:xfrm>
            <a:off x="5638800" y="-280920"/>
            <a:ext cx="1295400" cy="1200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srgbClr val="FFFF00"/>
                </a:solidFill>
              </a:rPr>
              <a:t>stepper motor</a:t>
            </a:r>
          </a:p>
        </p:txBody>
      </p:sp>
      <p:cxnSp>
        <p:nvCxnSpPr>
          <p:cNvPr id="48" name="Straight Arrow Connector 47"/>
          <p:cNvCxnSpPr/>
          <p:nvPr/>
        </p:nvCxnSpPr>
        <p:spPr bwMode="auto">
          <a:xfrm flipV="1">
            <a:off x="5791200" y="1533525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283" name="Oval 16"/>
          <p:cNvSpPr>
            <a:spLocks noChangeArrowheads="1"/>
          </p:cNvSpPr>
          <p:nvPr/>
        </p:nvSpPr>
        <p:spPr bwMode="auto">
          <a:xfrm>
            <a:off x="5000625" y="2491979"/>
            <a:ext cx="287338" cy="13454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84" name="Line 20"/>
          <p:cNvSpPr>
            <a:spLocks noChangeShapeType="1"/>
          </p:cNvSpPr>
          <p:nvPr/>
        </p:nvSpPr>
        <p:spPr bwMode="auto">
          <a:xfrm>
            <a:off x="5145088" y="1747837"/>
            <a:ext cx="0" cy="80605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86" name="Oval 28"/>
          <p:cNvSpPr>
            <a:spLocks noChangeArrowheads="1"/>
          </p:cNvSpPr>
          <p:nvPr/>
        </p:nvSpPr>
        <p:spPr bwMode="auto">
          <a:xfrm>
            <a:off x="7110413" y="1799035"/>
            <a:ext cx="285750" cy="133350"/>
          </a:xfrm>
          <a:prstGeom prst="ellipse">
            <a:avLst/>
          </a:prstGeom>
          <a:solidFill>
            <a:srgbClr val="F78F0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87" name="Line 29"/>
          <p:cNvSpPr>
            <a:spLocks noChangeShapeType="1"/>
          </p:cNvSpPr>
          <p:nvPr/>
        </p:nvSpPr>
        <p:spPr bwMode="auto">
          <a:xfrm flipH="1">
            <a:off x="7258050" y="1757363"/>
            <a:ext cx="0" cy="1143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88" name="Oval 18"/>
          <p:cNvSpPr>
            <a:spLocks noChangeArrowheads="1"/>
          </p:cNvSpPr>
          <p:nvPr/>
        </p:nvSpPr>
        <p:spPr bwMode="auto">
          <a:xfrm>
            <a:off x="5000625" y="1803797"/>
            <a:ext cx="287338" cy="133350"/>
          </a:xfrm>
          <a:prstGeom prst="ellipse">
            <a:avLst/>
          </a:prstGeom>
          <a:solidFill>
            <a:srgbClr val="F78F0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89" name="Line 29"/>
          <p:cNvSpPr>
            <a:spLocks noChangeShapeType="1"/>
          </p:cNvSpPr>
          <p:nvPr/>
        </p:nvSpPr>
        <p:spPr bwMode="auto">
          <a:xfrm flipH="1">
            <a:off x="5149850" y="1738313"/>
            <a:ext cx="0" cy="1143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152401" y="2419350"/>
            <a:ext cx="3298001" cy="2677656"/>
          </a:xfrm>
          <a:prstGeom prst="rect">
            <a:avLst/>
          </a:prstGeom>
          <a:solidFill>
            <a:srgbClr val="777777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VSX box + host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solidFill>
                <a:srgbClr val="FFFF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dirty="0">
              <a:solidFill>
                <a:srgbClr val="FFFF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0293" name="Group 49"/>
          <p:cNvGrpSpPr>
            <a:grpSpLocks/>
          </p:cNvGrpSpPr>
          <p:nvPr/>
        </p:nvGrpSpPr>
        <p:grpSpPr bwMode="auto">
          <a:xfrm>
            <a:off x="2294921" y="1321078"/>
            <a:ext cx="5673239" cy="1232579"/>
            <a:chOff x="2349500" y="1764971"/>
            <a:chExt cx="5627487" cy="1733592"/>
          </a:xfrm>
        </p:grpSpPr>
        <p:sp>
          <p:nvSpPr>
            <p:cNvPr id="10296" name="Text Box 81"/>
            <p:cNvSpPr txBox="1">
              <a:spLocks noChangeArrowheads="1"/>
            </p:cNvSpPr>
            <p:nvPr/>
          </p:nvSpPr>
          <p:spPr bwMode="auto">
            <a:xfrm>
              <a:off x="7315200" y="1764971"/>
              <a:ext cx="661787" cy="562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2000" dirty="0">
                <a:solidFill>
                  <a:srgbClr val="FFFF00"/>
                </a:solidFill>
              </a:endParaRPr>
            </a:p>
          </p:txBody>
        </p:sp>
        <p:grpSp>
          <p:nvGrpSpPr>
            <p:cNvPr id="10297" name="Group 51"/>
            <p:cNvGrpSpPr>
              <a:grpSpLocks/>
            </p:cNvGrpSpPr>
            <p:nvPr/>
          </p:nvGrpSpPr>
          <p:grpSpPr bwMode="auto">
            <a:xfrm>
              <a:off x="2349500" y="1765300"/>
              <a:ext cx="4965700" cy="1733263"/>
              <a:chOff x="2349500" y="1765300"/>
              <a:chExt cx="4965700" cy="1733263"/>
            </a:xfrm>
          </p:grpSpPr>
          <p:sp>
            <p:nvSpPr>
              <p:cNvPr id="56" name="AutoShape 78"/>
              <p:cNvSpPr>
                <a:spLocks noChangeArrowheads="1"/>
              </p:cNvSpPr>
              <p:nvPr/>
            </p:nvSpPr>
            <p:spPr bwMode="auto">
              <a:xfrm rot="13544382">
                <a:off x="6710344" y="1704874"/>
                <a:ext cx="304704" cy="533416"/>
              </a:xfrm>
              <a:prstGeom prst="can">
                <a:avLst>
                  <a:gd name="adj" fmla="val 50000"/>
                </a:avLst>
              </a:prstGeom>
              <a:solidFill>
                <a:srgbClr val="DADADA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n>
                    <a:solidFill>
                      <a:schemeClr val="tx1"/>
                    </a:solidFill>
                    <a:prstDash val="dash"/>
                  </a:ln>
                </a:endParaRPr>
              </a:p>
            </p:txBody>
          </p:sp>
          <p:sp>
            <p:nvSpPr>
              <p:cNvPr id="10299" name="Freeform 54"/>
              <p:cNvSpPr>
                <a:spLocks/>
              </p:cNvSpPr>
              <p:nvPr/>
            </p:nvSpPr>
            <p:spPr bwMode="auto">
              <a:xfrm>
                <a:off x="2349500" y="1765300"/>
                <a:ext cx="4965700" cy="1733263"/>
              </a:xfrm>
              <a:custGeom>
                <a:avLst/>
                <a:gdLst>
                  <a:gd name="T0" fmla="*/ 4699000 w 4965700"/>
                  <a:gd name="T1" fmla="*/ 0 h 1733263"/>
                  <a:gd name="T2" fmla="*/ 4965700 w 4965700"/>
                  <a:gd name="T3" fmla="*/ 114300 h 1733263"/>
                  <a:gd name="T4" fmla="*/ 4775200 w 4965700"/>
                  <a:gd name="T5" fmla="*/ 647700 h 1733263"/>
                  <a:gd name="T6" fmla="*/ 4127500 w 4965700"/>
                  <a:gd name="T7" fmla="*/ 1193800 h 1733263"/>
                  <a:gd name="T8" fmla="*/ 3098800 w 4965700"/>
                  <a:gd name="T9" fmla="*/ 1625600 h 1733263"/>
                  <a:gd name="T10" fmla="*/ 1701800 w 4965700"/>
                  <a:gd name="T11" fmla="*/ 1663700 h 1733263"/>
                  <a:gd name="T12" fmla="*/ 635000 w 4965700"/>
                  <a:gd name="T13" fmla="*/ 1727200 h 1733263"/>
                  <a:gd name="T14" fmla="*/ 152400 w 4965700"/>
                  <a:gd name="T15" fmla="*/ 1498600 h 1733263"/>
                  <a:gd name="T16" fmla="*/ 0 w 4965700"/>
                  <a:gd name="T17" fmla="*/ 1244600 h 17332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65700" h="1733263">
                    <a:moveTo>
                      <a:pt x="4699000" y="0"/>
                    </a:moveTo>
                    <a:cubicBezTo>
                      <a:pt x="4826000" y="3175"/>
                      <a:pt x="4953000" y="6350"/>
                      <a:pt x="4965700" y="114300"/>
                    </a:cubicBezTo>
                    <a:cubicBezTo>
                      <a:pt x="4978400" y="222250"/>
                      <a:pt x="4914900" y="467783"/>
                      <a:pt x="4775200" y="647700"/>
                    </a:cubicBezTo>
                    <a:cubicBezTo>
                      <a:pt x="4635500" y="827617"/>
                      <a:pt x="4406900" y="1030817"/>
                      <a:pt x="4127500" y="1193800"/>
                    </a:cubicBezTo>
                    <a:cubicBezTo>
                      <a:pt x="3848100" y="1356783"/>
                      <a:pt x="3503083" y="1547283"/>
                      <a:pt x="3098800" y="1625600"/>
                    </a:cubicBezTo>
                    <a:cubicBezTo>
                      <a:pt x="2694517" y="1703917"/>
                      <a:pt x="2112433" y="1646767"/>
                      <a:pt x="1701800" y="1663700"/>
                    </a:cubicBezTo>
                    <a:cubicBezTo>
                      <a:pt x="1291167" y="1680633"/>
                      <a:pt x="893233" y="1754717"/>
                      <a:pt x="635000" y="1727200"/>
                    </a:cubicBezTo>
                    <a:cubicBezTo>
                      <a:pt x="376767" y="1699683"/>
                      <a:pt x="258233" y="1579033"/>
                      <a:pt x="152400" y="1498600"/>
                    </a:cubicBezTo>
                    <a:cubicBezTo>
                      <a:pt x="46567" y="1418167"/>
                      <a:pt x="0" y="1244600"/>
                      <a:pt x="0" y="1244600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pic>
        <p:nvPicPr>
          <p:cNvPr id="10294" name="Picture 1" descr="P4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r="21355" b="7587"/>
          <a:stretch>
            <a:fillRect/>
          </a:stretch>
        </p:blipFill>
        <p:spPr bwMode="auto">
          <a:xfrm rot="14026032">
            <a:off x="4962782" y="1147900"/>
            <a:ext cx="451081" cy="20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5" name="Freeform 2"/>
          <p:cNvSpPr>
            <a:spLocks/>
          </p:cNvSpPr>
          <p:nvPr/>
        </p:nvSpPr>
        <p:spPr bwMode="auto">
          <a:xfrm>
            <a:off x="3442792" y="2786799"/>
            <a:ext cx="894541" cy="273844"/>
          </a:xfrm>
          <a:custGeom>
            <a:avLst/>
            <a:gdLst>
              <a:gd name="T0" fmla="*/ 3609023 w 3609023"/>
              <a:gd name="T1" fmla="*/ 0 h 2270606"/>
              <a:gd name="T2" fmla="*/ 3239568 w 3609023"/>
              <a:gd name="T3" fmla="*/ 261697 h 2270606"/>
              <a:gd name="T4" fmla="*/ 2539144 w 3609023"/>
              <a:gd name="T5" fmla="*/ 608061 h 2270606"/>
              <a:gd name="T6" fmla="*/ 1276841 w 3609023"/>
              <a:gd name="T7" fmla="*/ 908243 h 2270606"/>
              <a:gd name="T8" fmla="*/ 322417 w 3609023"/>
              <a:gd name="T9" fmla="*/ 1223818 h 2270606"/>
              <a:gd name="T10" fmla="*/ 22235 w 3609023"/>
              <a:gd name="T11" fmla="*/ 1778000 h 2270606"/>
              <a:gd name="T12" fmla="*/ 22235 w 3609023"/>
              <a:gd name="T13" fmla="*/ 2270606 h 22706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9023" h="2270606">
                <a:moveTo>
                  <a:pt x="3609023" y="0"/>
                </a:moveTo>
                <a:cubicBezTo>
                  <a:pt x="3513452" y="80177"/>
                  <a:pt x="3417881" y="160354"/>
                  <a:pt x="3239568" y="261697"/>
                </a:cubicBezTo>
                <a:cubicBezTo>
                  <a:pt x="3061255" y="363041"/>
                  <a:pt x="2866265" y="500303"/>
                  <a:pt x="2539144" y="608061"/>
                </a:cubicBezTo>
                <a:cubicBezTo>
                  <a:pt x="2212023" y="715819"/>
                  <a:pt x="1646296" y="805617"/>
                  <a:pt x="1276841" y="908243"/>
                </a:cubicBezTo>
                <a:cubicBezTo>
                  <a:pt x="907386" y="1010869"/>
                  <a:pt x="531518" y="1078859"/>
                  <a:pt x="322417" y="1223818"/>
                </a:cubicBezTo>
                <a:cubicBezTo>
                  <a:pt x="113316" y="1368777"/>
                  <a:pt x="72265" y="1603535"/>
                  <a:pt x="22235" y="1778000"/>
                </a:cubicBezTo>
                <a:cubicBezTo>
                  <a:pt x="-27795" y="1952465"/>
                  <a:pt x="22235" y="2270606"/>
                  <a:pt x="22235" y="2270606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5" name="TextBox 13"/>
          <p:cNvSpPr txBox="1">
            <a:spLocks noChangeArrowheads="1"/>
          </p:cNvSpPr>
          <p:nvPr/>
        </p:nvSpPr>
        <p:spPr bwMode="auto">
          <a:xfrm>
            <a:off x="3571460" y="4335727"/>
            <a:ext cx="55211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sz="2000" dirty="0" err="1">
                <a:solidFill>
                  <a:srgbClr val="FFFF00"/>
                </a:solidFill>
              </a:rPr>
              <a:t>Δ</a:t>
            </a:r>
            <a:r>
              <a:rPr lang="en-US" sz="2000" i="1" dirty="0" err="1">
                <a:solidFill>
                  <a:srgbClr val="FFFF00"/>
                </a:solidFill>
              </a:rPr>
              <a:t>θ</a:t>
            </a:r>
            <a:r>
              <a:rPr lang="en-US" sz="2000" dirty="0">
                <a:solidFill>
                  <a:srgbClr val="FFFF00"/>
                </a:solidFill>
              </a:rPr>
              <a:t> = 1.8, </a:t>
            </a:r>
            <a:r>
              <a:rPr lang="en-US" sz="2000" dirty="0" err="1">
                <a:solidFill>
                  <a:srgbClr val="FFFF00"/>
                </a:solidFill>
              </a:rPr>
              <a:t>Δ</a:t>
            </a:r>
            <a:r>
              <a:rPr lang="en-US" sz="2000" i="1" dirty="0" err="1">
                <a:solidFill>
                  <a:srgbClr val="FFFF00"/>
                </a:solidFill>
              </a:rPr>
              <a:t>z</a:t>
            </a:r>
            <a:r>
              <a:rPr lang="en-US" sz="2000" dirty="0">
                <a:solidFill>
                  <a:srgbClr val="FFFF00"/>
                </a:solidFill>
              </a:rPr>
              <a:t> = 0.3 &amp; 20 mm, 90 min </a:t>
            </a:r>
          </a:p>
          <a:p>
            <a:pPr marL="342900" indent="-342900"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acoustic </a:t>
            </a:r>
            <a:r>
              <a:rPr lang="en-US" sz="2000" dirty="0" err="1">
                <a:solidFill>
                  <a:srgbClr val="FFFF00"/>
                </a:solidFill>
              </a:rPr>
              <a:t>couplant</a:t>
            </a:r>
            <a:r>
              <a:rPr lang="en-US" sz="2000" dirty="0">
                <a:solidFill>
                  <a:srgbClr val="FFFF00"/>
                </a:solidFill>
              </a:rPr>
              <a:t>: 15 g/L glycine in DI water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5113" y="514350"/>
            <a:ext cx="8703651" cy="3184758"/>
            <a:chOff x="265113" y="514350"/>
            <a:chExt cx="8703651" cy="3184758"/>
          </a:xfrm>
        </p:grpSpPr>
        <p:pic>
          <p:nvPicPr>
            <p:cNvPr id="59" name="Picture 58" descr="view60markedup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"/>
            <a:stretch>
              <a:fillRect/>
            </a:stretch>
          </p:blipFill>
          <p:spPr bwMode="auto">
            <a:xfrm>
              <a:off x="265113" y="514350"/>
              <a:ext cx="3238500" cy="1600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13"/>
            <p:cNvSpPr txBox="1">
              <a:spLocks noChangeArrowheads="1"/>
            </p:cNvSpPr>
            <p:nvPr/>
          </p:nvSpPr>
          <p:spPr bwMode="auto">
            <a:xfrm>
              <a:off x="3564399" y="2952750"/>
              <a:ext cx="5404365" cy="746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30188" indent="-23018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Aft>
                  <a:spcPts val="300"/>
                </a:spcAft>
                <a:buFontTx/>
                <a:buChar char="-"/>
              </a:pPr>
              <a:r>
                <a:rPr lang="en-US" sz="2000" dirty="0">
                  <a:solidFill>
                    <a:srgbClr val="FFFF00"/>
                  </a:solidFill>
                </a:rPr>
                <a:t>2.25 MHz focused </a:t>
              </a:r>
              <a:r>
                <a:rPr lang="en-US" sz="2000" i="1" dirty="0">
                  <a:solidFill>
                    <a:srgbClr val="FFFF00"/>
                  </a:solidFill>
                </a:rPr>
                <a:t>&amp; heavily damped </a:t>
              </a:r>
              <a:r>
                <a:rPr lang="en-US" sz="2000" dirty="0">
                  <a:solidFill>
                    <a:srgbClr val="FFFF00"/>
                  </a:solidFill>
                </a:rPr>
                <a:t>single </a:t>
              </a:r>
            </a:p>
            <a:p>
              <a:pPr marL="0" indent="0" eaLnBrk="1" hangingPunct="1">
                <a:spcAft>
                  <a:spcPts val="300"/>
                </a:spcAft>
              </a:pPr>
              <a:r>
                <a:rPr lang="en-US" sz="2000" dirty="0">
                  <a:solidFill>
                    <a:srgbClr val="FFFF00"/>
                  </a:solidFill>
                </a:rPr>
                <a:t>     elements + 54 dB preamp, 128 signal </a:t>
              </a:r>
              <a:r>
                <a:rPr lang="en-US" sz="2000" dirty="0" err="1">
                  <a:solidFill>
                    <a:srgbClr val="FFFF00"/>
                  </a:solidFill>
                </a:rPr>
                <a:t>aves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41" name="TextBox 2"/>
          <p:cNvSpPr txBox="1">
            <a:spLocks noChangeArrowheads="1"/>
          </p:cNvSpPr>
          <p:nvPr/>
        </p:nvSpPr>
        <p:spPr bwMode="auto">
          <a:xfrm rot="20428159">
            <a:off x="361604" y="2125814"/>
            <a:ext cx="2853893" cy="83099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TA pressures weak, 1-10 Pa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12729" y="2840548"/>
            <a:ext cx="8424881" cy="2239189"/>
            <a:chOff x="312729" y="2840548"/>
            <a:chExt cx="8424881" cy="2239189"/>
          </a:xfrm>
        </p:grpSpPr>
        <p:sp>
          <p:nvSpPr>
            <p:cNvPr id="67" name="TextBox 13"/>
            <p:cNvSpPr txBox="1">
              <a:spLocks noChangeArrowheads="1"/>
            </p:cNvSpPr>
            <p:nvPr/>
          </p:nvSpPr>
          <p:spPr bwMode="auto">
            <a:xfrm>
              <a:off x="3564399" y="3638550"/>
              <a:ext cx="5173211" cy="746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30188" indent="-23018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Aft>
                  <a:spcPts val="300"/>
                </a:spcAft>
                <a:buFontTx/>
                <a:buChar char="-"/>
              </a:pPr>
              <a:r>
                <a:rPr lang="en-US" sz="2000" dirty="0">
                  <a:solidFill>
                    <a:srgbClr val="FFFF00"/>
                  </a:solidFill>
                </a:rPr>
                <a:t>P4-1 cardiac array w/96 channels, </a:t>
              </a:r>
              <a:r>
                <a:rPr lang="en-US" sz="2000" dirty="0" smtClean="0">
                  <a:solidFill>
                    <a:srgbClr val="FFFF00"/>
                  </a:solidFill>
                </a:rPr>
                <a:t>amplify</a:t>
              </a:r>
              <a:endParaRPr lang="en-US" sz="2000" dirty="0">
                <a:solidFill>
                  <a:srgbClr val="FFFF00"/>
                </a:solidFill>
              </a:endParaRPr>
            </a:p>
            <a:p>
              <a:pPr marL="0" indent="0" eaLnBrk="1" hangingPunct="1">
                <a:spcAft>
                  <a:spcPts val="300"/>
                </a:spcAft>
              </a:pPr>
              <a:r>
                <a:rPr lang="en-US" sz="2000" dirty="0">
                  <a:solidFill>
                    <a:srgbClr val="FFFF00"/>
                  </a:solidFill>
                </a:rPr>
                <a:t>     43.5 dB, 1024 </a:t>
              </a:r>
              <a:r>
                <a:rPr lang="en-US" sz="2000" dirty="0" err="1">
                  <a:solidFill>
                    <a:srgbClr val="FFFF00"/>
                  </a:solidFill>
                </a:rPr>
                <a:t>aves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8" t="9146" r="9942"/>
            <a:stretch/>
          </p:blipFill>
          <p:spPr>
            <a:xfrm>
              <a:off x="312729" y="2840548"/>
              <a:ext cx="2811471" cy="2239189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 bwMode="auto">
          <a:xfrm flipV="1">
            <a:off x="609600" y="3804329"/>
            <a:ext cx="2514600" cy="2143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r="15316"/>
          <a:stretch/>
        </p:blipFill>
        <p:spPr>
          <a:xfrm>
            <a:off x="304800" y="2800350"/>
            <a:ext cx="2819400" cy="2286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082027">
            <a:off x="6717340" y="598568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FFFF00"/>
                </a:solidFill>
              </a:rPr>
              <a:t>k</a:t>
            </a:r>
            <a:r>
              <a:rPr lang="en-US" i="1" dirty="0" smtClean="0">
                <a:solidFill>
                  <a:srgbClr val="FFFF00"/>
                </a:solidFill>
              </a:rPr>
              <a:t>nown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freq</a:t>
            </a:r>
            <a:r>
              <a:rPr lang="en-US" dirty="0" smtClean="0">
                <a:solidFill>
                  <a:srgbClr val="FFFF00"/>
                </a:solidFill>
              </a:rPr>
              <a:t> response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140553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TE10 waveguide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171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5" grpId="0"/>
      <p:bldP spid="41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3"/>
          <p:cNvGrpSpPr>
            <a:grpSpLocks/>
          </p:cNvGrpSpPr>
          <p:nvPr/>
        </p:nvGrpSpPr>
        <p:grpSpPr bwMode="auto">
          <a:xfrm>
            <a:off x="112481" y="838200"/>
            <a:ext cx="2746838" cy="2343150"/>
            <a:chOff x="2011943" y="673100"/>
            <a:chExt cx="5223002" cy="5491064"/>
          </a:xfrm>
        </p:grpSpPr>
        <p:pic>
          <p:nvPicPr>
            <p:cNvPr id="12308" name="Picture 8" descr="4UWM6GG14CsVSsl51wCirc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4" r="13496"/>
            <a:stretch>
              <a:fillRect/>
            </a:stretch>
          </p:blipFill>
          <p:spPr bwMode="auto">
            <a:xfrm>
              <a:off x="2011943" y="673100"/>
              <a:ext cx="5223002" cy="549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4909768" y="3641846"/>
              <a:ext cx="323845" cy="1255578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91" name="Title 1"/>
          <p:cNvSpPr txBox="1">
            <a:spLocks/>
          </p:cNvSpPr>
          <p:nvPr/>
        </p:nvSpPr>
        <p:spPr bwMode="auto">
          <a:xfrm>
            <a:off x="533400" y="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800">
                <a:solidFill>
                  <a:srgbClr val="FFFF00"/>
                </a:solidFill>
                <a:latin typeface="Arial Black" charset="0"/>
              </a:rPr>
              <a:t>Multi-Channel Viz </a:t>
            </a:r>
          </a:p>
        </p:txBody>
      </p:sp>
      <p:sp>
        <p:nvSpPr>
          <p:cNvPr id="12292" name="TextBox 2"/>
          <p:cNvSpPr txBox="1">
            <a:spLocks noChangeArrowheads="1"/>
          </p:cNvSpPr>
          <p:nvPr/>
        </p:nvSpPr>
        <p:spPr bwMode="auto">
          <a:xfrm>
            <a:off x="3124200" y="685800"/>
            <a:ext cx="31242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Acquired by 96 channel transducer array + </a:t>
            </a:r>
            <a:r>
              <a:rPr lang="en-US" dirty="0" err="1">
                <a:solidFill>
                  <a:srgbClr val="FFFF00"/>
                </a:solidFill>
              </a:rPr>
              <a:t>Verasonics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2293" name="TextBox 2"/>
          <p:cNvSpPr txBox="1">
            <a:spLocks noChangeArrowheads="1"/>
          </p:cNvSpPr>
          <p:nvPr/>
        </p:nvSpPr>
        <p:spPr bwMode="auto">
          <a:xfrm>
            <a:off x="457200" y="898711"/>
            <a:ext cx="22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slice 51 of 162 total</a:t>
            </a:r>
          </a:p>
        </p:txBody>
      </p:sp>
      <p:sp>
        <p:nvSpPr>
          <p:cNvPr id="12294" name="TextBox 2"/>
          <p:cNvSpPr txBox="1">
            <a:spLocks noChangeArrowheads="1"/>
          </p:cNvSpPr>
          <p:nvPr/>
        </p:nvSpPr>
        <p:spPr bwMode="auto">
          <a:xfrm>
            <a:off x="1143000" y="2556061"/>
            <a:ext cx="175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FFFF00"/>
                </a:solidFill>
              </a:rPr>
              <a:t>verumontanum</a:t>
            </a:r>
            <a:endParaRPr lang="en-US" sz="1800" dirty="0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200400" y="1809750"/>
            <a:ext cx="2518238" cy="1822361"/>
            <a:chOff x="3352800" y="2074225"/>
            <a:chExt cx="2832004" cy="2430043"/>
          </a:xfrm>
        </p:grpSpPr>
        <p:pic>
          <p:nvPicPr>
            <p:cNvPr id="12306" name="Picture 2" descr="Csl51toBaseAnt2Row19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" t="13814" r="8907" b="6306"/>
            <a:stretch>
              <a:fillRect/>
            </a:stretch>
          </p:blipFill>
          <p:spPr bwMode="auto">
            <a:xfrm flipH="1">
              <a:off x="3352800" y="2074225"/>
              <a:ext cx="2832004" cy="243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7" name="TextBox 2"/>
            <p:cNvSpPr txBox="1">
              <a:spLocks noChangeArrowheads="1"/>
            </p:cNvSpPr>
            <p:nvPr/>
          </p:nvSpPr>
          <p:spPr bwMode="auto">
            <a:xfrm rot="894486">
              <a:off x="3575799" y="3832552"/>
              <a:ext cx="1173420" cy="61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1D1D1D"/>
                  </a:solidFill>
                </a:rPr>
                <a:t>apex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6400800" y="62511"/>
            <a:ext cx="2743200" cy="2654496"/>
            <a:chOff x="6248400" y="82047"/>
            <a:chExt cx="2895600" cy="3540043"/>
          </a:xfrm>
        </p:grpSpPr>
        <p:pic>
          <p:nvPicPr>
            <p:cNvPr id="12304" name="Picture 1" descr="Csl51toVesiclesAnt2Row196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63" t="7892" r="15741" b="4797"/>
            <a:stretch>
              <a:fillRect/>
            </a:stretch>
          </p:blipFill>
          <p:spPr bwMode="auto">
            <a:xfrm flipH="1">
              <a:off x="6248400" y="304800"/>
              <a:ext cx="2895600" cy="3317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5" name="TextBox 2"/>
            <p:cNvSpPr txBox="1">
              <a:spLocks noChangeArrowheads="1"/>
            </p:cNvSpPr>
            <p:nvPr/>
          </p:nvSpPr>
          <p:spPr bwMode="auto">
            <a:xfrm rot="20934697">
              <a:off x="6893857" y="82047"/>
              <a:ext cx="914400" cy="615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1D1D1D"/>
                  </a:solidFill>
                </a:rPr>
                <a:t>base</a:t>
              </a: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7645400" y="971549"/>
            <a:ext cx="1144588" cy="605012"/>
            <a:chOff x="7645401" y="1295400"/>
            <a:chExt cx="1143904" cy="806999"/>
          </a:xfrm>
        </p:grpSpPr>
        <p:sp>
          <p:nvSpPr>
            <p:cNvPr id="12302" name="TextBox 2"/>
            <p:cNvSpPr txBox="1">
              <a:spLocks noChangeArrowheads="1"/>
            </p:cNvSpPr>
            <p:nvPr/>
          </p:nvSpPr>
          <p:spPr bwMode="auto">
            <a:xfrm rot="1072912">
              <a:off x="7807172" y="1609764"/>
              <a:ext cx="982133" cy="492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FF00"/>
                  </a:solidFill>
                </a:rPr>
                <a:t>urethra</a:t>
              </a:r>
            </a:p>
          </p:txBody>
        </p:sp>
        <p:cxnSp>
          <p:nvCxnSpPr>
            <p:cNvPr id="12303" name="Straight Arrow Connector 4"/>
            <p:cNvCxnSpPr>
              <a:cxnSpLocks noChangeShapeType="1"/>
            </p:cNvCxnSpPr>
            <p:nvPr/>
          </p:nvCxnSpPr>
          <p:spPr bwMode="auto">
            <a:xfrm flipH="1" flipV="1">
              <a:off x="7645401" y="1295400"/>
              <a:ext cx="304799" cy="380999"/>
            </a:xfrm>
            <a:prstGeom prst="straightConnector1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196138" y="603648"/>
            <a:ext cx="957262" cy="367903"/>
            <a:chOff x="7196666" y="804335"/>
            <a:chExt cx="956733" cy="491064"/>
          </a:xfrm>
        </p:grpSpPr>
        <p:cxnSp>
          <p:nvCxnSpPr>
            <p:cNvPr id="12300" name="Straight Arrow Connector 20"/>
            <p:cNvCxnSpPr>
              <a:cxnSpLocks noChangeShapeType="1"/>
            </p:cNvCxnSpPr>
            <p:nvPr/>
          </p:nvCxnSpPr>
          <p:spPr bwMode="auto">
            <a:xfrm flipH="1" flipV="1">
              <a:off x="7848600" y="914400"/>
              <a:ext cx="304799" cy="380999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1" name="Straight Arrow Connector 21"/>
            <p:cNvCxnSpPr>
              <a:cxnSpLocks noChangeShapeType="1"/>
            </p:cNvCxnSpPr>
            <p:nvPr/>
          </p:nvCxnSpPr>
          <p:spPr bwMode="auto">
            <a:xfrm flipV="1">
              <a:off x="7196666" y="804335"/>
              <a:ext cx="228601" cy="304799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299" name="TextBox 2"/>
          <p:cNvSpPr txBox="1">
            <a:spLocks noChangeArrowheads="1"/>
          </p:cNvSpPr>
          <p:nvPr/>
        </p:nvSpPr>
        <p:spPr bwMode="auto">
          <a:xfrm>
            <a:off x="457200" y="3798153"/>
            <a:ext cx="845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Visualize structures not typically seen on US, CT, or MRI.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Master Scene View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4071"/>
          <a:stretch/>
        </p:blipFill>
        <p:spPr bwMode="auto">
          <a:xfrm>
            <a:off x="2438400" y="1"/>
            <a:ext cx="6705601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 txBox="1">
            <a:spLocks/>
          </p:cNvSpPr>
          <p:nvPr/>
        </p:nvSpPr>
        <p:spPr bwMode="auto">
          <a:xfrm>
            <a:off x="0" y="0"/>
            <a:ext cx="20574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FFFF00"/>
                </a:solidFill>
                <a:latin typeface="Arial Black" charset="0"/>
              </a:rPr>
              <a:t>Prostate #2 of 12</a:t>
            </a:r>
          </a:p>
          <a:p>
            <a:endParaRPr lang="en-US" sz="2800" dirty="0">
              <a:solidFill>
                <a:srgbClr val="FFFF00"/>
              </a:solidFill>
              <a:latin typeface="Arial Black" charset="0"/>
            </a:endParaRPr>
          </a:p>
          <a:p>
            <a:r>
              <a:rPr lang="en-US" dirty="0" err="1">
                <a:solidFill>
                  <a:srgbClr val="FFFF00"/>
                </a:solidFill>
                <a:latin typeface="Arial Black" charset="0"/>
              </a:rPr>
              <a:t>viz</a:t>
            </a:r>
            <a:r>
              <a:rPr lang="en-US" dirty="0">
                <a:solidFill>
                  <a:srgbClr val="FFFF00"/>
                </a:solidFill>
                <a:latin typeface="Arial Black" charset="0"/>
              </a:rPr>
              <a:t> in 3D Slicer</a:t>
            </a:r>
          </a:p>
        </p:txBody>
      </p:sp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2438400" y="57151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axial</a:t>
            </a:r>
          </a:p>
        </p:txBody>
      </p:sp>
      <p:sp>
        <p:nvSpPr>
          <p:cNvPr id="13317" name="TextBox 2"/>
          <p:cNvSpPr txBox="1">
            <a:spLocks noChangeArrowheads="1"/>
          </p:cNvSpPr>
          <p:nvPr/>
        </p:nvSpPr>
        <p:spPr bwMode="auto">
          <a:xfrm>
            <a:off x="2362200" y="4681779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sagittal</a:t>
            </a:r>
          </a:p>
        </p:txBody>
      </p:sp>
      <p:sp>
        <p:nvSpPr>
          <p:cNvPr id="13318" name="TextBox 2"/>
          <p:cNvSpPr txBox="1">
            <a:spLocks noChangeArrowheads="1"/>
          </p:cNvSpPr>
          <p:nvPr/>
        </p:nvSpPr>
        <p:spPr bwMode="auto">
          <a:xfrm>
            <a:off x="5715000" y="4681835"/>
            <a:ext cx="144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coronal</a:t>
            </a:r>
          </a:p>
        </p:txBody>
      </p:sp>
      <p:sp>
        <p:nvSpPr>
          <p:cNvPr id="13319" name="TextBox 2"/>
          <p:cNvSpPr txBox="1">
            <a:spLocks noChangeArrowheads="1"/>
          </p:cNvSpPr>
          <p:nvPr/>
        </p:nvSpPr>
        <p:spPr bwMode="auto">
          <a:xfrm>
            <a:off x="2438400" y="1025128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13320" name="TextBox 2"/>
          <p:cNvSpPr txBox="1">
            <a:spLocks noChangeArrowheads="1"/>
          </p:cNvSpPr>
          <p:nvPr/>
        </p:nvSpPr>
        <p:spPr bwMode="auto">
          <a:xfrm>
            <a:off x="5105400" y="1028701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L</a:t>
            </a:r>
          </a:p>
        </p:txBody>
      </p:sp>
      <p:sp>
        <p:nvSpPr>
          <p:cNvPr id="13321" name="TextBox 2"/>
          <p:cNvSpPr txBox="1">
            <a:spLocks noChangeArrowheads="1"/>
          </p:cNvSpPr>
          <p:nvPr/>
        </p:nvSpPr>
        <p:spPr bwMode="auto">
          <a:xfrm>
            <a:off x="5181600" y="3654028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13322" name="TextBox 2"/>
          <p:cNvSpPr txBox="1">
            <a:spLocks noChangeArrowheads="1"/>
          </p:cNvSpPr>
          <p:nvPr/>
        </p:nvSpPr>
        <p:spPr bwMode="auto">
          <a:xfrm>
            <a:off x="2514600" y="3657601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3323" name="TextBox 2"/>
          <p:cNvSpPr txBox="1">
            <a:spLocks noChangeArrowheads="1"/>
          </p:cNvSpPr>
          <p:nvPr/>
        </p:nvSpPr>
        <p:spPr bwMode="auto">
          <a:xfrm>
            <a:off x="3733800" y="57151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3324" name="TextBox 2"/>
          <p:cNvSpPr txBox="1">
            <a:spLocks noChangeArrowheads="1"/>
          </p:cNvSpPr>
          <p:nvPr/>
        </p:nvSpPr>
        <p:spPr bwMode="auto">
          <a:xfrm>
            <a:off x="4038600" y="1885951"/>
            <a:ext cx="91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13325" name="Rectangle 2"/>
          <p:cNvSpPr>
            <a:spLocks noChangeArrowheads="1"/>
          </p:cNvSpPr>
          <p:nvPr/>
        </p:nvSpPr>
        <p:spPr bwMode="auto">
          <a:xfrm>
            <a:off x="2460070" y="2490310"/>
            <a:ext cx="2286000" cy="114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13326" name="Group 6"/>
          <p:cNvGrpSpPr>
            <a:grpSpLocks/>
          </p:cNvGrpSpPr>
          <p:nvPr/>
        </p:nvGrpSpPr>
        <p:grpSpPr bwMode="auto">
          <a:xfrm>
            <a:off x="2743200" y="1485397"/>
            <a:ext cx="1219200" cy="914902"/>
            <a:chOff x="2057400" y="1980480"/>
            <a:chExt cx="1524000" cy="920874"/>
          </a:xfrm>
        </p:grpSpPr>
        <p:sp>
          <p:nvSpPr>
            <p:cNvPr id="13331" name="TextBox 2"/>
            <p:cNvSpPr txBox="1">
              <a:spLocks noChangeArrowheads="1"/>
            </p:cNvSpPr>
            <p:nvPr/>
          </p:nvSpPr>
          <p:spPr bwMode="auto">
            <a:xfrm>
              <a:off x="2057400" y="2286000"/>
              <a:ext cx="1219200" cy="615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FF00"/>
                  </a:solidFill>
                </a:rPr>
                <a:t>veru</a:t>
              </a:r>
            </a:p>
          </p:txBody>
        </p:sp>
        <p:cxnSp>
          <p:nvCxnSpPr>
            <p:cNvPr id="13332" name="Straight Arrow Connector 5"/>
            <p:cNvCxnSpPr>
              <a:cxnSpLocks noChangeShapeType="1"/>
            </p:cNvCxnSpPr>
            <p:nvPr/>
          </p:nvCxnSpPr>
          <p:spPr bwMode="auto">
            <a:xfrm flipV="1">
              <a:off x="2914650" y="1980480"/>
              <a:ext cx="666750" cy="511022"/>
            </a:xfrm>
            <a:prstGeom prst="straightConnector1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327" name="Group 14"/>
          <p:cNvGrpSpPr>
            <a:grpSpLocks/>
          </p:cNvGrpSpPr>
          <p:nvPr/>
        </p:nvGrpSpPr>
        <p:grpSpPr bwMode="auto">
          <a:xfrm>
            <a:off x="76200" y="2355376"/>
            <a:ext cx="4876800" cy="989862"/>
            <a:chOff x="65827" y="3082024"/>
            <a:chExt cx="4876800" cy="1320983"/>
          </a:xfrm>
        </p:grpSpPr>
        <p:sp>
          <p:nvSpPr>
            <p:cNvPr id="13328" name="TextBox 2"/>
            <p:cNvSpPr txBox="1">
              <a:spLocks noChangeArrowheads="1"/>
            </p:cNvSpPr>
            <p:nvPr/>
          </p:nvSpPr>
          <p:spPr bwMode="auto">
            <a:xfrm>
              <a:off x="65827" y="3082024"/>
              <a:ext cx="1828800" cy="1108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FFFF00"/>
                  </a:solidFill>
                </a:rPr>
                <a:t>engorged vesicles</a:t>
              </a:r>
            </a:p>
          </p:txBody>
        </p:sp>
        <p:cxnSp>
          <p:nvCxnSpPr>
            <p:cNvPr id="13330" name="Straight Arrow Connector 43"/>
            <p:cNvCxnSpPr>
              <a:cxnSpLocks noChangeShapeType="1"/>
            </p:cNvCxnSpPr>
            <p:nvPr/>
          </p:nvCxnSpPr>
          <p:spPr bwMode="auto">
            <a:xfrm>
              <a:off x="1513627" y="3539747"/>
              <a:ext cx="3429000" cy="863260"/>
            </a:xfrm>
            <a:prstGeom prst="straightConnector1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" name="20UWM6DM14flick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7893" y="1"/>
            <a:ext cx="3616107" cy="2876550"/>
          </a:xfrm>
          <a:prstGeom prst="rect">
            <a:avLst/>
          </a:prstGeom>
        </p:spPr>
      </p:pic>
      <p:grpSp>
        <p:nvGrpSpPr>
          <p:cNvPr id="25" name="Group 14"/>
          <p:cNvGrpSpPr>
            <a:grpSpLocks/>
          </p:cNvGrpSpPr>
          <p:nvPr/>
        </p:nvGrpSpPr>
        <p:grpSpPr bwMode="auto">
          <a:xfrm>
            <a:off x="65827" y="3368590"/>
            <a:ext cx="2905973" cy="1108158"/>
            <a:chOff x="-20746" y="2712149"/>
            <a:chExt cx="2905973" cy="1478851"/>
          </a:xfrm>
        </p:grpSpPr>
        <p:sp>
          <p:nvSpPr>
            <p:cNvPr id="26" name="TextBox 2"/>
            <p:cNvSpPr txBox="1">
              <a:spLocks noChangeArrowheads="1"/>
            </p:cNvSpPr>
            <p:nvPr/>
          </p:nvSpPr>
          <p:spPr bwMode="auto">
            <a:xfrm>
              <a:off x="-20746" y="3082024"/>
              <a:ext cx="1828800" cy="1108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FFFF00"/>
                  </a:solidFill>
                </a:rPr>
                <a:t>streak artifact</a:t>
              </a:r>
            </a:p>
          </p:txBody>
        </p:sp>
        <p:cxnSp>
          <p:nvCxnSpPr>
            <p:cNvPr id="27" name="Straight Arrow Connector 43"/>
            <p:cNvCxnSpPr>
              <a:cxnSpLocks noChangeShapeType="1"/>
            </p:cNvCxnSpPr>
            <p:nvPr/>
          </p:nvCxnSpPr>
          <p:spPr bwMode="auto">
            <a:xfrm flipV="1">
              <a:off x="969537" y="2712149"/>
              <a:ext cx="1915690" cy="764090"/>
            </a:xfrm>
            <a:prstGeom prst="straightConnector1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180" t="17399" r="11068"/>
          <a:stretch/>
        </p:blipFill>
        <p:spPr>
          <a:xfrm>
            <a:off x="5486400" y="2184400"/>
            <a:ext cx="3661998" cy="2959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180" r="8844"/>
          <a:stretch/>
        </p:blipFill>
        <p:spPr>
          <a:xfrm>
            <a:off x="0" y="1521315"/>
            <a:ext cx="3810000" cy="3622183"/>
          </a:xfrm>
          <a:prstGeom prst="rect">
            <a:avLst/>
          </a:prstGeom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76200" y="47625"/>
            <a:ext cx="8686800" cy="7715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Single element vs. clinical array</a:t>
            </a:r>
          </a:p>
        </p:txBody>
      </p:sp>
      <p:sp>
        <p:nvSpPr>
          <p:cNvPr id="20485" name="Title 1"/>
          <p:cNvSpPr txBox="1">
            <a:spLocks/>
          </p:cNvSpPr>
          <p:nvPr/>
        </p:nvSpPr>
        <p:spPr bwMode="auto">
          <a:xfrm>
            <a:off x="381000" y="211455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FFFF00"/>
                </a:solidFill>
                <a:latin typeface="Arial Black" charset="0"/>
              </a:rPr>
              <a:t>single element		         P4-1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048000" y="725778"/>
            <a:ext cx="3276600" cy="2684172"/>
            <a:chOff x="4953000" y="-78694"/>
            <a:chExt cx="3964889" cy="3351682"/>
          </a:xfrm>
        </p:grpSpPr>
        <p:pic>
          <p:nvPicPr>
            <p:cNvPr id="20502" name="Picture 4" descr="Fig13leftCmean4MHz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8" t="13837" r="14013" b="15266"/>
            <a:stretch/>
          </p:blipFill>
          <p:spPr bwMode="auto">
            <a:xfrm>
              <a:off x="5050529" y="0"/>
              <a:ext cx="3867360" cy="327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3" name="Title 1"/>
            <p:cNvSpPr txBox="1">
              <a:spLocks/>
            </p:cNvSpPr>
            <p:nvPr/>
          </p:nvSpPr>
          <p:spPr bwMode="auto">
            <a:xfrm>
              <a:off x="4953000" y="-78694"/>
              <a:ext cx="3276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200" dirty="0">
                  <a:solidFill>
                    <a:srgbClr val="FFFF00"/>
                  </a:solidFill>
                  <a:latin typeface="Arial Black" charset="0"/>
                </a:rPr>
                <a:t>combined</a:t>
              </a:r>
            </a:p>
          </p:txBody>
        </p:sp>
      </p:grp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 flipV="1">
            <a:off x="4648200" y="2343150"/>
            <a:ext cx="381000" cy="228600"/>
          </a:xfrm>
          <a:prstGeom prst="straightConnector1">
            <a:avLst/>
          </a:prstGeom>
          <a:noFill/>
          <a:ln w="19050">
            <a:solidFill>
              <a:srgbClr val="FFFF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785039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2561"/>
            <a:ext cx="9144000" cy="5078313"/>
          </a:xfrm>
          <a:prstGeom prst="rect">
            <a:avLst/>
          </a:prstGeom>
          <a:solidFill>
            <a:srgbClr val="1D1D1D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   </a:t>
            </a:r>
          </a:p>
          <a:p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</a:rPr>
              <a:t>qTA</a:t>
            </a:r>
            <a:r>
              <a:rPr lang="en-US" sz="4400" b="1" dirty="0" smtClean="0">
                <a:solidFill>
                  <a:srgbClr val="FFFF00"/>
                </a:solidFill>
              </a:rPr>
              <a:t> of saline</a:t>
            </a:r>
            <a:r>
              <a:rPr lang="en-US" sz="4000" dirty="0">
                <a:solidFill>
                  <a:srgbClr val="FFFF00"/>
                </a:solidFill>
              </a:rPr>
              <a:t>,</a:t>
            </a:r>
            <a:r>
              <a:rPr lang="en-US" sz="4000" dirty="0" smtClean="0">
                <a:solidFill>
                  <a:srgbClr val="FFFF00"/>
                </a:solidFill>
              </a:rPr>
              <a:t>  </a:t>
            </a:r>
            <a:r>
              <a:rPr lang="en-US" sz="4000" i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s</a:t>
            </a:r>
            <a:r>
              <a:rPr lang="en-US" sz="4000" i="1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rgbClr val="FFFF00"/>
                </a:solidFill>
              </a:rPr>
              <a:t>~ </a:t>
            </a:r>
            <a:r>
              <a:rPr lang="en-US" sz="4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1 S</a:t>
            </a:r>
            <a:r>
              <a:rPr lang="en-US" sz="4000" smtClean="0">
                <a:solidFill>
                  <a:srgbClr val="FFFF00"/>
                </a:solidFill>
                <a:latin typeface="Times New Roman"/>
                <a:cs typeface="Times New Roman"/>
              </a:rPr>
              <a:t>/</a:t>
            </a:r>
            <a:r>
              <a:rPr lang="en-US" sz="4000" smtClean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endParaRPr lang="en-US" sz="4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endParaRPr lang="en-US" sz="40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endParaRPr lang="en-US" sz="4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endParaRPr lang="en-US" sz="40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endParaRPr lang="en-US" sz="40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endParaRPr lang="en-US" sz="4000" dirty="0" smtClean="0">
              <a:solidFill>
                <a:srgbClr val="FFFF00"/>
              </a:solidFill>
            </a:endParaRPr>
          </a:p>
          <a:p>
            <a:endParaRPr lang="en-US" sz="4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646932"/>
            <a:ext cx="9144000" cy="1077218"/>
          </a:xfrm>
          <a:prstGeom prst="rect">
            <a:avLst/>
          </a:prstGeom>
          <a:solidFill>
            <a:srgbClr val="1D1D1D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1.  reconstruct </a:t>
            </a:r>
            <a:r>
              <a:rPr lang="en-US" sz="3200" i="1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d</a:t>
            </a:r>
            <a:r>
              <a:rPr lang="en-US" sz="3200" i="1" dirty="0" err="1" smtClean="0">
                <a:solidFill>
                  <a:srgbClr val="FFFF00"/>
                </a:solidFill>
              </a:rPr>
              <a:t>p</a:t>
            </a:r>
            <a:r>
              <a:rPr lang="en-US" sz="3200" i="1" dirty="0" smtClean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in Pa from V/Pa response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2.  infer </a:t>
            </a:r>
            <a:r>
              <a:rPr lang="en-US" sz="3200" i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s</a:t>
            </a:r>
            <a:r>
              <a:rPr lang="en-US" sz="3200" i="1" dirty="0" smtClean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using </a:t>
            </a:r>
            <a:r>
              <a:rPr lang="en-US" sz="32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n-US" sz="3200" dirty="0" smtClean="0">
                <a:solidFill>
                  <a:srgbClr val="FFFF00"/>
                </a:solidFill>
              </a:rPr>
              <a:t> = 0.1 and |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lang="en-US" sz="3200" dirty="0" smtClean="0">
                <a:solidFill>
                  <a:srgbClr val="FFFF00"/>
                </a:solidFill>
              </a:rPr>
              <a:t>| = 6 kV/m  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805313"/>
            <a:ext cx="9220200" cy="3662037"/>
            <a:chOff x="0" y="1500513"/>
            <a:chExt cx="9220200" cy="36620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5507" t="18889" b="30709"/>
            <a:stretch/>
          </p:blipFill>
          <p:spPr>
            <a:xfrm>
              <a:off x="0" y="1500513"/>
              <a:ext cx="9144000" cy="366203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73843" y="1504950"/>
              <a:ext cx="1816523" cy="4572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1D1D1D"/>
                  </a:solidFill>
                </a:rPr>
                <a:t>Pa           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63015" y="1504950"/>
              <a:ext cx="1816523" cy="4572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1D1D1D"/>
                  </a:solidFill>
                </a:rPr>
                <a:t>Pa           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54231" y="1504950"/>
              <a:ext cx="1816523" cy="4572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1D1D1D"/>
                  </a:solidFill>
                </a:rPr>
                <a:t>Pa            </a:t>
              </a:r>
            </a:p>
          </p:txBody>
        </p:sp>
        <p:sp>
          <p:nvSpPr>
            <p:cNvPr id="20485" name="Title 1"/>
            <p:cNvSpPr txBox="1">
              <a:spLocks/>
            </p:cNvSpPr>
            <p:nvPr/>
          </p:nvSpPr>
          <p:spPr bwMode="auto">
            <a:xfrm>
              <a:off x="2514600" y="3009900"/>
              <a:ext cx="67056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800" dirty="0">
                  <a:solidFill>
                    <a:srgbClr val="1D1D1D"/>
                  </a:solidFill>
                  <a:latin typeface="Arial Black" charset="0"/>
                </a:rPr>
                <a:t>P4-1 	      V306	 	     </a:t>
              </a:r>
              <a:r>
                <a:rPr lang="en-US" sz="2800" dirty="0" err="1">
                  <a:solidFill>
                    <a:srgbClr val="1D1D1D"/>
                  </a:solidFill>
                  <a:latin typeface="Arial Black" charset="0"/>
                </a:rPr>
                <a:t>ave.</a:t>
              </a:r>
              <a:endParaRPr lang="en-US" sz="2800" dirty="0">
                <a:solidFill>
                  <a:srgbClr val="1D1D1D"/>
                </a:solidFill>
                <a:latin typeface="Arial Blac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91468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1000" y="-19050"/>
            <a:ext cx="7924800" cy="8572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 Black" charset="0"/>
                <a:ea typeface="ＭＳ Ｐゴシック" charset="0"/>
                <a:cs typeface="ＭＳ Ｐゴシック" charset="0"/>
              </a:rPr>
              <a:t>Quantitative TCT take-</a:t>
            </a:r>
            <a:r>
              <a:rPr lang="en-US" dirty="0" err="1">
                <a:solidFill>
                  <a:schemeClr val="bg2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aways</a:t>
            </a:r>
            <a:endParaRPr lang="en-US" dirty="0">
              <a:solidFill>
                <a:schemeClr val="bg2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1000" y="3689350"/>
            <a:ext cx="87630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FF00"/>
                </a:solidFill>
              </a:rPr>
              <a:t>Acknowledgements</a:t>
            </a:r>
          </a:p>
          <a:p>
            <a:pPr eaLnBrk="1" hangingPunct="1"/>
            <a:r>
              <a:rPr lang="en-US" sz="2000" dirty="0">
                <a:solidFill>
                  <a:srgbClr val="FFFF00"/>
                </a:solidFill>
              </a:rPr>
              <a:t>Clinical support: MCW CTSI &amp; Tissue Bank, H </a:t>
            </a:r>
            <a:r>
              <a:rPr lang="en-US" sz="2000" dirty="0" err="1">
                <a:solidFill>
                  <a:srgbClr val="FFFF00"/>
                </a:solidFill>
              </a:rPr>
              <a:t>Engelke</a:t>
            </a:r>
            <a:r>
              <a:rPr lang="en-US" sz="2000" dirty="0">
                <a:solidFill>
                  <a:srgbClr val="FFFF00"/>
                </a:solidFill>
              </a:rPr>
              <a:t> &amp; Dr. K </a:t>
            </a:r>
            <a:r>
              <a:rPr lang="en-US" sz="2000" dirty="0" err="1">
                <a:solidFill>
                  <a:srgbClr val="FFFF00"/>
                </a:solidFill>
              </a:rPr>
              <a:t>Jacobsohn</a:t>
            </a:r>
            <a:endParaRPr lang="en-US" sz="2000" dirty="0">
              <a:solidFill>
                <a:srgbClr val="FFFF00"/>
              </a:solidFill>
            </a:endParaRPr>
          </a:p>
          <a:p>
            <a:pPr eaLnBrk="1" hangingPunct="1"/>
            <a:r>
              <a:rPr lang="en-US" sz="2000" dirty="0" err="1">
                <a:solidFill>
                  <a:srgbClr val="FFFF00"/>
                </a:solidFill>
              </a:rPr>
              <a:t>Verasonics</a:t>
            </a:r>
            <a:r>
              <a:rPr lang="en-US" sz="2000" dirty="0">
                <a:solidFill>
                  <a:srgbClr val="FFFF00"/>
                </a:solidFill>
              </a:rPr>
              <a:t> hardware:  UWM Instrumentation Grant</a:t>
            </a:r>
          </a:p>
          <a:p>
            <a:pPr eaLnBrk="1" hangingPunct="1"/>
            <a:r>
              <a:rPr lang="en-US" sz="2000" dirty="0">
                <a:solidFill>
                  <a:srgbClr val="FFFF00"/>
                </a:solidFill>
              </a:rPr>
              <a:t>Data acquisition: YM </a:t>
            </a:r>
            <a:r>
              <a:rPr lang="en-US" sz="2000" dirty="0" err="1">
                <a:solidFill>
                  <a:srgbClr val="FFFF00"/>
                </a:solidFill>
              </a:rPr>
              <a:t>Qadadha</a:t>
            </a:r>
            <a:r>
              <a:rPr lang="en-US" sz="2000" dirty="0">
                <a:solidFill>
                  <a:srgbClr val="FFFF00"/>
                </a:solidFill>
              </a:rPr>
              <a:t>, I </a:t>
            </a:r>
            <a:r>
              <a:rPr lang="en-US" sz="2000" dirty="0" err="1">
                <a:solidFill>
                  <a:srgbClr val="FFFF00"/>
                </a:solidFill>
              </a:rPr>
              <a:t>Elsharef</a:t>
            </a:r>
            <a:r>
              <a:rPr lang="en-US" sz="2000" dirty="0">
                <a:solidFill>
                  <a:srgbClr val="FFFF00"/>
                </a:solidFill>
              </a:rPr>
              <a:t> &amp; M Yang</a:t>
            </a:r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457200" y="2266950"/>
            <a:ext cx="8458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FFFF00"/>
                </a:solidFill>
              </a:rPr>
              <a:t>Benchtop TCT system often detects anatomical structures.  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57200" y="2902863"/>
            <a:ext cx="8458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FFFF00"/>
                </a:solidFill>
              </a:rPr>
              <a:t>Very low US frequencies (20 kHz) </a:t>
            </a:r>
            <a:r>
              <a:rPr lang="en-US" sz="2200" i="1" dirty="0">
                <a:solidFill>
                  <a:srgbClr val="FFFF00"/>
                </a:solidFill>
              </a:rPr>
              <a:t>critical </a:t>
            </a:r>
            <a:r>
              <a:rPr lang="en-US" sz="2200" dirty="0">
                <a:solidFill>
                  <a:srgbClr val="FFFF00"/>
                </a:solidFill>
              </a:rPr>
              <a:t>for “</a:t>
            </a:r>
            <a:r>
              <a:rPr lang="en-US" sz="2200" dirty="0" err="1">
                <a:solidFill>
                  <a:srgbClr val="FFFF00"/>
                </a:solidFill>
              </a:rPr>
              <a:t>qTA</a:t>
            </a:r>
            <a:r>
              <a:rPr lang="en-US" sz="2200" dirty="0">
                <a:solidFill>
                  <a:srgbClr val="FFFF00"/>
                </a:solidFill>
              </a:rPr>
              <a:t>” imaging.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930354"/>
            <a:ext cx="845820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FFFF00"/>
                </a:solidFill>
              </a:rPr>
              <a:t>Very high (100 MHz) EM-induced </a:t>
            </a:r>
            <a:r>
              <a:rPr lang="en-US" sz="2200" dirty="0" err="1">
                <a:solidFill>
                  <a:srgbClr val="FFFF00"/>
                </a:solidFill>
              </a:rPr>
              <a:t>thermoacoustics</a:t>
            </a:r>
            <a:r>
              <a:rPr lang="en-US" sz="2200" dirty="0">
                <a:solidFill>
                  <a:srgbClr val="FFFF00"/>
                </a:solidFill>
              </a:rPr>
              <a:t> can provide</a:t>
            </a:r>
          </a:p>
          <a:p>
            <a:pPr marL="342900" indent="-342900">
              <a:buFontTx/>
              <a:buChar char="-"/>
              <a:defRPr/>
            </a:pPr>
            <a:r>
              <a:rPr lang="en-US" sz="2200" dirty="0">
                <a:solidFill>
                  <a:srgbClr val="FFFF00"/>
                </a:solidFill>
              </a:rPr>
              <a:t>whole organ images over 6+ cm FOV</a:t>
            </a:r>
          </a:p>
          <a:p>
            <a:pPr marL="342900" indent="-342900">
              <a:buFontTx/>
              <a:buChar char="-"/>
              <a:defRPr/>
            </a:pPr>
            <a:r>
              <a:rPr lang="en-US" sz="2200" dirty="0">
                <a:solidFill>
                  <a:srgbClr val="FFFF00"/>
                </a:solidFill>
              </a:rPr>
              <a:t>image of electrical conductivity, ionic content + relaxation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510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562601" y="209550"/>
                <a:ext cx="3505199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0" i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14:m>
                  <m:oMath xmlns:m="http://schemas.openxmlformats.org/officeDocument/2006/math" xmlns=""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 =</m:t>
                    </m:r>
                    <m:r>
                      <m:rPr>
                        <m:sty m:val="p"/>
                      </m:rPr>
                      <a:rPr lang="el-GR" sz="32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Γ</m:t>
                    </m:r>
                    <m:sSup>
                      <m:sSupPr>
                        <m:ctrlPr>
                          <a:rPr lang="el-GR" sz="32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l-GR" sz="32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l-GR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3200" b="1" i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𝐄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𝑜</m:t>
                                </m:r>
                              </m:sub>
                              <m:sup/>
                            </m:sSubSup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l-GR" sz="32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𝜎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b="1" i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𝐱</m:t>
                        </m:r>
                      </m:e>
                    </m:d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𝐼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en-US" sz="3200" b="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mbria Math"/>
                </a:endParaRPr>
              </a:p>
              <a:p>
                <a:r>
                  <a:rPr lang="en-US" sz="3200" i="1" dirty="0" smtClean="0">
                    <a:solidFill>
                      <a:srgbClr val="000000"/>
                    </a:solidFill>
                    <a:latin typeface="Cambria Math"/>
                    <a:ea typeface="Cambria Math"/>
                  </a:rPr>
                  <a:t>p = </a:t>
                </a:r>
                <a14:m>
                  <m:oMath xmlns:m="http://schemas.openxmlformats.org/officeDocument/2006/math" xmlns="">
                    <m:sSubSup>
                      <m:sSubSupPr>
                        <m:ctrlPr>
                          <a:rPr lang="el-GR" sz="32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3200" i="1" dirty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p</m:t>
                        </m:r>
                      </m:e>
                      <m:sub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𝛿</m:t>
                        </m:r>
                      </m:sub>
                      <m:sup/>
                    </m:sSubSup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∗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h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∗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𝐼</m:t>
                    </m:r>
                  </m:oMath>
                </a14:m>
                <a:endParaRPr lang="en-US" sz="3200" i="1" dirty="0" smtClean="0">
                  <a:solidFill>
                    <a:srgbClr val="000000"/>
                  </a:solidFill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1" y="209550"/>
                <a:ext cx="3505199" cy="984885"/>
              </a:xfrm>
              <a:prstGeom prst="rect">
                <a:avLst/>
              </a:prstGeom>
              <a:blipFill rotWithShape="1">
                <a:blip r:embed="rId3"/>
                <a:stretch>
                  <a:fillRect l="-7130" t="-12963"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0" y="3028950"/>
            <a:ext cx="5410200" cy="83099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- incident pulse, 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V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) = 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V</a:t>
            </a:r>
            <a:r>
              <a:rPr lang="en-US" i="1" baseline="-25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 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</a:t>
            </a:r>
            <a:r>
              <a:rPr lang="en-US" i="1" baseline="30000" dirty="0">
                <a:solidFill>
                  <a:srgbClr val="000000"/>
                </a:solidFill>
              </a:rPr>
              <a:t>1/2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) cos(</a:t>
            </a:r>
            <a:r>
              <a:rPr lang="en-US" i="1" dirty="0">
                <a:solidFill>
                  <a:srgbClr val="000000"/>
                </a:solidFill>
                <a:latin typeface="Symbol" charset="0"/>
                <a:cs typeface="Symbol" charset="0"/>
              </a:rPr>
              <a:t>w</a:t>
            </a:r>
            <a:r>
              <a:rPr lang="en-US" i="1" baseline="-25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)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b="1" i="1" dirty="0">
                <a:solidFill>
                  <a:srgbClr val="000000"/>
                </a:solidFill>
              </a:rPr>
              <a:t>- 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</a:t>
            </a:r>
            <a:r>
              <a:rPr lang="en-US" i="1" baseline="30000" dirty="0">
                <a:solidFill>
                  <a:srgbClr val="000000"/>
                </a:solidFill>
              </a:rPr>
              <a:t>1/2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171144"/>
              </p:ext>
            </p:extLst>
          </p:nvPr>
        </p:nvGraphicFramePr>
        <p:xfrm>
          <a:off x="-304800" y="1581150"/>
          <a:ext cx="179641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Document" r:id="rId5" imgW="6597462" imgH="444491" progId="Word.Document.12">
                  <p:embed/>
                </p:oleObj>
              </mc:Choice>
              <mc:Fallback>
                <p:oleObj name="Document" r:id="rId5" imgW="6597462" imgH="4444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304800" y="1581150"/>
                        <a:ext cx="17964150" cy="1209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5334000" cy="1885950"/>
          </a:xfrm>
        </p:spPr>
        <p:txBody>
          <a:bodyPr/>
          <a:lstStyle/>
          <a:p>
            <a:r>
              <a:rPr lang="en-US" dirty="0">
                <a:solidFill>
                  <a:srgbClr val="1D1D1D"/>
                </a:solidFill>
                <a:latin typeface="Arial Black" charset="0"/>
                <a:ea typeface="ＭＳ Ｐゴシック" charset="0"/>
                <a:cs typeface="ＭＳ Ｐゴシック" charset="0"/>
              </a:rPr>
              <a:t>EM irradiation power spectrum vs. k-space</a:t>
            </a:r>
          </a:p>
        </p:txBody>
      </p:sp>
      <p:pic>
        <p:nvPicPr>
          <p:cNvPr id="3" name="Picture 2" descr="kspace2halv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7196" r="21992"/>
          <a:stretch>
            <a:fillRect/>
          </a:stretch>
        </p:blipFill>
        <p:spPr bwMode="auto">
          <a:xfrm>
            <a:off x="5486400" y="0"/>
            <a:ext cx="37846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 descr="Fig6leftPinc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/>
          <a:stretch/>
        </p:blipFill>
        <p:spPr bwMode="auto">
          <a:xfrm>
            <a:off x="0" y="2571750"/>
            <a:ext cx="5029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267200" y="2617390"/>
            <a:ext cx="5029200" cy="2526110"/>
            <a:chOff x="4267200" y="3489854"/>
            <a:chExt cx="5029200" cy="3368146"/>
          </a:xfrm>
        </p:grpSpPr>
        <p:pic>
          <p:nvPicPr>
            <p:cNvPr id="22542" name="Picture 5" descr="PSDsQEIvsPAT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17"/>
            <a:stretch/>
          </p:blipFill>
          <p:spPr bwMode="auto">
            <a:xfrm>
              <a:off x="4267200" y="3489854"/>
              <a:ext cx="5029200" cy="3368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3" name="TextBox 8"/>
            <p:cNvSpPr txBox="1">
              <a:spLocks noChangeArrowheads="1"/>
            </p:cNvSpPr>
            <p:nvPr/>
          </p:nvSpPr>
          <p:spPr bwMode="auto">
            <a:xfrm>
              <a:off x="6477000" y="3589338"/>
              <a:ext cx="24384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0000"/>
                  </a:solidFill>
                </a:rPr>
                <a:t>power spectrum</a:t>
              </a:r>
            </a:p>
            <a:p>
              <a:pPr eaLnBrk="1" hangingPunct="1"/>
              <a:r>
                <a:rPr lang="en-US" i="1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       V</a:t>
              </a:r>
              <a:r>
                <a:rPr lang="en-US" i="1" baseline="-25000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o</a:t>
              </a:r>
              <a:r>
                <a:rPr lang="en-US" i="1" baseline="30000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2</a:t>
              </a:r>
              <a:r>
                <a:rPr lang="en-US" b="1" baseline="-25000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F</a:t>
              </a:r>
              <a:r>
                <a:rPr lang="en-US" i="1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I</a:t>
              </a:r>
              <a:endPara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076405" y="1257300"/>
            <a:ext cx="1848395" cy="3657600"/>
            <a:chOff x="6076274" y="1676400"/>
            <a:chExt cx="1848526" cy="4876800"/>
          </a:xfrm>
        </p:grpSpPr>
        <p:sp>
          <p:nvSpPr>
            <p:cNvPr id="22539" name="Oval 1"/>
            <p:cNvSpPr>
              <a:spLocks noChangeArrowheads="1"/>
            </p:cNvSpPr>
            <p:nvPr/>
          </p:nvSpPr>
          <p:spPr bwMode="auto">
            <a:xfrm>
              <a:off x="6477000" y="5943600"/>
              <a:ext cx="304800" cy="6096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22540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6629400" y="1676400"/>
              <a:ext cx="1295400" cy="42672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41" name="TextBox 7"/>
            <p:cNvSpPr txBox="1">
              <a:spLocks noChangeArrowheads="1"/>
            </p:cNvSpPr>
            <p:nvPr/>
          </p:nvSpPr>
          <p:spPr bwMode="auto">
            <a:xfrm rot="17292874">
              <a:off x="5838281" y="4059669"/>
              <a:ext cx="1676400" cy="120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FF0000"/>
                  </a:solidFill>
                </a:rPr>
                <a:t>limits resolution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440238" y="1129338"/>
            <a:ext cx="3027362" cy="830997"/>
            <a:chOff x="6586337" y="2038660"/>
            <a:chExt cx="3027591" cy="1108976"/>
          </a:xfrm>
        </p:grpSpPr>
        <p:cxnSp>
          <p:nvCxnSpPr>
            <p:cNvPr id="22537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7785091" y="2209800"/>
              <a:ext cx="1828837" cy="3810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38" name="TextBox 7"/>
            <p:cNvSpPr txBox="1">
              <a:spLocks noChangeArrowheads="1"/>
            </p:cNvSpPr>
            <p:nvPr/>
          </p:nvSpPr>
          <p:spPr bwMode="auto">
            <a:xfrm rot="19894812">
              <a:off x="6586337" y="2038660"/>
              <a:ext cx="1676519" cy="1108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limits contrast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533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777777"/>
      </a:dk1>
      <a:lt1>
        <a:srgbClr val="FFFFFF"/>
      </a:lt1>
      <a:dk2>
        <a:srgbClr val="0201FF"/>
      </a:dk2>
      <a:lt2>
        <a:srgbClr val="FFFF00"/>
      </a:lt2>
      <a:accent1>
        <a:srgbClr val="3333CC"/>
      </a:accent1>
      <a:accent2>
        <a:srgbClr val="CC9900"/>
      </a:accent2>
      <a:accent3>
        <a:srgbClr val="AAAAFF"/>
      </a:accent3>
      <a:accent4>
        <a:srgbClr val="DADADA"/>
      </a:accent4>
      <a:accent5>
        <a:srgbClr val="ADADE2"/>
      </a:accent5>
      <a:accent6>
        <a:srgbClr val="B98A00"/>
      </a:accent6>
      <a:hlink>
        <a:srgbClr val="FFCC00"/>
      </a:hlink>
      <a:folHlink>
        <a:srgbClr val="996633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777777"/>
        </a:dk1>
        <a:lt1>
          <a:srgbClr val="FFFFFF"/>
        </a:lt1>
        <a:dk2>
          <a:srgbClr val="000000"/>
        </a:dk2>
        <a:lt2>
          <a:srgbClr val="FFFF00"/>
        </a:lt2>
        <a:accent1>
          <a:srgbClr val="3333CC"/>
        </a:accent1>
        <a:accent2>
          <a:srgbClr val="CC9900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B98A00"/>
        </a:accent6>
        <a:hlink>
          <a:srgbClr val="FFCC00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27030</TotalTime>
  <Words>990</Words>
  <Application>Microsoft Macintosh PowerPoint</Application>
  <PresentationFormat>On-screen Show (16:9)</PresentationFormat>
  <Paragraphs>236</Paragraphs>
  <Slides>23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Default Design</vt:lpstr>
      <vt:lpstr>Equation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 element vs. clinical array</vt:lpstr>
      <vt:lpstr>PowerPoint Presentation</vt:lpstr>
      <vt:lpstr>Quantitative TCT take-aways</vt:lpstr>
      <vt:lpstr>EM irradiation power spectrum vs. k-space</vt:lpstr>
      <vt:lpstr>PowerPoint Presentation</vt:lpstr>
      <vt:lpstr>Resolution Improvement – in-plane</vt:lpstr>
      <vt:lpstr>PowerPoint Presentation</vt:lpstr>
      <vt:lpstr>Best and worst-case resolution</vt:lpstr>
      <vt:lpstr>Backup Slides </vt:lpstr>
      <vt:lpstr>PowerPoint Presentation</vt:lpstr>
      <vt:lpstr>k-space and image quality</vt:lpstr>
      <vt:lpstr>Low Frequency Results  2.25 MHz single element transducer</vt:lpstr>
      <vt:lpstr>TCT vs Gleason (primary) N=11 ROIs shown above</vt:lpstr>
      <vt:lpstr>TCT vs Gleason (primary) N=45 ROIs in posterior peripheral zone </vt:lpstr>
      <vt:lpstr>Limitations –        temperature and incident power variations</vt:lpstr>
      <vt:lpstr>Limitations –  incident power</vt:lpstr>
      <vt:lpstr>Preliminary Conclusions</vt:lpstr>
      <vt:lpstr>PowerPoint Presentation</vt:lpstr>
    </vt:vector>
  </TitlesOfParts>
  <Manager/>
  <Company>UWM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Peter</dc:creator>
  <cp:keywords/>
  <dc:description/>
  <cp:lastModifiedBy>UW Milwaukee</cp:lastModifiedBy>
  <cp:revision>594</cp:revision>
  <dcterms:created xsi:type="dcterms:W3CDTF">2010-10-08T18:57:46Z</dcterms:created>
  <dcterms:modified xsi:type="dcterms:W3CDTF">2016-08-04T10:36:51Z</dcterms:modified>
  <cp:category/>
</cp:coreProperties>
</file>