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36"/>
  </p:notesMasterIdLst>
  <p:sldIdLst>
    <p:sldId id="547" r:id="rId2"/>
    <p:sldId id="552" r:id="rId3"/>
    <p:sldId id="556" r:id="rId4"/>
    <p:sldId id="256" r:id="rId5"/>
    <p:sldId id="549" r:id="rId6"/>
    <p:sldId id="528" r:id="rId7"/>
    <p:sldId id="527" r:id="rId8"/>
    <p:sldId id="494" r:id="rId9"/>
    <p:sldId id="306" r:id="rId10"/>
    <p:sldId id="557" r:id="rId11"/>
    <p:sldId id="479" r:id="rId12"/>
    <p:sldId id="529" r:id="rId13"/>
    <p:sldId id="530" r:id="rId14"/>
    <p:sldId id="501" r:id="rId15"/>
    <p:sldId id="532" r:id="rId16"/>
    <p:sldId id="537" r:id="rId17"/>
    <p:sldId id="507" r:id="rId18"/>
    <p:sldId id="525" r:id="rId19"/>
    <p:sldId id="534" r:id="rId20"/>
    <p:sldId id="508" r:id="rId21"/>
    <p:sldId id="419" r:id="rId22"/>
    <p:sldId id="490" r:id="rId23"/>
    <p:sldId id="309" r:id="rId24"/>
    <p:sldId id="548" r:id="rId25"/>
    <p:sldId id="544" r:id="rId26"/>
    <p:sldId id="503" r:id="rId27"/>
    <p:sldId id="509" r:id="rId28"/>
    <p:sldId id="550" r:id="rId29"/>
    <p:sldId id="368" r:id="rId30"/>
    <p:sldId id="455" r:id="rId31"/>
    <p:sldId id="504" r:id="rId32"/>
    <p:sldId id="542" r:id="rId33"/>
    <p:sldId id="536" r:id="rId34"/>
    <p:sldId id="53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Feinstein" initials="DF" lastIdx="1" clrIdx="0">
    <p:extLst>
      <p:ext uri="{19B8F6BF-5375-455C-9EA6-DF929625EA0E}">
        <p15:presenceInfo xmlns:p15="http://schemas.microsoft.com/office/powerpoint/2012/main" userId="8517ba006f3232b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00FFFF"/>
    <a:srgbClr val="FF7C8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sorterViewPr>
    <p:cViewPr>
      <p:scale>
        <a:sx n="70" d="100"/>
        <a:sy n="70" d="100"/>
      </p:scale>
      <p:origin x="0" y="-37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D:\usdat\WEBB\2020-SYNTH-8L\3FinalScens\Roma\Trended2_Summary_Lags_Damping.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n-US" b="1"/>
              <a:t>Heat Flow Increase (%) for Synthetic</a:t>
            </a:r>
            <a:r>
              <a:rPr lang="en-US" b="1" baseline="0"/>
              <a:t> Model </a:t>
            </a:r>
            <a:r>
              <a:rPr lang="en-US" b="1"/>
              <a:t>under High-Emissions</a:t>
            </a:r>
          </a:p>
          <a:p>
            <a:pPr>
              <a:defRPr/>
            </a:pPr>
            <a:r>
              <a:rPr lang="en-US" b="1"/>
              <a:t>Climate Forcing  ~ 2022-2051</a:t>
            </a:r>
          </a:p>
        </c:rich>
      </c:tx>
      <c:layout>
        <c:manualLayout>
          <c:xMode val="edge"/>
          <c:yMode val="edge"/>
          <c:x val="0.12618086082797933"/>
          <c:y val="3.198294243070362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n-US"/>
        </a:p>
      </c:txPr>
    </c:title>
    <c:autoTitleDeleted val="0"/>
    <c:plotArea>
      <c:layout/>
      <c:barChart>
        <c:barDir val="bar"/>
        <c:grouping val="clustered"/>
        <c:varyColors val="0"/>
        <c:ser>
          <c:idx val="1"/>
          <c:order val="0"/>
          <c:tx>
            <c:strRef>
              <c:f>'dampening graph, English'!$D$1</c:f>
              <c:strCache>
                <c:ptCount val="1"/>
                <c:pt idx="0">
                  <c:v>HI_UZ, Gage 864</c:v>
                </c:pt>
              </c:strCache>
            </c:strRef>
          </c:tx>
          <c:spPr>
            <a:solidFill>
              <a:schemeClr val="accent2"/>
            </a:solidFill>
            <a:ln>
              <a:noFill/>
            </a:ln>
            <a:effectLst/>
          </c:spPr>
          <c:invertIfNegative val="0"/>
          <c:cat>
            <c:strRef>
              <c:f>'dampening graph, English'!$B$2:$B$7</c:f>
              <c:strCache>
                <c:ptCount val="6"/>
                <c:pt idx="0">
                  <c:v>STREAMFLOW</c:v>
                </c:pt>
                <c:pt idx="1">
                  <c:v>BASE FLOW</c:v>
                </c:pt>
                <c:pt idx="2">
                  <c:v>DIRECT DISCHARGE</c:v>
                </c:pt>
                <c:pt idx="3">
                  <c:v>RECHARGE</c:v>
                </c:pt>
                <c:pt idx="5">
                  <c:v>INFILTRATION</c:v>
                </c:pt>
              </c:strCache>
            </c:strRef>
          </c:cat>
          <c:val>
            <c:numRef>
              <c:f>'dampening graph'!$D$2:$D$7</c:f>
              <c:numCache>
                <c:formatCode>General</c:formatCode>
                <c:ptCount val="6"/>
                <c:pt idx="0">
                  <c:v>11.1</c:v>
                </c:pt>
                <c:pt idx="1">
                  <c:v>4.4000000000000004</c:v>
                </c:pt>
                <c:pt idx="2">
                  <c:v>3.7</c:v>
                </c:pt>
                <c:pt idx="3">
                  <c:v>12.7</c:v>
                </c:pt>
                <c:pt idx="5">
                  <c:v>31.3</c:v>
                </c:pt>
              </c:numCache>
            </c:numRef>
          </c:val>
          <c:extLst>
            <c:ext xmlns:c16="http://schemas.microsoft.com/office/drawing/2014/chart" uri="{C3380CC4-5D6E-409C-BE32-E72D297353CC}">
              <c16:uniqueId val="{00000000-B970-4A5F-84DC-DE16BB2B9D8B}"/>
            </c:ext>
          </c:extLst>
        </c:ser>
        <c:ser>
          <c:idx val="0"/>
          <c:order val="1"/>
          <c:tx>
            <c:strRef>
              <c:f>'dampening graph'!$C$1</c:f>
              <c:strCache>
                <c:ptCount val="1"/>
                <c:pt idx="0">
                  <c:v>MID_UZ, Gage 864</c:v>
                </c:pt>
              </c:strCache>
            </c:strRef>
          </c:tx>
          <c:spPr>
            <a:solidFill>
              <a:schemeClr val="accent1"/>
            </a:solidFill>
            <a:ln>
              <a:noFill/>
            </a:ln>
            <a:effectLst/>
          </c:spPr>
          <c:invertIfNegative val="0"/>
          <c:cat>
            <c:strRef>
              <c:f>'dampening graph, English'!$B$2:$B$7</c:f>
              <c:strCache>
                <c:ptCount val="6"/>
                <c:pt idx="0">
                  <c:v>STREAMFLOW</c:v>
                </c:pt>
                <c:pt idx="1">
                  <c:v>BASE FLOW</c:v>
                </c:pt>
                <c:pt idx="2">
                  <c:v>DIRECT DISCHARGE</c:v>
                </c:pt>
                <c:pt idx="3">
                  <c:v>RECHARGE</c:v>
                </c:pt>
                <c:pt idx="5">
                  <c:v>INFILTRATION</c:v>
                </c:pt>
              </c:strCache>
            </c:strRef>
          </c:cat>
          <c:val>
            <c:numRef>
              <c:f>'dampening graph'!$C$2:$C$7</c:f>
              <c:numCache>
                <c:formatCode>General</c:formatCode>
                <c:ptCount val="6"/>
                <c:pt idx="0">
                  <c:v>12.7</c:v>
                </c:pt>
                <c:pt idx="1">
                  <c:v>6.8</c:v>
                </c:pt>
                <c:pt idx="2">
                  <c:v>1.6</c:v>
                </c:pt>
                <c:pt idx="3">
                  <c:v>13.3</c:v>
                </c:pt>
                <c:pt idx="5">
                  <c:v>31.3</c:v>
                </c:pt>
              </c:numCache>
            </c:numRef>
          </c:val>
          <c:extLst>
            <c:ext xmlns:c16="http://schemas.microsoft.com/office/drawing/2014/chart" uri="{C3380CC4-5D6E-409C-BE32-E72D297353CC}">
              <c16:uniqueId val="{00000001-B970-4A5F-84DC-DE16BB2B9D8B}"/>
            </c:ext>
          </c:extLst>
        </c:ser>
        <c:dLbls>
          <c:showLegendKey val="0"/>
          <c:showVal val="0"/>
          <c:showCatName val="0"/>
          <c:showSerName val="0"/>
          <c:showPercent val="0"/>
          <c:showBubbleSize val="0"/>
        </c:dLbls>
        <c:gapWidth val="182"/>
        <c:axId val="804856735"/>
        <c:axId val="804861311"/>
      </c:barChart>
      <c:catAx>
        <c:axId val="8048567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dk1"/>
                </a:solidFill>
                <a:latin typeface="+mn-lt"/>
                <a:ea typeface="+mn-ea"/>
                <a:cs typeface="+mn-cs"/>
              </a:defRPr>
            </a:pPr>
            <a:endParaRPr lang="en-US"/>
          </a:p>
        </c:txPr>
        <c:crossAx val="804861311"/>
        <c:crosses val="autoZero"/>
        <c:auto val="1"/>
        <c:lblAlgn val="ctr"/>
        <c:lblOffset val="100"/>
        <c:noMultiLvlLbl val="0"/>
      </c:catAx>
      <c:valAx>
        <c:axId val="804861311"/>
        <c:scaling>
          <c:orientation val="minMax"/>
        </c:scaling>
        <c:delete val="0"/>
        <c:axPos val="b"/>
        <c:majorGridlines>
          <c:spPr>
            <a:ln w="12700" cap="flat" cmpd="sng" algn="ctr">
              <a:solidFill>
                <a:schemeClr val="bg1">
                  <a:lumMod val="6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dk1"/>
                    </a:solidFill>
                    <a:latin typeface="+mn-lt"/>
                    <a:ea typeface="+mn-ea"/>
                    <a:cs typeface="+mn-cs"/>
                  </a:defRPr>
                </a:pPr>
                <a:r>
                  <a:rPr lang="en-US" sz="1200" b="1"/>
                  <a:t>Heat</a:t>
                </a:r>
                <a:r>
                  <a:rPr lang="en-US" sz="1200" b="1" baseline="0"/>
                  <a:t> Flow Increase</a:t>
                </a:r>
                <a:r>
                  <a:rPr lang="en-US" sz="1200" b="1"/>
                  <a:t> (%)</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dk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dk1"/>
                </a:solidFill>
                <a:latin typeface="+mn-lt"/>
                <a:ea typeface="+mn-ea"/>
                <a:cs typeface="+mn-cs"/>
              </a:defRPr>
            </a:pPr>
            <a:endParaRPr lang="en-US"/>
          </a:p>
        </c:txPr>
        <c:crossAx val="804856735"/>
        <c:crosses val="autoZero"/>
        <c:crossBetween val="between"/>
      </c:valAx>
      <c:spPr>
        <a:noFill/>
        <a:ln>
          <a:noFill/>
        </a:ln>
        <a:effectLst/>
      </c:spPr>
    </c:plotArea>
    <c:legend>
      <c:legendPos val="b"/>
      <c:layout>
        <c:manualLayout>
          <c:xMode val="edge"/>
          <c:yMode val="edge"/>
          <c:x val="0.35561486562645922"/>
          <c:y val="0.90581541113330988"/>
          <c:w val="0.48917926670209166"/>
          <c:h val="7.286262724622108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legend>
    <c:plotVisOnly val="1"/>
    <c:dispBlanksAs val="gap"/>
    <c:showDLblsOverMax val="0"/>
  </c:chart>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FB12A3-181A-48ED-8831-7A4FECCA6EC4}" type="datetimeFigureOut">
              <a:rPr lang="en-US" smtClean="0"/>
              <a:t>5/6/2023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101F4-E941-4D3D-8A77-D3381D060D9C}" type="slidenum">
              <a:rPr lang="en-US" smtClean="0"/>
              <a:t>‹#›</a:t>
            </a:fld>
            <a:endParaRPr lang="en-US" dirty="0"/>
          </a:p>
        </p:txBody>
      </p:sp>
    </p:spTree>
    <p:extLst>
      <p:ext uri="{BB962C8B-B14F-4D97-AF65-F5344CB8AC3E}">
        <p14:creationId xmlns:p14="http://schemas.microsoft.com/office/powerpoint/2010/main" val="2678285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 elements of any groundwater flow model of shallow subsurface.  SUFFICIENT FRAMEWORK FOR MANY OBJECTIVES.</a:t>
            </a:r>
          </a:p>
          <a:p>
            <a:r>
              <a:rPr lang="en-US" b="0" i="0" dirty="0">
                <a:solidFill>
                  <a:srgbClr val="222222"/>
                </a:solidFill>
                <a:effectLst/>
                <a:latin typeface="Arial" panose="020B0604020202020204" pitchFamily="34" charset="0"/>
              </a:rPr>
              <a:t>Slide two shows elements of our simple models - and they are mostly imposed rather than solved - like the recharge rate APPLIED at the WT, the streams and wetlands and pumping as EXTERNAL BCs to the model.  And this is fine for many objectives.  But for some problems and decision support, we want these elements to be internal to the model (slide 3). </a:t>
            </a:r>
            <a:endParaRPr lang="en-US" dirty="0"/>
          </a:p>
        </p:txBody>
      </p:sp>
      <p:sp>
        <p:nvSpPr>
          <p:cNvPr id="4" name="Slide Number Placeholder 3"/>
          <p:cNvSpPr>
            <a:spLocks noGrp="1"/>
          </p:cNvSpPr>
          <p:nvPr>
            <p:ph type="sldNum" sz="quarter" idx="5"/>
          </p:nvPr>
        </p:nvSpPr>
        <p:spPr/>
        <p:txBody>
          <a:bodyPr/>
          <a:lstStyle/>
          <a:p>
            <a:fld id="{7232F818-8707-480A-84E9-34A730159615}" type="slidenum">
              <a:rPr lang="en-US" smtClean="0"/>
              <a:t>2</a:t>
            </a:fld>
            <a:endParaRPr lang="en-US"/>
          </a:p>
        </p:txBody>
      </p:sp>
    </p:spTree>
    <p:extLst>
      <p:ext uri="{BB962C8B-B14F-4D97-AF65-F5344CB8AC3E}">
        <p14:creationId xmlns:p14="http://schemas.microsoft.com/office/powerpoint/2010/main" val="4079617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Grid refinement to improve simulation of interfaces </a:t>
            </a:r>
            <a:r>
              <a:rPr lang="en-US" dirty="0">
                <a:sym typeface="Wingdings" panose="05000000000000000000" pitchFamily="2" charset="2"/>
              </a:rPr>
              <a:t> unstructured models</a:t>
            </a:r>
            <a:endParaRPr lang="en-US" dirty="0"/>
          </a:p>
          <a:p>
            <a:r>
              <a:rPr lang="en-US" dirty="0"/>
              <a:t>Badger example:  Without UZ, Sy acts as surrogate to get timing of water table fluctuation</a:t>
            </a:r>
          </a:p>
          <a:p>
            <a:r>
              <a:rPr lang="en-US" b="0" i="0" dirty="0">
                <a:solidFill>
                  <a:srgbClr val="222222"/>
                </a:solidFill>
                <a:effectLst/>
                <a:latin typeface="Arial" panose="020B0604020202020204" pitchFamily="34" charset="0"/>
              </a:rPr>
              <a:t>That is, we want to calculate how infiltration turns to recharge thru the UZ and how groundwater flow turns to discharge at the land surface and creates wetlands.  Or how pumping (not shown in slide 3) induces flow from a stream, perhaps drying up a headwater.  Or even how pumping rates respond to climate change (=&gt; Farm Process).  </a:t>
            </a:r>
            <a:endParaRPr lang="en-US" dirty="0"/>
          </a:p>
        </p:txBody>
      </p:sp>
      <p:sp>
        <p:nvSpPr>
          <p:cNvPr id="4" name="Slide Number Placeholder 3"/>
          <p:cNvSpPr>
            <a:spLocks noGrp="1"/>
          </p:cNvSpPr>
          <p:nvPr>
            <p:ph type="sldNum" sz="quarter" idx="5"/>
          </p:nvPr>
        </p:nvSpPr>
        <p:spPr/>
        <p:txBody>
          <a:bodyPr/>
          <a:lstStyle/>
          <a:p>
            <a:fld id="{7232F818-8707-480A-84E9-34A730159615}" type="slidenum">
              <a:rPr lang="en-US" smtClean="0"/>
              <a:t>3</a:t>
            </a:fld>
            <a:endParaRPr lang="en-US"/>
          </a:p>
        </p:txBody>
      </p:sp>
    </p:spTree>
    <p:extLst>
      <p:ext uri="{BB962C8B-B14F-4D97-AF65-F5344CB8AC3E}">
        <p14:creationId xmlns:p14="http://schemas.microsoft.com/office/powerpoint/2010/main" val="799010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74953" tIns="37477" rIns="74953" bIns="37477">
            <a:normAutofit/>
          </a:bodyPr>
          <a:lstStyle/>
          <a:p>
            <a:endParaRPr dirty="0"/>
          </a:p>
        </p:txBody>
      </p:sp>
    </p:spTree>
    <p:extLst>
      <p:ext uri="{BB962C8B-B14F-4D97-AF65-F5344CB8AC3E}">
        <p14:creationId xmlns:p14="http://schemas.microsoft.com/office/powerpoint/2010/main" val="2796863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77239" tIns="38620" rIns="77239" bIns="38620">
            <a:normAutofit/>
          </a:bodyPr>
          <a:lstStyle/>
          <a:p>
            <a:endParaRPr dirty="0"/>
          </a:p>
        </p:txBody>
      </p:sp>
    </p:spTree>
    <p:extLst>
      <p:ext uri="{BB962C8B-B14F-4D97-AF65-F5344CB8AC3E}">
        <p14:creationId xmlns:p14="http://schemas.microsoft.com/office/powerpoint/2010/main" val="2684633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77239" tIns="38620" rIns="77239" bIns="38620">
            <a:normAutofit/>
          </a:bodyPr>
          <a:lstStyle/>
          <a:p>
            <a:endParaRPr dirty="0"/>
          </a:p>
        </p:txBody>
      </p:sp>
    </p:spTree>
    <p:extLst>
      <p:ext uri="{BB962C8B-B14F-4D97-AF65-F5344CB8AC3E}">
        <p14:creationId xmlns:p14="http://schemas.microsoft.com/office/powerpoint/2010/main" val="2577407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74953" tIns="37477" rIns="74953" bIns="37477">
            <a:normAutofit/>
          </a:bodyPr>
          <a:lstStyle/>
          <a:p>
            <a:endParaRPr dirty="0"/>
          </a:p>
        </p:txBody>
      </p:sp>
    </p:spTree>
    <p:extLst>
      <p:ext uri="{BB962C8B-B14F-4D97-AF65-F5344CB8AC3E}">
        <p14:creationId xmlns:p14="http://schemas.microsoft.com/office/powerpoint/2010/main" val="2366697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74953" tIns="37477" rIns="74953" bIns="37477">
            <a:normAutofit/>
          </a:bodyPr>
          <a:lstStyle/>
          <a:p>
            <a:endParaRPr dirty="0"/>
          </a:p>
        </p:txBody>
      </p:sp>
    </p:spTree>
    <p:extLst>
      <p:ext uri="{BB962C8B-B14F-4D97-AF65-F5344CB8AC3E}">
        <p14:creationId xmlns:p14="http://schemas.microsoft.com/office/powerpoint/2010/main" val="1794879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74953" tIns="37477" rIns="74953" bIns="37477">
            <a:normAutofit/>
          </a:bodyPr>
          <a:lstStyle/>
          <a:p>
            <a:endParaRPr dirty="0"/>
          </a:p>
        </p:txBody>
      </p:sp>
    </p:spTree>
    <p:extLst>
      <p:ext uri="{BB962C8B-B14F-4D97-AF65-F5344CB8AC3E}">
        <p14:creationId xmlns:p14="http://schemas.microsoft.com/office/powerpoint/2010/main" val="2564633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0F3AB7-720A-453E-AC47-E7C8DC7DEB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3108F3-0E0B-4267-98B8-6268322DBC2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5/6/2023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BCE785BC-F044-4F4B-9A98-324D6B5C6A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8DC20F8-A453-4D26-93BD-D6167DD96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347B6-39BE-464B-A6F0-6B2348CBF1A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343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27829" y="458672"/>
            <a:ext cx="8965430" cy="230832"/>
          </a:xfrm>
        </p:spPr>
        <p:txBody>
          <a:bodyPr lIns="0" tIns="0" rIns="0" bIns="0"/>
          <a:lstStyle>
            <a:lvl1pPr>
              <a:defRPr sz="1500" b="1" i="1">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a:xfrm>
            <a:off x="3882632" y="4348596"/>
            <a:ext cx="3654240" cy="188834"/>
          </a:xfrm>
        </p:spPr>
        <p:txBody>
          <a:bodyPr lIns="0" tIns="0" rIns="0" bIns="0"/>
          <a:lstStyle>
            <a:lvl1pPr algn="ctr">
              <a:defRPr>
                <a:solidFill>
                  <a:schemeClr val="tx1">
                    <a:tint val="75000"/>
                  </a:schemeClr>
                </a:solidFill>
              </a:defRPr>
            </a:lvl1pPr>
          </a:lstStyle>
          <a:p>
            <a:pPr marL="0" marR="0" lvl="0" indent="0" algn="ctr" defTabSz="623438" rtl="0" eaLnBrk="1" fontAlgn="auto" latinLnBrk="0" hangingPunct="1">
              <a:lnSpc>
                <a:spcPct val="100000"/>
              </a:lnSpc>
              <a:spcBef>
                <a:spcPts val="0"/>
              </a:spcBef>
              <a:spcAft>
                <a:spcPts val="0"/>
              </a:spcAft>
              <a:buClrTx/>
              <a:buSzTx/>
              <a:buFontTx/>
              <a:buNone/>
              <a:tabLst/>
              <a:defRPr/>
            </a:pPr>
            <a:endParaRPr kumimoji="0" lang="en-US" sz="1227"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a:xfrm>
            <a:off x="570976" y="4348596"/>
            <a:ext cx="2626486" cy="188834"/>
          </a:xfrm>
        </p:spPr>
        <p:txBody>
          <a:bodyPr lIns="0" tIns="0" rIns="0" bIns="0"/>
          <a:lstStyle>
            <a:lvl1pPr algn="l">
              <a:defRPr>
                <a:solidFill>
                  <a:schemeClr val="tx1">
                    <a:tint val="75000"/>
                  </a:schemeClr>
                </a:solidFill>
              </a:defRPr>
            </a:lvl1pPr>
          </a:lstStyle>
          <a:p>
            <a:pPr marL="0" marR="0" lvl="0" indent="0" algn="l" defTabSz="623438" rtl="0" eaLnBrk="1" fontAlgn="auto" latinLnBrk="0" hangingPunct="1">
              <a:lnSpc>
                <a:spcPct val="100000"/>
              </a:lnSpc>
              <a:spcBef>
                <a:spcPts val="0"/>
              </a:spcBef>
              <a:spcAft>
                <a:spcPts val="0"/>
              </a:spcAft>
              <a:buClrTx/>
              <a:buSzTx/>
              <a:buFontTx/>
              <a:buNone/>
              <a:tabLst/>
              <a:defRPr/>
            </a:pPr>
            <a:fld id="{0701978F-9350-4A69-9601-0C3C378649F2}" type="datetime1">
              <a:rPr kumimoji="0" lang="en-US" sz="1227"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23438" rtl="0" eaLnBrk="1" fontAlgn="auto" latinLnBrk="0" hangingPunct="1">
                <a:lnSpc>
                  <a:spcPct val="100000"/>
                </a:lnSpc>
                <a:spcBef>
                  <a:spcPts val="0"/>
                </a:spcBef>
                <a:spcAft>
                  <a:spcPts val="0"/>
                </a:spcAft>
                <a:buClrTx/>
                <a:buSzTx/>
                <a:buFontTx/>
                <a:buNone/>
                <a:tabLst/>
                <a:defRPr/>
              </a:pPr>
              <a:t>5/6/2023</a:t>
            </a:fld>
            <a:endParaRPr kumimoji="0" lang="en-US" sz="1227"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a:xfrm>
            <a:off x="8222043" y="4348596"/>
            <a:ext cx="2626486" cy="188834"/>
          </a:xfrm>
        </p:spPr>
        <p:txBody>
          <a:bodyPr lIns="0" tIns="0" rIns="0" bIns="0"/>
          <a:lstStyle>
            <a:lvl1pPr algn="r">
              <a:defRPr>
                <a:solidFill>
                  <a:schemeClr val="tx1">
                    <a:tint val="75000"/>
                  </a:schemeClr>
                </a:solidFill>
              </a:defRPr>
            </a:lvl1pPr>
          </a:lstStyle>
          <a:p>
            <a:pPr marL="0" marR="0" lvl="0" indent="0" algn="r" defTabSz="623438"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27"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23438" rtl="0" eaLnBrk="1" fontAlgn="auto" latinLnBrk="0" hangingPunct="1">
                <a:lnSpc>
                  <a:spcPct val="100000"/>
                </a:lnSpc>
                <a:spcBef>
                  <a:spcPts val="0"/>
                </a:spcBef>
                <a:spcAft>
                  <a:spcPts val="0"/>
                </a:spcAft>
                <a:buClrTx/>
                <a:buSzTx/>
                <a:buFontTx/>
                <a:buNone/>
                <a:tabLst/>
                <a:defRPr/>
              </a:pPr>
              <a:t>‹#›</a:t>
            </a:fld>
            <a:endParaRPr kumimoji="0" lang="en-US" sz="1227"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39048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AE24C1-60E0-4EC2-B005-4F5490589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B92ECC-3AEE-4F6E-8B22-4A76B67367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86ED2-7B30-46E8-BC07-A6A6ECA771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5C7E2-5B56-4B11-9BB9-A9D6322E0E7D}" type="datetime1">
              <a:rPr lang="en-US" smtClean="0"/>
              <a:t>5/6/2023</a:t>
            </a:fld>
            <a:endParaRPr lang="en-US" dirty="0"/>
          </a:p>
        </p:txBody>
      </p:sp>
      <p:sp>
        <p:nvSpPr>
          <p:cNvPr id="5" name="Footer Placeholder 4">
            <a:extLst>
              <a:ext uri="{FF2B5EF4-FFF2-40B4-BE49-F238E27FC236}">
                <a16:creationId xmlns:a16="http://schemas.microsoft.com/office/drawing/2014/main" id="{B353DC06-B447-4EF8-A860-2A4C93E5E9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839E922-3E15-406D-93F1-C075BC8514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5347B6-39BE-464B-A6F0-6B2348CBF1A0}" type="slidenum">
              <a:rPr lang="en-US" smtClean="0"/>
              <a:t>‹#›</a:t>
            </a:fld>
            <a:endParaRPr lang="en-US" dirty="0"/>
          </a:p>
        </p:txBody>
      </p:sp>
    </p:spTree>
    <p:extLst>
      <p:ext uri="{BB962C8B-B14F-4D97-AF65-F5344CB8AC3E}">
        <p14:creationId xmlns:p14="http://schemas.microsoft.com/office/powerpoint/2010/main" val="4075630172"/>
      </p:ext>
    </p:extLst>
  </p:cSld>
  <p:clrMap bg1="lt1" tx1="dk1" bg2="lt2" tx2="dk2" accent1="accent1" accent2="accent2" accent3="accent3" accent4="accent4" accent5="accent5" accent6="accent6" hlink="hlink" folHlink="folHlink"/>
  <p:sldLayoutIdLst>
    <p:sldLayoutId id="2147483664" r:id="rId1"/>
    <p:sldLayoutId id="2147483670"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tiff"/><Relationship Id="rId4" Type="http://schemas.openxmlformats.org/officeDocument/2006/relationships/image" Target="../media/image26.png"/><Relationship Id="rId9"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3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hyperlink" Target="https://www.ipcc.ch/report/ar6/wg1/downloads/report/IPCC_AR6_WGI_TS.pdf" TargetMode="External"/><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42.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tiff"/></Relationships>
</file>

<file path=ppt/slides/_rels/slide2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9.png"/><Relationship Id="rId7" Type="http://schemas.openxmlformats.org/officeDocument/2006/relationships/image" Target="../media/image61.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4.emf"/><Relationship Id="rId11" Type="http://schemas.openxmlformats.org/officeDocument/2006/relationships/image" Target="../media/image53.png"/><Relationship Id="rId5" Type="http://schemas.openxmlformats.org/officeDocument/2006/relationships/image" Target="../media/image73.emf"/><Relationship Id="rId10" Type="http://schemas.openxmlformats.org/officeDocument/2006/relationships/image" Target="../media/image52.png"/><Relationship Id="rId4" Type="http://schemas.openxmlformats.org/officeDocument/2006/relationships/image" Target="../media/image54.png"/><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5.emf"/><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79.png"/><Relationship Id="rId4" Type="http://schemas.openxmlformats.org/officeDocument/2006/relationships/image" Target="../media/image10.jpeg"/></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1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F05F7E7-3EA5-4B8A-9C48-7CDBCF69DF5C}"/>
              </a:ext>
            </a:extLst>
          </p:cNvPr>
          <p:cNvSpPr txBox="1"/>
          <p:nvPr/>
        </p:nvSpPr>
        <p:spPr>
          <a:xfrm>
            <a:off x="330249" y="3936831"/>
            <a:ext cx="461638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Daniel Feinstein,  USGS </a:t>
            </a:r>
            <a:r>
              <a:rPr kumimoji="0" lang="en-US" sz="14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(half retired)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Eric Morway, USGS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Randy Hunt, USGS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E53ADE6-F63D-5F18-C954-63780D47D569}"/>
              </a:ext>
            </a:extLst>
          </p:cNvPr>
          <p:cNvSpPr txBox="1"/>
          <p:nvPr/>
        </p:nvSpPr>
        <p:spPr>
          <a:xfrm>
            <a:off x="4808216" y="2174135"/>
            <a:ext cx="7122950" cy="1107996"/>
          </a:xfrm>
          <a:prstGeom prst="rect">
            <a:avLst/>
          </a:prstGeom>
          <a:noFill/>
        </p:spPr>
        <p:txBody>
          <a:bodyPr wrap="square" rtlCol="0">
            <a:spAutoFit/>
          </a:bodyPr>
          <a:lstStyle/>
          <a:p>
            <a:pPr lvl="0">
              <a:defRPr/>
            </a:pPr>
            <a:r>
              <a:rPr lang="en-US" sz="2200" dirty="0">
                <a:latin typeface="Arial" panose="020B0604020202020204" pitchFamily="34" charset="0"/>
                <a:cs typeface="Arial" panose="020B0604020202020204" pitchFamily="34" charset="0"/>
              </a:rPr>
              <a:t>Although there is widespread agreement that future climates tend toward warming, the response of aquatic ecosystems to that warming is not well understood. </a:t>
            </a:r>
            <a:endParaRPr kumimoji="0" lang="en-US" sz="22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5616547-C056-E68C-2BA4-D2C1A0E04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64" y="3160870"/>
            <a:ext cx="4729252" cy="2820210"/>
          </a:xfrm>
          <a:prstGeom prst="rect">
            <a:avLst/>
          </a:prstGeom>
          <a:effectLst>
            <a:softEdge rad="203200"/>
          </a:effectLst>
        </p:spPr>
      </p:pic>
      <p:sp>
        <p:nvSpPr>
          <p:cNvPr id="3" name="TextBox 2">
            <a:extLst>
              <a:ext uri="{FF2B5EF4-FFF2-40B4-BE49-F238E27FC236}">
                <a16:creationId xmlns:a16="http://schemas.microsoft.com/office/drawing/2014/main" id="{36711225-9F8C-632E-4482-D5595D963068}"/>
              </a:ext>
            </a:extLst>
          </p:cNvPr>
          <p:cNvSpPr txBox="1"/>
          <p:nvPr/>
        </p:nvSpPr>
        <p:spPr>
          <a:xfrm>
            <a:off x="78964" y="74424"/>
            <a:ext cx="7864857" cy="1938992"/>
          </a:xfrm>
          <a:prstGeom prst="rect">
            <a:avLst/>
          </a:prstGeom>
          <a:solidFill>
            <a:srgbClr val="00FFFF"/>
          </a:solidFill>
        </p:spPr>
        <p:txBody>
          <a:bodyPr wrap="square">
            <a:spAutoFit/>
          </a:bodyPr>
          <a:lstStyle/>
          <a:p>
            <a:r>
              <a:rPr lang="en-US" sz="4000" b="1" dirty="0">
                <a:solidFill>
                  <a:srgbClr val="222222"/>
                </a:solidFill>
                <a:latin typeface="Arial Black" panose="020B0A04020102020204" pitchFamily="34" charset="0"/>
                <a:ea typeface="Calibri" panose="020F0502020204030204" pitchFamily="34" charset="0"/>
                <a:cs typeface="Times New Roman" panose="02020603050405020304" pitchFamily="18" charset="0"/>
              </a:rPr>
              <a:t>Watershed Heat Flows, Lags and Dampening under Climate Forcing     </a:t>
            </a:r>
            <a:endParaRPr lang="en-US" sz="4000" b="1" dirty="0">
              <a:latin typeface="Arial Black" panose="020B0A040201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39F27AF-8583-C244-BE68-0D9937AA9CA2}"/>
              </a:ext>
            </a:extLst>
          </p:cNvPr>
          <p:cNvSpPr txBox="1"/>
          <p:nvPr/>
        </p:nvSpPr>
        <p:spPr>
          <a:xfrm>
            <a:off x="4808216" y="2174135"/>
            <a:ext cx="7122950" cy="3016210"/>
          </a:xfrm>
          <a:prstGeom prst="rect">
            <a:avLst/>
          </a:prstGeom>
          <a:noFill/>
        </p:spPr>
        <p:txBody>
          <a:bodyPr wrap="square" rtlCol="0">
            <a:spAutoFit/>
          </a:bodyPr>
          <a:lstStyle/>
          <a:p>
            <a:pPr lvl="0">
              <a:defRPr/>
            </a:pPr>
            <a:r>
              <a:rPr lang="en-US" sz="2200" dirty="0">
                <a:latin typeface="Arial" panose="020B0604020202020204" pitchFamily="34" charset="0"/>
                <a:cs typeface="Arial" panose="020B0604020202020204" pitchFamily="34" charset="0"/>
              </a:rPr>
              <a:t>Although there is widespread agreement that future climates tend toward warming, the response of aquatic ecosystems to that warming is not well understood. </a:t>
            </a:r>
          </a:p>
          <a:p>
            <a:pPr lvl="0">
              <a:defRPr/>
            </a:pPr>
            <a:endParaRPr kumimoji="0" lang="it-IT" sz="14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By means of</a:t>
            </a:r>
            <a:r>
              <a:rPr kumimoji="0" lang="it-IT" sz="220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updates to numerical codes that couple flow and heat transport, we have a developed a method to study the effects of anticipated climate change on temperatures and heat flows in a synthetic temperate watershed. </a:t>
            </a:r>
            <a:endParaRPr kumimoji="0" lang="en-US" sz="22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8C48F56-D38C-A2FC-95B4-CBD03E8DDB23}"/>
              </a:ext>
            </a:extLst>
          </p:cNvPr>
          <p:cNvSpPr txBox="1"/>
          <p:nvPr/>
        </p:nvSpPr>
        <p:spPr>
          <a:xfrm>
            <a:off x="4808216" y="2174135"/>
            <a:ext cx="7122950" cy="4247317"/>
          </a:xfrm>
          <a:prstGeom prst="rect">
            <a:avLst/>
          </a:prstGeom>
          <a:noFill/>
        </p:spPr>
        <p:txBody>
          <a:bodyPr wrap="square" rtlCol="0">
            <a:spAutoFit/>
          </a:bodyPr>
          <a:lstStyle/>
          <a:p>
            <a:pPr lvl="0">
              <a:defRPr/>
            </a:pPr>
            <a:r>
              <a:rPr lang="en-US" sz="2200" dirty="0">
                <a:latin typeface="Arial" panose="020B0604020202020204" pitchFamily="34" charset="0"/>
                <a:cs typeface="Arial" panose="020B0604020202020204" pitchFamily="34" charset="0"/>
              </a:rPr>
              <a:t>Although there is widespread agreement that future climates tend toward warming, the response of aquatic ecosystems to that warming is not well understood. </a:t>
            </a:r>
          </a:p>
          <a:p>
            <a:pPr lvl="0">
              <a:defRPr/>
            </a:pPr>
            <a:endParaRPr kumimoji="0" lang="it-IT" sz="14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By means of</a:t>
            </a:r>
            <a:r>
              <a:rPr kumimoji="0" lang="it-IT" sz="220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updates to numerical codes that couple flow and heat transport, we have a developed a method to study the effects of anticipated climate change on temperatures and heat flows in a synthetic temperate watershed.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All major flow and transport pathways are considered – pivotal to prediction are the lags and dampening which occur in the </a:t>
            </a:r>
            <a:r>
              <a:rPr kumimoji="0" lang="it-IT" sz="2200" i="1"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unsaturated zone</a:t>
            </a:r>
            <a:r>
              <a:rPr kumimoji="0" lang="it-IT" sz="220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22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DD586EC6-0BFF-1A9B-CB8B-3D16392DDBBA}"/>
              </a:ext>
            </a:extLst>
          </p:cNvPr>
          <p:cNvPicPr>
            <a:picLocks noChangeAspect="1"/>
          </p:cNvPicPr>
          <p:nvPr/>
        </p:nvPicPr>
        <p:blipFill rotWithShape="1">
          <a:blip r:embed="rId3"/>
          <a:srcRect l="40573" t="31023" r="3112" b="10747"/>
          <a:stretch/>
        </p:blipFill>
        <p:spPr>
          <a:xfrm>
            <a:off x="4767670" y="2174135"/>
            <a:ext cx="7094081" cy="4438650"/>
          </a:xfrm>
          <a:prstGeom prst="rect">
            <a:avLst/>
          </a:prstGeom>
        </p:spPr>
      </p:pic>
      <p:sp>
        <p:nvSpPr>
          <p:cNvPr id="9" name="TextBox 8">
            <a:extLst>
              <a:ext uri="{FF2B5EF4-FFF2-40B4-BE49-F238E27FC236}">
                <a16:creationId xmlns:a16="http://schemas.microsoft.com/office/drawing/2014/main" id="{962B95E6-2F9E-0D7C-2848-33BE8836B27B}"/>
              </a:ext>
            </a:extLst>
          </p:cNvPr>
          <p:cNvSpPr txBox="1"/>
          <p:nvPr/>
        </p:nvSpPr>
        <p:spPr>
          <a:xfrm>
            <a:off x="10810875" y="-3457"/>
            <a:ext cx="1381125" cy="461665"/>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UWM </a:t>
            </a:r>
            <a:r>
              <a:rPr lang="en-US" sz="1200" dirty="0" err="1">
                <a:effectLst>
                  <a:outerShdw blurRad="38100" dist="38100" dir="2700000" algn="tl">
                    <a:srgbClr val="000000">
                      <a:alpha val="43137"/>
                    </a:srgbClr>
                  </a:outerShdw>
                </a:effectLst>
              </a:rPr>
              <a:t>Colloquim</a:t>
            </a:r>
            <a:r>
              <a:rPr lang="en-US" sz="1200" dirty="0">
                <a:effectLst>
                  <a:outerShdw blurRad="38100" dist="38100" dir="2700000" algn="tl">
                    <a:srgbClr val="000000">
                      <a:alpha val="43137"/>
                    </a:srgbClr>
                  </a:outerShdw>
                </a:effectLst>
              </a:rPr>
              <a:t>    11 May 2023</a:t>
            </a:r>
          </a:p>
        </p:txBody>
      </p:sp>
    </p:spTree>
    <p:extLst>
      <p:ext uri="{BB962C8B-B14F-4D97-AF65-F5344CB8AC3E}">
        <p14:creationId xmlns:p14="http://schemas.microsoft.com/office/powerpoint/2010/main" val="412498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9993BED-83A0-4958-9B77-856379CF4B62}"/>
              </a:ext>
            </a:extLst>
          </p:cNvPr>
          <p:cNvPicPr>
            <a:picLocks noChangeAspect="1"/>
          </p:cNvPicPr>
          <p:nvPr/>
        </p:nvPicPr>
        <p:blipFill rotWithShape="1">
          <a:blip r:embed="rId3"/>
          <a:srcRect l="10625" t="18544" r="41964" b="48169"/>
          <a:stretch/>
        </p:blipFill>
        <p:spPr>
          <a:xfrm>
            <a:off x="1262742" y="676428"/>
            <a:ext cx="7890128" cy="2971800"/>
          </a:xfrm>
          <a:prstGeom prst="rect">
            <a:avLst/>
          </a:prstGeom>
        </p:spPr>
      </p:pic>
      <p:sp>
        <p:nvSpPr>
          <p:cNvPr id="17" name="Freeform: Shape 16">
            <a:extLst>
              <a:ext uri="{FF2B5EF4-FFF2-40B4-BE49-F238E27FC236}">
                <a16:creationId xmlns:a16="http://schemas.microsoft.com/office/drawing/2014/main" id="{53EEED2F-19A3-4076-A89F-923BB6034C06}"/>
              </a:ext>
            </a:extLst>
          </p:cNvPr>
          <p:cNvSpPr/>
          <p:nvPr/>
        </p:nvSpPr>
        <p:spPr>
          <a:xfrm>
            <a:off x="6705599" y="2505047"/>
            <a:ext cx="729343" cy="293914"/>
          </a:xfrm>
          <a:custGeom>
            <a:avLst/>
            <a:gdLst>
              <a:gd name="connsiteX0" fmla="*/ 0 w 729343"/>
              <a:gd name="connsiteY0" fmla="*/ 293914 h 293914"/>
              <a:gd name="connsiteX1" fmla="*/ 391886 w 729343"/>
              <a:gd name="connsiteY1" fmla="*/ 250371 h 293914"/>
              <a:gd name="connsiteX2" fmla="*/ 511628 w 729343"/>
              <a:gd name="connsiteY2" fmla="*/ 217714 h 293914"/>
              <a:gd name="connsiteX3" fmla="*/ 609600 w 729343"/>
              <a:gd name="connsiteY3" fmla="*/ 152400 h 293914"/>
              <a:gd name="connsiteX4" fmla="*/ 729343 w 729343"/>
              <a:gd name="connsiteY4" fmla="*/ 0 h 293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343" h="293914">
                <a:moveTo>
                  <a:pt x="0" y="293914"/>
                </a:moveTo>
                <a:cubicBezTo>
                  <a:pt x="153307" y="278492"/>
                  <a:pt x="306615" y="263071"/>
                  <a:pt x="391886" y="250371"/>
                </a:cubicBezTo>
                <a:cubicBezTo>
                  <a:pt x="477157" y="237671"/>
                  <a:pt x="475342" y="234043"/>
                  <a:pt x="511628" y="217714"/>
                </a:cubicBezTo>
                <a:cubicBezTo>
                  <a:pt x="547914" y="201385"/>
                  <a:pt x="573314" y="188686"/>
                  <a:pt x="609600" y="152400"/>
                </a:cubicBezTo>
                <a:cubicBezTo>
                  <a:pt x="645886" y="116114"/>
                  <a:pt x="687614" y="58057"/>
                  <a:pt x="729343" y="0"/>
                </a:cubicBezTo>
              </a:path>
            </a:pathLst>
          </a:custGeom>
          <a:ln w="57150">
            <a:headEnd type="none" w="med" len="med"/>
            <a:tailEnd type="triangle" w="med" len="med"/>
          </a:ln>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C91ADBA6-E1D1-460C-99EC-7F71AD90A5D8}"/>
              </a:ext>
            </a:extLst>
          </p:cNvPr>
          <p:cNvPicPr>
            <a:picLocks noChangeAspect="1"/>
          </p:cNvPicPr>
          <p:nvPr/>
        </p:nvPicPr>
        <p:blipFill rotWithShape="1">
          <a:blip r:embed="rId4"/>
          <a:srcRect l="22378" t="22871" r="26339" b="41593"/>
          <a:stretch/>
        </p:blipFill>
        <p:spPr>
          <a:xfrm>
            <a:off x="7512352" y="12140"/>
            <a:ext cx="4679648" cy="1739603"/>
          </a:xfrm>
          <a:prstGeom prst="rect">
            <a:avLst/>
          </a:prstGeom>
          <a:ln w="9525">
            <a:solidFill>
              <a:schemeClr val="tx1"/>
            </a:solidFill>
          </a:ln>
        </p:spPr>
      </p:pic>
      <p:sp>
        <p:nvSpPr>
          <p:cNvPr id="22" name="TextBox 21">
            <a:extLst>
              <a:ext uri="{FF2B5EF4-FFF2-40B4-BE49-F238E27FC236}">
                <a16:creationId xmlns:a16="http://schemas.microsoft.com/office/drawing/2014/main" id="{680803C9-2796-49F5-98C9-6E9EA28693CA}"/>
              </a:ext>
            </a:extLst>
          </p:cNvPr>
          <p:cNvSpPr txBox="1"/>
          <p:nvPr/>
        </p:nvSpPr>
        <p:spPr>
          <a:xfrm>
            <a:off x="6543170" y="6301352"/>
            <a:ext cx="43829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C00000"/>
                </a:solidFill>
                <a:effectLst/>
                <a:uLnTx/>
                <a:uFillTx/>
                <a:latin typeface="Calibri"/>
                <a:ea typeface="+mn-ea"/>
                <a:cs typeface="+mn-cs"/>
              </a:rPr>
              <a:t>… also relevant to heat flow</a:t>
            </a:r>
          </a:p>
        </p:txBody>
      </p:sp>
      <p:sp>
        <p:nvSpPr>
          <p:cNvPr id="24" name="Freeform: Shape 23">
            <a:extLst>
              <a:ext uri="{FF2B5EF4-FFF2-40B4-BE49-F238E27FC236}">
                <a16:creationId xmlns:a16="http://schemas.microsoft.com/office/drawing/2014/main" id="{C512079B-7F5A-4D06-B389-B026A7649A63}"/>
              </a:ext>
            </a:extLst>
          </p:cNvPr>
          <p:cNvSpPr/>
          <p:nvPr/>
        </p:nvSpPr>
        <p:spPr>
          <a:xfrm>
            <a:off x="7788122" y="2273710"/>
            <a:ext cx="783772" cy="152400"/>
          </a:xfrm>
          <a:custGeom>
            <a:avLst/>
            <a:gdLst>
              <a:gd name="connsiteX0" fmla="*/ 0 w 783772"/>
              <a:gd name="connsiteY0" fmla="*/ 0 h 152400"/>
              <a:gd name="connsiteX1" fmla="*/ 272143 w 783772"/>
              <a:gd name="connsiteY1" fmla="*/ 10886 h 152400"/>
              <a:gd name="connsiteX2" fmla="*/ 642257 w 783772"/>
              <a:gd name="connsiteY2" fmla="*/ 10886 h 152400"/>
              <a:gd name="connsiteX3" fmla="*/ 783772 w 783772"/>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783772" h="152400">
                <a:moveTo>
                  <a:pt x="0" y="0"/>
                </a:moveTo>
                <a:cubicBezTo>
                  <a:pt x="82550" y="4536"/>
                  <a:pt x="165100" y="9072"/>
                  <a:pt x="272143" y="10886"/>
                </a:cubicBezTo>
                <a:cubicBezTo>
                  <a:pt x="379186" y="12700"/>
                  <a:pt x="556986" y="-12700"/>
                  <a:pt x="642257" y="10886"/>
                </a:cubicBezTo>
                <a:cubicBezTo>
                  <a:pt x="727528" y="34472"/>
                  <a:pt x="755650" y="93436"/>
                  <a:pt x="783772" y="152400"/>
                </a:cubicBezTo>
              </a:path>
            </a:pathLst>
          </a:custGeom>
          <a:noFill/>
          <a:ln w="38100">
            <a:solidFill>
              <a:srgbClr val="C00000"/>
            </a:solidFill>
            <a:prstDash val="sys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47E7E346-4915-414B-90E7-F9C226F58793}"/>
              </a:ext>
            </a:extLst>
          </p:cNvPr>
          <p:cNvSpPr txBox="1"/>
          <p:nvPr/>
        </p:nvSpPr>
        <p:spPr>
          <a:xfrm>
            <a:off x="293186" y="3652000"/>
            <a:ext cx="11701663"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Seepage Area: water table is located near the ground level.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Riparian Area: groundwater discharge alongside surface water.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Discharge assumed to flow instantaneously to the downstream water body.</a:t>
            </a:r>
            <a:br>
              <a:rPr kumimoji="0" lang="en-US" sz="24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br>
            <a:endParaRPr kumimoji="0" lang="en-US" sz="2400" b="1" i="0" u="none" strike="noStrike" kern="1200" cap="none" spc="0" normalizeH="0" baseline="0" noProof="0" dirty="0">
              <a:ln>
                <a:noFill/>
              </a:ln>
              <a:solidFill>
                <a:prstClr val="black"/>
              </a:solidFill>
              <a:effectLst/>
              <a:highlight>
                <a:srgbClr val="FFFFCC"/>
              </a:highlight>
              <a:uLnTx/>
              <a:uFillTx/>
              <a:latin typeface="Calibri"/>
              <a:ea typeface="+mn-ea"/>
              <a:cs typeface="+mn-cs"/>
            </a:endParaRPr>
          </a:p>
        </p:txBody>
      </p:sp>
      <p:sp>
        <p:nvSpPr>
          <p:cNvPr id="10" name="TextBox 9">
            <a:extLst>
              <a:ext uri="{FF2B5EF4-FFF2-40B4-BE49-F238E27FC236}">
                <a16:creationId xmlns:a16="http://schemas.microsoft.com/office/drawing/2014/main" id="{EC887B40-5CB7-48EE-A97F-A8C1F63EC65F}"/>
              </a:ext>
            </a:extLst>
          </p:cNvPr>
          <p:cNvSpPr txBox="1"/>
          <p:nvPr/>
        </p:nvSpPr>
        <p:spPr>
          <a:xfrm>
            <a:off x="12361333" y="1583267"/>
            <a:ext cx="69426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e` </a:t>
            </a:r>
            <a:r>
              <a:rPr kumimoji="0" lang="en-US" sz="1000" b="0" i="0" u="none" strike="noStrike" kern="1200" cap="none" spc="0" normalizeH="0" baseline="0" noProof="0" dirty="0" err="1">
                <a:ln>
                  <a:noFill/>
                </a:ln>
                <a:solidFill>
                  <a:prstClr val="black"/>
                </a:solidFill>
                <a:effectLst/>
                <a:uLnTx/>
                <a:uFillTx/>
                <a:latin typeface="Calibri"/>
                <a:ea typeface="+mn-ea"/>
                <a:cs typeface="+mn-cs"/>
              </a:rPr>
              <a:t>girata</a:t>
            </a:r>
            <a:r>
              <a:rPr kumimoji="0" lang="en-US" sz="1000" b="0" i="0" u="none" strike="noStrike" kern="1200" cap="none" spc="0" normalizeH="0" baseline="0" noProof="0" dirty="0">
                <a:ln>
                  <a:noFill/>
                </a:ln>
                <a:solidFill>
                  <a:prstClr val="black"/>
                </a:solidFill>
                <a:effectLst/>
                <a:uLnTx/>
                <a:uFillTx/>
                <a:latin typeface="Calibri"/>
                <a:ea typeface="+mn-ea"/>
                <a:cs typeface="+mn-cs"/>
              </a:rPr>
              <a:t> </a:t>
            </a:r>
            <a:r>
              <a:rPr kumimoji="0" lang="en-US" sz="1000" b="0" i="0" u="none" strike="noStrike" kern="1200" cap="none" spc="0" normalizeH="0" baseline="0" noProof="0" dirty="0" err="1">
                <a:ln>
                  <a:noFill/>
                </a:ln>
                <a:solidFill>
                  <a:prstClr val="black"/>
                </a:solidFill>
                <a:effectLst/>
                <a:uLnTx/>
                <a:uFillTx/>
                <a:latin typeface="Calibri"/>
                <a:ea typeface="+mn-ea"/>
                <a:cs typeface="+mn-cs"/>
              </a:rPr>
              <a:t>istantanamente</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EBD87554-AEC4-D57F-C9D6-0CFDF3498ED7}"/>
              </a:ext>
            </a:extLst>
          </p:cNvPr>
          <p:cNvSpPr txBox="1"/>
          <p:nvPr/>
        </p:nvSpPr>
        <p:spPr>
          <a:xfrm>
            <a:off x="293186" y="3652000"/>
            <a:ext cx="11701663"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Seepage Area: water table is located near the ground level.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Riparian Area: groundwater discharge alongside surface water.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Discharge assumed to flow instantaneously to the downstream water body.</a:t>
            </a:r>
            <a:br>
              <a:rPr kumimoji="0" lang="en-US" sz="24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br>
            <a:endParaRPr kumimoji="0" lang="en-US" sz="2400" b="1" i="0" u="none" strike="noStrike" kern="1200" cap="none" spc="0" normalizeH="0" baseline="0" noProof="0" dirty="0">
              <a:ln>
                <a:noFill/>
              </a:ln>
              <a:solidFill>
                <a:prstClr val="black"/>
              </a:solidFill>
              <a:effectLst/>
              <a:highlight>
                <a:srgbClr val="FFFFCC"/>
              </a:highlight>
              <a:uLnTx/>
              <a:uFillTx/>
              <a:latin typeface="Calibri"/>
              <a:ea typeface="+mn-ea"/>
              <a:cs typeface="+mn-cs"/>
            </a:endParaRPr>
          </a:p>
        </p:txBody>
      </p:sp>
      <p:sp>
        <p:nvSpPr>
          <p:cNvPr id="15" name="TextBox 14">
            <a:extLst>
              <a:ext uri="{FF2B5EF4-FFF2-40B4-BE49-F238E27FC236}">
                <a16:creationId xmlns:a16="http://schemas.microsoft.com/office/drawing/2014/main" id="{5AF19C2F-71E0-3179-5735-E75B25491240}"/>
              </a:ext>
            </a:extLst>
          </p:cNvPr>
          <p:cNvSpPr txBox="1"/>
          <p:nvPr/>
        </p:nvSpPr>
        <p:spPr>
          <a:xfrm>
            <a:off x="293185" y="3644455"/>
            <a:ext cx="11701663"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Seepage Area: water table is located near the ground level.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Riparian Area: groundwater discharge alongside surface water.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Discharge assumed to flow instantaneously to the downstream water body.</a:t>
            </a:r>
            <a:br>
              <a:rPr kumimoji="0" lang="en-US" sz="24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br>
            <a:endParaRPr kumimoji="0" lang="en-US" sz="2400" b="1" i="0" u="none" strike="noStrike" kern="1200" cap="none" spc="0" normalizeH="0" baseline="0" noProof="0" dirty="0">
              <a:ln>
                <a:noFill/>
              </a:ln>
              <a:solidFill>
                <a:prstClr val="black"/>
              </a:solidFill>
              <a:effectLst/>
              <a:highlight>
                <a:srgbClr val="FFFFCC"/>
              </a:highlight>
              <a:uLnTx/>
              <a:uFillTx/>
              <a:latin typeface="Calibri"/>
              <a:ea typeface="+mn-ea"/>
              <a:cs typeface="+mn-cs"/>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en-US" sz="2400" b="1" i="0" u="none" strike="noStrike" kern="1200" cap="none" spc="0" normalizeH="0" baseline="0" noProof="0" dirty="0">
                <a:ln>
                  <a:noFill/>
                </a:ln>
                <a:solidFill>
                  <a:srgbClr val="7030A0"/>
                </a:solidFill>
                <a:effectLst/>
                <a:uLnTx/>
                <a:uFillTx/>
                <a:latin typeface="Calibri"/>
                <a:ea typeface="+mn-ea"/>
                <a:cs typeface="+mn-cs"/>
                <a:sym typeface="Wingdings" panose="05000000000000000000" pitchFamily="2" charset="2"/>
              </a:rPr>
              <a:t>UZF simulates: 1) rejected infiltration where water table near land surface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a:ea typeface="+mn-ea"/>
                <a:cs typeface="+mn-cs"/>
                <a:sym typeface="Wingdings" panose="05000000000000000000" pitchFamily="2" charset="2"/>
              </a:rPr>
              <a:t>                                 2) seepage to land surface in low lying areas: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30A0"/>
                </a:solidFill>
                <a:effectLst/>
                <a:uLnTx/>
                <a:uFillTx/>
                <a:latin typeface="Calibri"/>
                <a:ea typeface="+mn-ea"/>
                <a:cs typeface="+mn-cs"/>
                <a:sym typeface="Wingdings" panose="05000000000000000000" pitchFamily="2" charset="2"/>
              </a:rPr>
              <a:t>                                 together they equal “GROUNDWATER RUNOFF”.</a:t>
            </a:r>
            <a:endParaRPr kumimoji="0" lang="en-US" sz="2400" b="1" i="0" u="none" strike="noStrike" kern="1200" cap="none" spc="0" normalizeH="0" baseline="0" noProof="0" dirty="0">
              <a:ln>
                <a:noFill/>
              </a:ln>
              <a:solidFill>
                <a:srgbClr val="7030A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endParaRPr kumimoji="0" lang="en-US" sz="2400" b="1" i="0" u="none" strike="noStrike" kern="1200" cap="none" spc="0" normalizeH="0" baseline="0" noProof="0" dirty="0">
              <a:ln>
                <a:noFill/>
              </a:ln>
              <a:solidFill>
                <a:prstClr val="black"/>
              </a:solidFill>
              <a:effectLst/>
              <a:highlight>
                <a:srgbClr val="FFFFCC"/>
              </a:highlight>
              <a:uLnTx/>
              <a:uFillTx/>
              <a:latin typeface="Calibri"/>
              <a:ea typeface="+mn-ea"/>
              <a:cs typeface="+mn-cs"/>
            </a:endParaRPr>
          </a:p>
        </p:txBody>
      </p:sp>
      <p:sp>
        <p:nvSpPr>
          <p:cNvPr id="3" name="TextBox 2">
            <a:extLst>
              <a:ext uri="{FF2B5EF4-FFF2-40B4-BE49-F238E27FC236}">
                <a16:creationId xmlns:a16="http://schemas.microsoft.com/office/drawing/2014/main" id="{5D77848D-1E31-E6C8-E9B1-7EE495FA6A8A}"/>
              </a:ext>
            </a:extLst>
          </p:cNvPr>
          <p:cNvSpPr txBox="1"/>
          <p:nvPr/>
        </p:nvSpPr>
        <p:spPr>
          <a:xfrm>
            <a:off x="144262" y="112736"/>
            <a:ext cx="3868446" cy="307777"/>
          </a:xfrm>
          <a:prstGeom prst="rect">
            <a:avLst/>
          </a:prstGeom>
          <a:noFill/>
        </p:spPr>
        <p:txBody>
          <a:bodyPr wrap="square">
            <a:spAutoFit/>
          </a:bodyPr>
          <a:lstStyle/>
          <a:p>
            <a:r>
              <a:rPr lang="en-US" sz="1400" b="1" u="sng" dirty="0">
                <a:solidFill>
                  <a:srgbClr val="0000FF"/>
                </a:solidFill>
                <a:highlight>
                  <a:srgbClr val="FFFF00"/>
                </a:highlight>
              </a:rPr>
              <a:t>Unsaturated Zone Flow</a:t>
            </a:r>
          </a:p>
        </p:txBody>
      </p:sp>
      <p:pic>
        <p:nvPicPr>
          <p:cNvPr id="5" name="Picture 4" descr="USGSid_white">
            <a:extLst>
              <a:ext uri="{FF2B5EF4-FFF2-40B4-BE49-F238E27FC236}">
                <a16:creationId xmlns:a16="http://schemas.microsoft.com/office/drawing/2014/main" id="{6095774C-7A97-A47C-D4EA-6C7EFC6EEEB4}"/>
              </a:ext>
            </a:extLst>
          </p:cNvPr>
          <p:cNvPicPr>
            <a:picLocks noChangeAspect="1" noChangeArrowheads="1"/>
          </p:cNvPicPr>
          <p:nvPr/>
        </p:nvPicPr>
        <p:blipFill>
          <a:blip r:embed="rId5" cstate="print"/>
          <a:srcRect/>
          <a:stretch>
            <a:fillRect/>
          </a:stretch>
        </p:blipFill>
        <p:spPr bwMode="auto">
          <a:xfrm>
            <a:off x="0" y="6519863"/>
            <a:ext cx="914400" cy="338137"/>
          </a:xfrm>
          <a:prstGeom prst="rect">
            <a:avLst/>
          </a:prstGeom>
          <a:noFill/>
          <a:ln w="9525">
            <a:noFill/>
            <a:miter lim="800000"/>
            <a:headEnd/>
            <a:tailEnd/>
          </a:ln>
        </p:spPr>
      </p:pic>
      <p:sp>
        <p:nvSpPr>
          <p:cNvPr id="4" name="Freeform: Shape 3">
            <a:extLst>
              <a:ext uri="{FF2B5EF4-FFF2-40B4-BE49-F238E27FC236}">
                <a16:creationId xmlns:a16="http://schemas.microsoft.com/office/drawing/2014/main" id="{1F080D7D-6716-9CB5-0CCC-E19EDA44B266}"/>
              </a:ext>
            </a:extLst>
          </p:cNvPr>
          <p:cNvSpPr/>
          <p:nvPr/>
        </p:nvSpPr>
        <p:spPr>
          <a:xfrm>
            <a:off x="5894008" y="2176709"/>
            <a:ext cx="2677886" cy="340599"/>
          </a:xfrm>
          <a:custGeom>
            <a:avLst/>
            <a:gdLst>
              <a:gd name="connsiteX0" fmla="*/ 0 w 2677886"/>
              <a:gd name="connsiteY0" fmla="*/ 0 h 340599"/>
              <a:gd name="connsiteX1" fmla="*/ 740229 w 2677886"/>
              <a:gd name="connsiteY1" fmla="*/ 228600 h 340599"/>
              <a:gd name="connsiteX2" fmla="*/ 936171 w 2677886"/>
              <a:gd name="connsiteY2" fmla="*/ 283028 h 340599"/>
              <a:gd name="connsiteX3" fmla="*/ 1295400 w 2677886"/>
              <a:gd name="connsiteY3" fmla="*/ 304800 h 340599"/>
              <a:gd name="connsiteX4" fmla="*/ 1589314 w 2677886"/>
              <a:gd name="connsiteY4" fmla="*/ 304800 h 340599"/>
              <a:gd name="connsiteX5" fmla="*/ 2209800 w 2677886"/>
              <a:gd name="connsiteY5" fmla="*/ 337457 h 340599"/>
              <a:gd name="connsiteX6" fmla="*/ 2677886 w 2677886"/>
              <a:gd name="connsiteY6" fmla="*/ 337457 h 34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7886" h="340599">
                <a:moveTo>
                  <a:pt x="0" y="0"/>
                </a:moveTo>
                <a:lnTo>
                  <a:pt x="740229" y="228600"/>
                </a:lnTo>
                <a:cubicBezTo>
                  <a:pt x="896257" y="275771"/>
                  <a:pt x="843643" y="270328"/>
                  <a:pt x="936171" y="283028"/>
                </a:cubicBezTo>
                <a:cubicBezTo>
                  <a:pt x="1028699" y="295728"/>
                  <a:pt x="1186543" y="301171"/>
                  <a:pt x="1295400" y="304800"/>
                </a:cubicBezTo>
                <a:cubicBezTo>
                  <a:pt x="1404257" y="308429"/>
                  <a:pt x="1436914" y="299357"/>
                  <a:pt x="1589314" y="304800"/>
                </a:cubicBezTo>
                <a:cubicBezTo>
                  <a:pt x="1741714" y="310243"/>
                  <a:pt x="2028371" y="332014"/>
                  <a:pt x="2209800" y="337457"/>
                </a:cubicBezTo>
                <a:cubicBezTo>
                  <a:pt x="2391229" y="342900"/>
                  <a:pt x="2534557" y="340178"/>
                  <a:pt x="2677886" y="337457"/>
                </a:cubicBezTo>
              </a:path>
            </a:pathLst>
          </a:cu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8247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p:bldP spid="24" grpId="0" animBg="1"/>
      <p:bldP spid="14" grpId="0"/>
      <p:bldP spid="15"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4BFCC07D-5F13-43F4-AFEF-0A9DD7FC3C87}"/>
              </a:ext>
            </a:extLst>
          </p:cNvPr>
          <p:cNvSpPr txBox="1"/>
          <p:nvPr/>
        </p:nvSpPr>
        <p:spPr>
          <a:xfrm>
            <a:off x="166007" y="467985"/>
            <a:ext cx="1202599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GOVERNING HEAT FLOW EQUATION….  PRELIMINARIES: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Definition of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convection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conductance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radiation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heat flow components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Definition of “bulk”</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 Dependent variable =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(degC)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b) Energy =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(Joules)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c) Rate of flux=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Watts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(Joules/sec)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C6D249D-A31E-424A-9ACC-9BD9B998744D}"/>
              </a:ext>
            </a:extLst>
          </p:cNvPr>
          <p:cNvSpPr txBox="1"/>
          <p:nvPr/>
        </p:nvSpPr>
        <p:spPr>
          <a:xfrm>
            <a:off x="166007" y="467985"/>
            <a:ext cx="12025994"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GOVERNING HEAT FLOW EQUATION….  PRELIMINARIES: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Definition of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convection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conductance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radiation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heat flow components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8E5DFB9-07EA-4285-88B9-9D894D11080C}"/>
              </a:ext>
            </a:extLst>
          </p:cNvPr>
          <p:cNvPicPr>
            <a:picLocks noChangeAspect="1"/>
          </p:cNvPicPr>
          <p:nvPr/>
        </p:nvPicPr>
        <p:blipFill rotWithShape="1">
          <a:blip r:embed="rId2"/>
          <a:srcRect l="20836" t="5379" r="9302" b="32552"/>
          <a:stretch/>
        </p:blipFill>
        <p:spPr>
          <a:xfrm>
            <a:off x="556532" y="2643747"/>
            <a:ext cx="3386413" cy="3918175"/>
          </a:xfrm>
          <a:prstGeom prst="rect">
            <a:avLst/>
          </a:prstGeom>
        </p:spPr>
      </p:pic>
      <p:pic>
        <p:nvPicPr>
          <p:cNvPr id="5" name="Picture 4">
            <a:extLst>
              <a:ext uri="{FF2B5EF4-FFF2-40B4-BE49-F238E27FC236}">
                <a16:creationId xmlns:a16="http://schemas.microsoft.com/office/drawing/2014/main" id="{7FFD54AC-4DC0-44AB-9D63-7381FC10C846}"/>
              </a:ext>
            </a:extLst>
          </p:cNvPr>
          <p:cNvPicPr>
            <a:picLocks noChangeAspect="1"/>
          </p:cNvPicPr>
          <p:nvPr/>
        </p:nvPicPr>
        <p:blipFill rotWithShape="1">
          <a:blip r:embed="rId3"/>
          <a:srcRect l="38985" t="71960" r="41250" b="18279"/>
          <a:stretch/>
        </p:blipFill>
        <p:spPr>
          <a:xfrm>
            <a:off x="4357006" y="4391023"/>
            <a:ext cx="6343103" cy="1693839"/>
          </a:xfrm>
          <a:prstGeom prst="rect">
            <a:avLst/>
          </a:prstGeom>
        </p:spPr>
      </p:pic>
      <p:sp>
        <p:nvSpPr>
          <p:cNvPr id="7" name="TextBox 6">
            <a:extLst>
              <a:ext uri="{FF2B5EF4-FFF2-40B4-BE49-F238E27FC236}">
                <a16:creationId xmlns:a16="http://schemas.microsoft.com/office/drawing/2014/main" id="{17998415-3FE0-4B3D-86DD-D261B3F0AC3A}"/>
              </a:ext>
            </a:extLst>
          </p:cNvPr>
          <p:cNvSpPr txBox="1"/>
          <p:nvPr/>
        </p:nvSpPr>
        <p:spPr>
          <a:xfrm>
            <a:off x="4258760" y="3907369"/>
            <a:ext cx="65395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C0C0C0"/>
                </a:highlight>
                <a:uLnTx/>
                <a:uFillTx/>
                <a:latin typeface="Calibri" panose="020F0502020204030204"/>
                <a:ea typeface="+mn-ea"/>
                <a:cs typeface="+mn-cs"/>
              </a:rPr>
              <a:t>            </a:t>
            </a:r>
            <a:r>
              <a:rPr kumimoji="0" lang="en-US" sz="3200" b="1" i="1" u="none" strike="noStrike" kern="1200" cap="none" spc="0" normalizeH="0" baseline="0" noProof="0" dirty="0">
                <a:ln>
                  <a:noFill/>
                </a:ln>
                <a:solidFill>
                  <a:prstClr val="black"/>
                </a:solidFill>
                <a:effectLst/>
                <a:highlight>
                  <a:srgbClr val="C0C0C0"/>
                </a:highlight>
                <a:uLnTx/>
                <a:uFillTx/>
                <a:latin typeface="Cambria Math" panose="02040503050406030204" pitchFamily="18" charset="0"/>
                <a:ea typeface="Cambria Math" panose="02040503050406030204" pitchFamily="18" charset="0"/>
                <a:cs typeface="+mn-cs"/>
              </a:rPr>
              <a:t>E</a:t>
            </a:r>
            <a:r>
              <a:rPr kumimoji="0" lang="en-US" sz="3200" b="1" i="1" u="none" strike="noStrike" kern="1200" cap="none" spc="0" normalizeH="0" baseline="-25000" noProof="0" dirty="0">
                <a:ln>
                  <a:noFill/>
                </a:ln>
                <a:solidFill>
                  <a:prstClr val="black"/>
                </a:solidFill>
                <a:effectLst/>
                <a:highlight>
                  <a:srgbClr val="C0C0C0"/>
                </a:highlight>
                <a:uLnTx/>
                <a:uFillTx/>
                <a:latin typeface="Cambria Math" panose="02040503050406030204" pitchFamily="18" charset="0"/>
                <a:ea typeface="Cambria Math" panose="02040503050406030204" pitchFamily="18" charset="0"/>
                <a:cs typeface="+mn-cs"/>
              </a:rPr>
              <a:t>cell</a:t>
            </a:r>
            <a:r>
              <a:rPr kumimoji="0" lang="en-US" sz="3200" b="1" i="1" u="none" strike="noStrike" kern="1200" cap="none" spc="0" normalizeH="0" baseline="0" noProof="0" dirty="0">
                <a:ln>
                  <a:noFill/>
                </a:ln>
                <a:solidFill>
                  <a:prstClr val="black"/>
                </a:solidFill>
                <a:effectLst/>
                <a:highlight>
                  <a:srgbClr val="C0C0C0"/>
                </a:highlight>
                <a:uLnTx/>
                <a:uFillTx/>
                <a:latin typeface="Cambria Math" panose="02040503050406030204" pitchFamily="18" charset="0"/>
                <a:ea typeface="Cambria Math" panose="02040503050406030204" pitchFamily="18" charset="0"/>
                <a:cs typeface="+mn-cs"/>
              </a:rPr>
              <a:t>    =   Cp</a:t>
            </a:r>
            <a:r>
              <a:rPr kumimoji="0" lang="en-US" sz="3200" b="1" i="1" u="none" strike="noStrike" kern="1200" cap="none" spc="0" normalizeH="0" baseline="-25000" noProof="0" dirty="0">
                <a:ln>
                  <a:noFill/>
                </a:ln>
                <a:solidFill>
                  <a:prstClr val="black"/>
                </a:solidFill>
                <a:effectLst/>
                <a:highlight>
                  <a:srgbClr val="C0C0C0"/>
                </a:highlight>
                <a:uLnTx/>
                <a:uFillTx/>
                <a:latin typeface="Cambria Math" panose="02040503050406030204" pitchFamily="18" charset="0"/>
                <a:ea typeface="Cambria Math" panose="02040503050406030204" pitchFamily="18" charset="0"/>
                <a:cs typeface="+mn-cs"/>
              </a:rPr>
              <a:t>w</a:t>
            </a:r>
            <a:r>
              <a:rPr kumimoji="0" lang="en-US" sz="3200" b="1" i="1" u="none" strike="noStrike" kern="1200" cap="none" spc="0" normalizeH="0" baseline="0" noProof="0" dirty="0">
                <a:ln>
                  <a:noFill/>
                </a:ln>
                <a:solidFill>
                  <a:prstClr val="black"/>
                </a:solidFill>
                <a:effectLst/>
                <a:highlight>
                  <a:srgbClr val="C0C0C0"/>
                </a:highlight>
                <a:uLnTx/>
                <a:uFillTx/>
                <a:latin typeface="Cambria Math" panose="02040503050406030204" pitchFamily="18" charset="0"/>
                <a:ea typeface="Cambria Math" panose="02040503050406030204" pitchFamily="18" charset="0"/>
                <a:cs typeface="+mn-cs"/>
              </a:rPr>
              <a:t> * </a:t>
            </a:r>
            <a:r>
              <a:rPr kumimoji="0" lang="el-GR" sz="3200" b="1" i="1" u="none" strike="noStrike" kern="1200" cap="none" spc="0" normalizeH="0" baseline="0" noProof="0" dirty="0">
                <a:ln>
                  <a:noFill/>
                </a:ln>
                <a:solidFill>
                  <a:prstClr val="black"/>
                </a:solidFill>
                <a:effectLst/>
                <a:highlight>
                  <a:srgbClr val="C0C0C0"/>
                </a:highlight>
                <a:uLnTx/>
                <a:uFillTx/>
                <a:latin typeface="Cambria Math" panose="02040503050406030204" pitchFamily="18" charset="0"/>
                <a:ea typeface="Cambria Math" panose="02040503050406030204" pitchFamily="18" charset="0"/>
                <a:cs typeface="+mn-cs"/>
              </a:rPr>
              <a:t>ρ</a:t>
            </a:r>
            <a:r>
              <a:rPr kumimoji="0" lang="en-US" sz="3200" b="1" i="1" u="none" strike="noStrike" kern="1200" cap="none" spc="0" normalizeH="0" baseline="-25000" noProof="0" dirty="0">
                <a:ln>
                  <a:noFill/>
                </a:ln>
                <a:solidFill>
                  <a:prstClr val="black"/>
                </a:solidFill>
                <a:effectLst/>
                <a:highlight>
                  <a:srgbClr val="C0C0C0"/>
                </a:highlight>
                <a:uLnTx/>
                <a:uFillTx/>
                <a:latin typeface="Cambria Math" panose="02040503050406030204" pitchFamily="18" charset="0"/>
                <a:ea typeface="Cambria Math" panose="02040503050406030204" pitchFamily="18" charset="0"/>
                <a:cs typeface="+mn-cs"/>
              </a:rPr>
              <a:t>w</a:t>
            </a:r>
            <a:r>
              <a:rPr kumimoji="0" lang="en-US" sz="3200" b="1" i="1" u="none" strike="noStrike" kern="1200" cap="none" spc="0" normalizeH="0" baseline="0" noProof="0" dirty="0">
                <a:ln>
                  <a:noFill/>
                </a:ln>
                <a:solidFill>
                  <a:prstClr val="black"/>
                </a:solidFill>
                <a:effectLst/>
                <a:highlight>
                  <a:srgbClr val="C0C0C0"/>
                </a:highlight>
                <a:uLnTx/>
                <a:uFillTx/>
                <a:latin typeface="Cambria Math" panose="02040503050406030204" pitchFamily="18" charset="0"/>
                <a:ea typeface="Cambria Math" panose="02040503050406030204" pitchFamily="18" charset="0"/>
                <a:cs typeface="+mn-cs"/>
              </a:rPr>
              <a:t>  * Vol</a:t>
            </a:r>
            <a:r>
              <a:rPr kumimoji="0" lang="en-US" sz="3200" b="1" i="1" u="none" strike="noStrike" kern="1200" cap="none" spc="0" normalizeH="0" baseline="-25000" noProof="0" dirty="0">
                <a:ln>
                  <a:noFill/>
                </a:ln>
                <a:solidFill>
                  <a:prstClr val="black"/>
                </a:solidFill>
                <a:effectLst/>
                <a:highlight>
                  <a:srgbClr val="C0C0C0"/>
                </a:highlight>
                <a:uLnTx/>
                <a:uFillTx/>
                <a:latin typeface="Cambria Math" panose="02040503050406030204" pitchFamily="18" charset="0"/>
                <a:ea typeface="Cambria Math" panose="02040503050406030204" pitchFamily="18" charset="0"/>
                <a:cs typeface="+mn-cs"/>
              </a:rPr>
              <a:t>cell</a:t>
            </a:r>
            <a:r>
              <a:rPr kumimoji="0" lang="en-US" sz="3200" b="1" i="1" u="none" strike="noStrike" kern="1200" cap="none" spc="0" normalizeH="0" baseline="0" noProof="0" dirty="0">
                <a:ln>
                  <a:noFill/>
                </a:ln>
                <a:solidFill>
                  <a:prstClr val="black"/>
                </a:solidFill>
                <a:effectLst/>
                <a:highlight>
                  <a:srgbClr val="C0C0C0"/>
                </a:highlight>
                <a:uLnTx/>
                <a:uFillTx/>
                <a:latin typeface="Cambria Math" panose="02040503050406030204" pitchFamily="18" charset="0"/>
                <a:ea typeface="Cambria Math" panose="02040503050406030204" pitchFamily="18" charset="0"/>
                <a:cs typeface="+mn-cs"/>
              </a:rPr>
              <a:t>  * T</a:t>
            </a:r>
            <a:r>
              <a:rPr kumimoji="0" lang="en-US" sz="3200" b="1" i="1" u="none" strike="noStrike" kern="1200" cap="none" spc="0" normalizeH="0" baseline="-25000" noProof="0" dirty="0">
                <a:ln>
                  <a:noFill/>
                </a:ln>
                <a:solidFill>
                  <a:prstClr val="black"/>
                </a:solidFill>
                <a:effectLst/>
                <a:highlight>
                  <a:srgbClr val="C0C0C0"/>
                </a:highlight>
                <a:uLnTx/>
                <a:uFillTx/>
                <a:latin typeface="Cambria Math" panose="02040503050406030204" pitchFamily="18" charset="0"/>
                <a:ea typeface="Cambria Math" panose="02040503050406030204" pitchFamily="18" charset="0"/>
                <a:cs typeface="+mn-cs"/>
              </a:rPr>
              <a:t>cell</a:t>
            </a:r>
            <a:r>
              <a:rPr kumimoji="0" lang="en-US" sz="3200" b="1" i="1" u="none" strike="noStrike" kern="1200" cap="none" spc="0" normalizeH="0" baseline="0" noProof="0" dirty="0">
                <a:ln>
                  <a:noFill/>
                </a:ln>
                <a:solidFill>
                  <a:prstClr val="black"/>
                </a:solidFill>
                <a:effectLst/>
                <a:highlight>
                  <a:srgbClr val="C0C0C0"/>
                </a:highlight>
                <a:uLnTx/>
                <a:uFillTx/>
                <a:latin typeface="Cambria Math" panose="02040503050406030204" pitchFamily="18" charset="0"/>
                <a:ea typeface="Cambria Math" panose="02040503050406030204" pitchFamily="18" charset="0"/>
                <a:cs typeface="+mn-cs"/>
              </a:rPr>
              <a:t> </a:t>
            </a:r>
            <a:endParaRPr kumimoji="0" lang="en-US" sz="3200" b="0" i="1" u="none" strike="noStrike" kern="1200" cap="none" spc="0" normalizeH="0" baseline="-25000" noProof="0" dirty="0">
              <a:ln>
                <a:noFill/>
              </a:ln>
              <a:solidFill>
                <a:prstClr val="black"/>
              </a:solidFill>
              <a:effectLst/>
              <a:highlight>
                <a:srgbClr val="C0C0C0"/>
              </a:highlight>
              <a:uLnTx/>
              <a:uFillTx/>
              <a:latin typeface="Cambria Math" panose="02040503050406030204" pitchFamily="18" charset="0"/>
              <a:ea typeface="Cambria Math" panose="02040503050406030204" pitchFamily="18" charset="0"/>
              <a:cs typeface="+mn-cs"/>
            </a:endParaRPr>
          </a:p>
        </p:txBody>
      </p:sp>
      <p:sp>
        <p:nvSpPr>
          <p:cNvPr id="8" name="object 3">
            <a:extLst>
              <a:ext uri="{FF2B5EF4-FFF2-40B4-BE49-F238E27FC236}">
                <a16:creationId xmlns:a16="http://schemas.microsoft.com/office/drawing/2014/main" id="{A08D201B-68E7-44EB-8FDC-DB166171BD3E}"/>
              </a:ext>
            </a:extLst>
          </p:cNvPr>
          <p:cNvSpPr/>
          <p:nvPr/>
        </p:nvSpPr>
        <p:spPr>
          <a:xfrm>
            <a:off x="5928331" y="1811418"/>
            <a:ext cx="2464558" cy="1558519"/>
          </a:xfrm>
          <a:prstGeom prst="rect">
            <a:avLst/>
          </a:prstGeom>
          <a:blipFill>
            <a:blip r:embed="rId4" cstate="print"/>
            <a:stretch>
              <a:fillRect l="-140905" r="1" b="-209693"/>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A66373D-0487-4D7B-8768-1E127096316C}"/>
              </a:ext>
            </a:extLst>
          </p:cNvPr>
          <p:cNvSpPr txBox="1"/>
          <p:nvPr/>
        </p:nvSpPr>
        <p:spPr>
          <a:xfrm>
            <a:off x="5277257" y="6346472"/>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libri" panose="020F0502020204030204"/>
                <a:ea typeface="+mn-ea"/>
                <a:cs typeface="+mn-cs"/>
              </a:rPr>
              <a:t>4)   ANNOTATED ADVECTION-DISPERSION equation…</a:t>
            </a:r>
          </a:p>
        </p:txBody>
      </p:sp>
      <p:sp>
        <p:nvSpPr>
          <p:cNvPr id="3" name="TextBox 2">
            <a:extLst>
              <a:ext uri="{FF2B5EF4-FFF2-40B4-BE49-F238E27FC236}">
                <a16:creationId xmlns:a16="http://schemas.microsoft.com/office/drawing/2014/main" id="{DCAC5B7F-3B59-43AD-84FA-CBDCEC575962}"/>
              </a:ext>
            </a:extLst>
          </p:cNvPr>
          <p:cNvSpPr txBox="1"/>
          <p:nvPr/>
        </p:nvSpPr>
        <p:spPr>
          <a:xfrm>
            <a:off x="8325257" y="2323717"/>
            <a:ext cx="466828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a) </a:t>
            </a:r>
            <a:r>
              <a:rPr kumimoji="0" lang="en-US" sz="1800" b="1"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T</a:t>
            </a:r>
            <a:r>
              <a:rPr kumimoji="0" lang="en-US" sz="18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 analogous to water level=</a:t>
            </a:r>
            <a:r>
              <a:rPr kumimoji="0" lang="en-US" sz="1800" b="0" i="0" u="none" strike="noStrike" kern="1200" cap="none" spc="0" normalizeH="0" noProof="0" dirty="0">
                <a:ln>
                  <a:noFill/>
                </a:ln>
                <a:solidFill>
                  <a:prstClr val="black"/>
                </a:solidFill>
                <a:effectLst/>
                <a:highlight>
                  <a:srgbClr val="FFFFCC"/>
                </a:highligh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Head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b) </a:t>
            </a:r>
            <a:r>
              <a:rPr kumimoji="0" lang="en-US" sz="1800" b="1"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E</a:t>
            </a:r>
            <a:r>
              <a:rPr kumimoji="0" lang="en-US" sz="18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 analogous to water volume (m</a:t>
            </a:r>
            <a:r>
              <a:rPr kumimoji="0" lang="en-US" sz="1800" b="0" i="0" u="none" strike="noStrike" kern="1200" cap="none" spc="0" normalizeH="0" baseline="30000" noProof="0" dirty="0">
                <a:ln>
                  <a:noFill/>
                </a:ln>
                <a:solidFill>
                  <a:prstClr val="black"/>
                </a:solidFill>
                <a:effectLst/>
                <a:highlight>
                  <a:srgbClr val="FFFFCC"/>
                </a:highligh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c) </a:t>
            </a:r>
            <a:r>
              <a:rPr kumimoji="0" lang="en-US" sz="1800" b="1"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Watts </a:t>
            </a:r>
            <a:r>
              <a:rPr kumimoji="0" lang="en-US" sz="18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analogous to flux (m</a:t>
            </a:r>
            <a:r>
              <a:rPr kumimoji="0" lang="en-US" sz="1800" b="0" i="0" u="none" strike="noStrike" kern="1200" cap="none" spc="0" normalizeH="0" baseline="30000" noProof="0" dirty="0">
                <a:ln>
                  <a:noFill/>
                </a:ln>
                <a:solidFill>
                  <a:prstClr val="black"/>
                </a:solidFill>
                <a:effectLst/>
                <a:highlight>
                  <a:srgbClr val="FFFFCC"/>
                </a:highligh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/sec)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   =&gt;  </a:t>
            </a:r>
            <a:r>
              <a:rPr kumimoji="0" lang="en-US" sz="1800" b="1"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Watts/m^2</a:t>
            </a:r>
            <a:r>
              <a:rPr kumimoji="0" lang="en-US" sz="18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 analogous to Q/m</a:t>
            </a:r>
            <a:r>
              <a:rPr kumimoji="0" lang="en-US" sz="1800" b="0" i="0" u="none" strike="noStrike" kern="1200" cap="none" spc="0" normalizeH="0" baseline="30000" noProof="0" dirty="0">
                <a:ln>
                  <a:noFill/>
                </a:ln>
                <a:solidFill>
                  <a:prstClr val="black"/>
                </a:solidFill>
                <a:effectLst/>
                <a:highlight>
                  <a:srgbClr val="FFFFCC"/>
                </a:highligh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=q</a:t>
            </a:r>
          </a:p>
        </p:txBody>
      </p:sp>
      <p:sp>
        <p:nvSpPr>
          <p:cNvPr id="16" name="Oval 15">
            <a:extLst>
              <a:ext uri="{FF2B5EF4-FFF2-40B4-BE49-F238E27FC236}">
                <a16:creationId xmlns:a16="http://schemas.microsoft.com/office/drawing/2014/main" id="{21F287C7-F37E-40F7-B889-7FF222051036}"/>
              </a:ext>
            </a:extLst>
          </p:cNvPr>
          <p:cNvSpPr/>
          <p:nvPr/>
        </p:nvSpPr>
        <p:spPr>
          <a:xfrm>
            <a:off x="2111828" y="4968752"/>
            <a:ext cx="816429" cy="384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B4FE954-FB93-4203-AC48-7237FFBA8F54}"/>
              </a:ext>
            </a:extLst>
          </p:cNvPr>
          <p:cNvSpPr/>
          <p:nvPr/>
        </p:nvSpPr>
        <p:spPr>
          <a:xfrm>
            <a:off x="1959428" y="1760291"/>
            <a:ext cx="1839685" cy="323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2E4EF93-A4A5-4594-BBB0-9DDBFC4ED937}"/>
              </a:ext>
            </a:extLst>
          </p:cNvPr>
          <p:cNvSpPr txBox="1"/>
          <p:nvPr/>
        </p:nvSpPr>
        <p:spPr>
          <a:xfrm>
            <a:off x="3512883" y="8161"/>
            <a:ext cx="359228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highlight>
                  <a:srgbClr val="C7A1E3"/>
                </a:highlight>
                <a:uLnTx/>
                <a:uFillTx/>
                <a:latin typeface="Calibri" panose="020F0502020204030204"/>
                <a:ea typeface="+mn-ea"/>
                <a:cs typeface="+mn-cs"/>
              </a:rPr>
              <a:t>2</a:t>
            </a:r>
            <a:r>
              <a:rPr kumimoji="0" lang="en-US" sz="2800" b="0" i="1" u="none" strike="noStrike" kern="1200" cap="none" spc="0" normalizeH="0" baseline="30000" noProof="0" dirty="0">
                <a:ln>
                  <a:noFill/>
                </a:ln>
                <a:solidFill>
                  <a:prstClr val="black"/>
                </a:solidFill>
                <a:effectLst/>
                <a:highlight>
                  <a:srgbClr val="C7A1E3"/>
                </a:highlight>
                <a:uLnTx/>
                <a:uFillTx/>
                <a:latin typeface="Calibri" panose="020F0502020204030204"/>
                <a:ea typeface="+mn-ea"/>
                <a:cs typeface="+mn-cs"/>
              </a:rPr>
              <a:t>o</a:t>
            </a:r>
            <a:r>
              <a:rPr kumimoji="0" lang="en-US" sz="2800" b="0" i="1" u="none" strike="noStrike" kern="1200" cap="none" spc="0" normalizeH="0" baseline="0" noProof="0" dirty="0">
                <a:ln>
                  <a:noFill/>
                </a:ln>
                <a:solidFill>
                  <a:prstClr val="black"/>
                </a:solidFill>
                <a:effectLst/>
                <a:highlight>
                  <a:srgbClr val="C7A1E3"/>
                </a:highlight>
                <a:uLnTx/>
                <a:uFillTx/>
                <a:latin typeface="Calibri" panose="020F0502020204030204"/>
                <a:ea typeface="+mn-ea"/>
                <a:cs typeface="+mn-cs"/>
              </a:rPr>
              <a:t> </a:t>
            </a:r>
            <a:r>
              <a:rPr lang="en-US" sz="2800" i="1" dirty="0">
                <a:solidFill>
                  <a:prstClr val="black"/>
                </a:solidFill>
                <a:highlight>
                  <a:srgbClr val="C7A1E3"/>
                </a:highlight>
                <a:latin typeface="Calibri" panose="020F0502020204030204"/>
              </a:rPr>
              <a:t>BASIC ELEMENT</a:t>
            </a:r>
            <a:r>
              <a:rPr kumimoji="0" lang="en-US" sz="2800" b="0" i="1" u="none" strike="noStrike" kern="1200" cap="none" spc="0" normalizeH="0" baseline="0" noProof="0" dirty="0">
                <a:ln>
                  <a:noFill/>
                </a:ln>
                <a:solidFill>
                  <a:prstClr val="black"/>
                </a:solidFill>
                <a:effectLst/>
                <a:highlight>
                  <a:srgbClr val="C7A1E3"/>
                </a:highlight>
                <a:uLnTx/>
                <a:uFillTx/>
                <a:latin typeface="Calibri" panose="020F0502020204030204"/>
                <a:ea typeface="+mn-ea"/>
                <a:cs typeface="+mn-cs"/>
              </a:rPr>
              <a:t>:</a:t>
            </a:r>
          </a:p>
        </p:txBody>
      </p:sp>
      <p:sp>
        <p:nvSpPr>
          <p:cNvPr id="22" name="TextBox 21">
            <a:extLst>
              <a:ext uri="{FF2B5EF4-FFF2-40B4-BE49-F238E27FC236}">
                <a16:creationId xmlns:a16="http://schemas.microsoft.com/office/drawing/2014/main" id="{010A931D-CB5A-4011-A69E-317123BC8A4D}"/>
              </a:ext>
            </a:extLst>
          </p:cNvPr>
          <p:cNvSpPr txBox="1"/>
          <p:nvPr/>
        </p:nvSpPr>
        <p:spPr>
          <a:xfrm>
            <a:off x="166007" y="467985"/>
            <a:ext cx="12025994"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GOVERNING HEAT FLOW EQUATION….  PRELIMINARIES: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Definition of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convection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conductance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radiation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heat flow components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Definition of “bulk”</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FFA894F-B3B5-4418-AFE9-4CD40A9B46EF}"/>
              </a:ext>
            </a:extLst>
          </p:cNvPr>
          <p:cNvSpPr txBox="1"/>
          <p:nvPr/>
        </p:nvSpPr>
        <p:spPr>
          <a:xfrm>
            <a:off x="166007" y="467985"/>
            <a:ext cx="12025994"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GOVERNING HEAT FLOW EQUATION….  PRELIMINARIES: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Definition of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convection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conductance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radiation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heat flow components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Definition of “bulk”</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 Dependent variable =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(degC)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4AAF0D8-EE69-4887-AD43-68925DCB5F4D}"/>
              </a:ext>
            </a:extLst>
          </p:cNvPr>
          <p:cNvSpPr txBox="1"/>
          <p:nvPr/>
        </p:nvSpPr>
        <p:spPr>
          <a:xfrm>
            <a:off x="166007" y="467985"/>
            <a:ext cx="12025994" cy="25237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GOVERNING HEAT FLOW EQUATION….  PRELIMINARIES: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Definition of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convection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conductance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radiation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heat flow components</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Definition of “bulk”</a:t>
            </a: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 Dependent variable =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(degC)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b) Energy =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(Joules)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FB641EC-8997-43A3-A47F-1AF82DEBDA6A}"/>
              </a:ext>
            </a:extLst>
          </p:cNvPr>
          <p:cNvSpPr txBox="1"/>
          <p:nvPr/>
        </p:nvSpPr>
        <p:spPr>
          <a:xfrm>
            <a:off x="6542107" y="4454318"/>
            <a:ext cx="3566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rPr>
              <a:t>Specific </a:t>
            </a:r>
            <a:r>
              <a:rPr lang="en-US" b="1" dirty="0">
                <a:solidFill>
                  <a:srgbClr val="4472C4"/>
                </a:solidFill>
                <a:latin typeface="Calibri" panose="020F0502020204030204"/>
              </a:rPr>
              <a:t>Heat Capacity of water</a:t>
            </a:r>
            <a:endPar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F2AF86EC-2F4F-47CB-9C94-1CA6E1A0037A}"/>
              </a:ext>
            </a:extLst>
          </p:cNvPr>
          <p:cNvSpPr txBox="1"/>
          <p:nvPr/>
        </p:nvSpPr>
        <p:spPr>
          <a:xfrm>
            <a:off x="7647782" y="3632776"/>
            <a:ext cx="18772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a:solidFill>
                  <a:srgbClr val="4472C4"/>
                </a:solidFill>
                <a:latin typeface="Calibri" panose="020F0502020204030204"/>
              </a:rPr>
              <a:t>Density of water</a:t>
            </a:r>
            <a:endParaRPr kumimoji="0" lang="en-US" sz="1800" b="1"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cxnSp>
        <p:nvCxnSpPr>
          <p:cNvPr id="28" name="Straight Arrow Connector 27">
            <a:extLst>
              <a:ext uri="{FF2B5EF4-FFF2-40B4-BE49-F238E27FC236}">
                <a16:creationId xmlns:a16="http://schemas.microsoft.com/office/drawing/2014/main" id="{EC187E40-ED00-4AB7-AEB5-2B0D43DD986D}"/>
              </a:ext>
            </a:extLst>
          </p:cNvPr>
          <p:cNvCxnSpPr>
            <a:cxnSpLocks/>
          </p:cNvCxnSpPr>
          <p:nvPr/>
        </p:nvCxnSpPr>
        <p:spPr>
          <a:xfrm flipH="1" flipV="1">
            <a:off x="6997096" y="4464936"/>
            <a:ext cx="87085" cy="87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6E2D3C7-24B3-41D6-96BD-B7674756E7B1}"/>
              </a:ext>
            </a:extLst>
          </p:cNvPr>
          <p:cNvCxnSpPr/>
          <p:nvPr/>
        </p:nvCxnSpPr>
        <p:spPr>
          <a:xfrm flipH="1">
            <a:off x="7767643" y="3976659"/>
            <a:ext cx="191152" cy="184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6A4A7E2-97DD-4B7B-B215-4F5DC769E505}"/>
              </a:ext>
            </a:extLst>
          </p:cNvPr>
          <p:cNvSpPr/>
          <p:nvPr/>
        </p:nvSpPr>
        <p:spPr>
          <a:xfrm>
            <a:off x="8392889" y="2194926"/>
            <a:ext cx="3749924" cy="1361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33C85B0-CEE6-48BD-971E-882C981BF40E}"/>
              </a:ext>
            </a:extLst>
          </p:cNvPr>
          <p:cNvSpPr txBox="1"/>
          <p:nvPr/>
        </p:nvSpPr>
        <p:spPr>
          <a:xfrm>
            <a:off x="2318957" y="6084862"/>
            <a:ext cx="37891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30A0"/>
                </a:solidFill>
                <a:effectLst/>
                <a:uLnTx/>
                <a:uFillTx/>
                <a:latin typeface="Calibri" panose="020F0502020204030204"/>
                <a:ea typeface="+mn-ea"/>
                <a:cs typeface="+mn-cs"/>
              </a:rPr>
              <a:t>Dispersion= process that involves the deviation at the </a:t>
            </a:r>
            <a:r>
              <a:rPr kumimoji="0" lang="en-US" sz="1200" b="0" i="0" u="none" strike="noStrike" kern="1200" cap="none" spc="0" normalizeH="0" baseline="0" noProof="0" dirty="0" err="1">
                <a:ln>
                  <a:noFill/>
                </a:ln>
                <a:solidFill>
                  <a:srgbClr val="7030A0"/>
                </a:solidFill>
                <a:effectLst/>
                <a:uLnTx/>
                <a:uFillTx/>
                <a:latin typeface="Calibri" panose="020F0502020204030204"/>
                <a:ea typeface="+mn-ea"/>
                <a:cs typeface="+mn-cs"/>
              </a:rPr>
              <a:t>micrioscopic</a:t>
            </a:r>
            <a:r>
              <a:rPr kumimoji="0" lang="en-US" sz="1200" b="0" i="0" u="none" strike="noStrike" kern="1200" cap="none" spc="0" normalizeH="0" noProof="0" dirty="0">
                <a:ln>
                  <a:noFill/>
                </a:ln>
                <a:solidFill>
                  <a:srgbClr val="7030A0"/>
                </a:solidFill>
                <a:effectLst/>
                <a:uLnTx/>
                <a:uFillTx/>
                <a:latin typeface="Calibri" panose="020F0502020204030204"/>
                <a:ea typeface="+mn-ea"/>
                <a:cs typeface="+mn-cs"/>
              </a:rPr>
              <a:t> scale of the velocity vectors</a:t>
            </a:r>
            <a:endParaRPr kumimoji="0" lang="en-US" sz="12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8CBADC53-387F-4234-A128-EC9B1C4F96D0}"/>
              </a:ext>
            </a:extLst>
          </p:cNvPr>
          <p:cNvSpPr txBox="1"/>
          <p:nvPr/>
        </p:nvSpPr>
        <p:spPr>
          <a:xfrm>
            <a:off x="875892" y="2724277"/>
            <a:ext cx="9202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30A0"/>
                </a:solidFill>
                <a:effectLst/>
                <a:uLnTx/>
                <a:uFillTx/>
                <a:latin typeface="Calibri" panose="020F0502020204030204"/>
                <a:ea typeface="+mn-ea"/>
                <a:cs typeface="+mn-cs"/>
              </a:rPr>
              <a:t>convection</a:t>
            </a:r>
          </a:p>
        </p:txBody>
      </p:sp>
      <p:sp>
        <p:nvSpPr>
          <p:cNvPr id="31" name="TextBox 30">
            <a:extLst>
              <a:ext uri="{FF2B5EF4-FFF2-40B4-BE49-F238E27FC236}">
                <a16:creationId xmlns:a16="http://schemas.microsoft.com/office/drawing/2014/main" id="{1D774E82-7951-471E-B5ED-9591A7C0F3CC}"/>
              </a:ext>
            </a:extLst>
          </p:cNvPr>
          <p:cNvSpPr txBox="1"/>
          <p:nvPr/>
        </p:nvSpPr>
        <p:spPr>
          <a:xfrm>
            <a:off x="723492" y="4669352"/>
            <a:ext cx="9202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30A0"/>
                </a:solidFill>
                <a:effectLst/>
                <a:uLnTx/>
                <a:uFillTx/>
                <a:latin typeface="Calibri" panose="020F0502020204030204"/>
                <a:ea typeface="+mn-ea"/>
                <a:cs typeface="+mn-cs"/>
              </a:rPr>
              <a:t>conduction</a:t>
            </a:r>
          </a:p>
        </p:txBody>
      </p:sp>
      <p:sp>
        <p:nvSpPr>
          <p:cNvPr id="32" name="TextBox 31">
            <a:extLst>
              <a:ext uri="{FF2B5EF4-FFF2-40B4-BE49-F238E27FC236}">
                <a16:creationId xmlns:a16="http://schemas.microsoft.com/office/drawing/2014/main" id="{CE00F976-D69E-40BD-9270-9F8CCEB81D60}"/>
              </a:ext>
            </a:extLst>
          </p:cNvPr>
          <p:cNvSpPr txBox="1"/>
          <p:nvPr/>
        </p:nvSpPr>
        <p:spPr>
          <a:xfrm>
            <a:off x="5857009" y="1811121"/>
            <a:ext cx="9202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7030A0"/>
                </a:solidFill>
                <a:latin typeface="Calibri" panose="020F0502020204030204"/>
              </a:rPr>
              <a:t>R</a:t>
            </a:r>
            <a:r>
              <a:rPr kumimoji="0" lang="en-US" sz="1200" b="0" i="0" u="none" strike="noStrike" kern="1200" cap="none" spc="0" normalizeH="0" baseline="0" noProof="0" dirty="0">
                <a:ln>
                  <a:noFill/>
                </a:ln>
                <a:solidFill>
                  <a:srgbClr val="7030A0"/>
                </a:solidFill>
                <a:effectLst/>
                <a:uLnTx/>
                <a:uFillTx/>
                <a:latin typeface="Calibri" panose="020F0502020204030204"/>
                <a:ea typeface="+mn-ea"/>
                <a:cs typeface="+mn-cs"/>
              </a:rPr>
              <a:t>adiation</a:t>
            </a:r>
          </a:p>
        </p:txBody>
      </p:sp>
      <p:pic>
        <p:nvPicPr>
          <p:cNvPr id="37" name="Picture 36" descr="USGSid_white">
            <a:extLst>
              <a:ext uri="{FF2B5EF4-FFF2-40B4-BE49-F238E27FC236}">
                <a16:creationId xmlns:a16="http://schemas.microsoft.com/office/drawing/2014/main" id="{55E38F75-E15C-5BDE-5A0F-CC952E8E7F6F}"/>
              </a:ext>
            </a:extLst>
          </p:cNvPr>
          <p:cNvPicPr>
            <a:picLocks noChangeAspect="1" noChangeArrowheads="1"/>
          </p:cNvPicPr>
          <p:nvPr/>
        </p:nvPicPr>
        <p:blipFill>
          <a:blip r:embed="rId5" cstate="print"/>
          <a:srcRect/>
          <a:stretch>
            <a:fillRect/>
          </a:stretch>
        </p:blipFill>
        <p:spPr bwMode="auto">
          <a:xfrm>
            <a:off x="0" y="-18529"/>
            <a:ext cx="914400" cy="338137"/>
          </a:xfrm>
          <a:prstGeom prst="rect">
            <a:avLst/>
          </a:prstGeom>
          <a:noFill/>
          <a:ln w="9525">
            <a:noFill/>
            <a:miter lim="800000"/>
            <a:headEnd/>
            <a:tailEnd/>
          </a:ln>
        </p:spPr>
      </p:pic>
      <p:sp>
        <p:nvSpPr>
          <p:cNvPr id="13" name="TextBox 12">
            <a:extLst>
              <a:ext uri="{FF2B5EF4-FFF2-40B4-BE49-F238E27FC236}">
                <a16:creationId xmlns:a16="http://schemas.microsoft.com/office/drawing/2014/main" id="{25BEF234-CC34-6AEF-8ECF-23F97AF41A6D}"/>
              </a:ext>
            </a:extLst>
          </p:cNvPr>
          <p:cNvSpPr txBox="1"/>
          <p:nvPr/>
        </p:nvSpPr>
        <p:spPr>
          <a:xfrm>
            <a:off x="10810875" y="-3457"/>
            <a:ext cx="1381125" cy="461665"/>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UWM </a:t>
            </a:r>
            <a:r>
              <a:rPr lang="en-US" sz="1200" dirty="0" err="1">
                <a:effectLst>
                  <a:outerShdw blurRad="38100" dist="38100" dir="2700000" algn="tl">
                    <a:srgbClr val="000000">
                      <a:alpha val="43137"/>
                    </a:srgbClr>
                  </a:outerShdw>
                </a:effectLst>
              </a:rPr>
              <a:t>Colloquim</a:t>
            </a:r>
            <a:r>
              <a:rPr lang="en-US" sz="1200" dirty="0">
                <a:effectLst>
                  <a:outerShdw blurRad="38100" dist="38100" dir="2700000" algn="tl">
                    <a:srgbClr val="000000">
                      <a:alpha val="43137"/>
                    </a:srgbClr>
                  </a:outerShdw>
                </a:effectLst>
              </a:rPr>
              <a:t>    11 May 2023</a:t>
            </a:r>
          </a:p>
        </p:txBody>
      </p:sp>
    </p:spTree>
    <p:extLst>
      <p:ext uri="{BB962C8B-B14F-4D97-AF65-F5344CB8AC3E}">
        <p14:creationId xmlns:p14="http://schemas.microsoft.com/office/powerpoint/2010/main" val="158285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7" grpId="0"/>
      <p:bldP spid="8" grpId="0" animBg="1"/>
      <p:bldP spid="10" grpId="0"/>
      <p:bldP spid="3" grpId="0"/>
      <p:bldP spid="16" grpId="0" animBg="1"/>
      <p:bldP spid="22" grpId="0"/>
      <p:bldP spid="23" grpId="0"/>
      <p:bldP spid="24" grpId="0"/>
      <p:bldP spid="6" grpId="0"/>
      <p:bldP spid="26" grpId="0"/>
      <p:bldP spid="2" grpId="0" animBg="1"/>
      <p:bldP spid="11" grpId="0"/>
      <p:bldP spid="29" grpId="0"/>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47D462-C95A-4013-A916-B37CA46FED60}"/>
              </a:ext>
            </a:extLst>
          </p:cNvPr>
          <p:cNvPicPr>
            <a:picLocks noChangeAspect="1"/>
          </p:cNvPicPr>
          <p:nvPr/>
        </p:nvPicPr>
        <p:blipFill rotWithShape="1">
          <a:blip r:embed="rId2"/>
          <a:srcRect l="33125" t="36424" r="37657" b="31925"/>
          <a:stretch/>
        </p:blipFill>
        <p:spPr>
          <a:xfrm>
            <a:off x="552450" y="2619374"/>
            <a:ext cx="5982609" cy="3476624"/>
          </a:xfrm>
          <a:prstGeom prst="rect">
            <a:avLst/>
          </a:prstGeom>
        </p:spPr>
      </p:pic>
      <p:pic>
        <p:nvPicPr>
          <p:cNvPr id="4" name="Picture 3">
            <a:extLst>
              <a:ext uri="{FF2B5EF4-FFF2-40B4-BE49-F238E27FC236}">
                <a16:creationId xmlns:a16="http://schemas.microsoft.com/office/drawing/2014/main" id="{FC9C3875-CE6D-42D0-B8B7-07009FE28DB5}"/>
              </a:ext>
            </a:extLst>
          </p:cNvPr>
          <p:cNvPicPr>
            <a:picLocks noChangeAspect="1"/>
          </p:cNvPicPr>
          <p:nvPr/>
        </p:nvPicPr>
        <p:blipFill rotWithShape="1">
          <a:blip r:embed="rId2"/>
          <a:srcRect l="33125" t="68415" r="37657" b="9368"/>
          <a:stretch/>
        </p:blipFill>
        <p:spPr>
          <a:xfrm>
            <a:off x="6681750" y="3352798"/>
            <a:ext cx="5300700" cy="2162176"/>
          </a:xfrm>
          <a:prstGeom prst="rect">
            <a:avLst/>
          </a:prstGeom>
        </p:spPr>
      </p:pic>
      <p:pic>
        <p:nvPicPr>
          <p:cNvPr id="5" name="Picture 4">
            <a:extLst>
              <a:ext uri="{FF2B5EF4-FFF2-40B4-BE49-F238E27FC236}">
                <a16:creationId xmlns:a16="http://schemas.microsoft.com/office/drawing/2014/main" id="{9C068E1D-B1AA-4CB8-B283-F124A38B3168}"/>
              </a:ext>
            </a:extLst>
          </p:cNvPr>
          <p:cNvPicPr>
            <a:picLocks noChangeAspect="1"/>
          </p:cNvPicPr>
          <p:nvPr/>
        </p:nvPicPr>
        <p:blipFill rotWithShape="1">
          <a:blip r:embed="rId2"/>
          <a:srcRect l="33125" t="20728" r="40918" b="63056"/>
          <a:stretch/>
        </p:blipFill>
        <p:spPr>
          <a:xfrm>
            <a:off x="1809750" y="142873"/>
            <a:ext cx="7389765" cy="2476501"/>
          </a:xfrm>
          <a:prstGeom prst="rect">
            <a:avLst/>
          </a:prstGeom>
        </p:spPr>
      </p:pic>
      <p:sp>
        <p:nvSpPr>
          <p:cNvPr id="12" name="TextBox 11">
            <a:extLst>
              <a:ext uri="{FF2B5EF4-FFF2-40B4-BE49-F238E27FC236}">
                <a16:creationId xmlns:a16="http://schemas.microsoft.com/office/drawing/2014/main" id="{47224F44-4DD7-4E01-AF8E-90D339C4D885}"/>
              </a:ext>
            </a:extLst>
          </p:cNvPr>
          <p:cNvSpPr txBox="1"/>
          <p:nvPr/>
        </p:nvSpPr>
        <p:spPr>
          <a:xfrm>
            <a:off x="8123625" y="1947802"/>
            <a:ext cx="3453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Φ</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1E438F28-ACF7-4002-BDAA-2BF7FA46794F}"/>
              </a:ext>
            </a:extLst>
          </p:cNvPr>
          <p:cNvCxnSpPr>
            <a:cxnSpLocks/>
          </p:cNvCxnSpPr>
          <p:nvPr/>
        </p:nvCxnSpPr>
        <p:spPr>
          <a:xfrm>
            <a:off x="7739743" y="1098928"/>
            <a:ext cx="870857" cy="126327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832D65B-13D8-4590-8CD2-CCEC906F680A}"/>
              </a:ext>
            </a:extLst>
          </p:cNvPr>
          <p:cNvSpPr txBox="1"/>
          <p:nvPr/>
        </p:nvSpPr>
        <p:spPr>
          <a:xfrm>
            <a:off x="1464450" y="5035033"/>
            <a:ext cx="345300" cy="369332"/>
          </a:xfrm>
          <a:prstGeom prst="rect">
            <a:avLst/>
          </a:prstGeom>
          <a:solidFill>
            <a:srgbClr val="FF7C80">
              <a:alpha val="3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Φ</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01A86F3-10DB-4C37-A291-7FB7CC7B4238}"/>
              </a:ext>
            </a:extLst>
          </p:cNvPr>
          <p:cNvSpPr txBox="1"/>
          <p:nvPr/>
        </p:nvSpPr>
        <p:spPr>
          <a:xfrm>
            <a:off x="6518625" y="1992868"/>
            <a:ext cx="3453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Φ</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82715A2-9177-4A68-985A-E6B8867DB64D}"/>
              </a:ext>
            </a:extLst>
          </p:cNvPr>
          <p:cNvSpPr txBox="1"/>
          <p:nvPr/>
        </p:nvSpPr>
        <p:spPr>
          <a:xfrm>
            <a:off x="5410200" y="1088571"/>
            <a:ext cx="1124859" cy="307777"/>
          </a:xfrm>
          <a:prstGeom prst="rect">
            <a:avLst/>
          </a:prstGeom>
          <a:solidFill>
            <a:srgbClr val="FF7C80">
              <a:alpha val="63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convection</a:t>
            </a:r>
          </a:p>
        </p:txBody>
      </p:sp>
      <p:sp>
        <p:nvSpPr>
          <p:cNvPr id="16" name="TextBox 15">
            <a:extLst>
              <a:ext uri="{FF2B5EF4-FFF2-40B4-BE49-F238E27FC236}">
                <a16:creationId xmlns:a16="http://schemas.microsoft.com/office/drawing/2014/main" id="{6B3038A1-EDB6-443B-B614-E69BC5DAA4F2}"/>
              </a:ext>
            </a:extLst>
          </p:cNvPr>
          <p:cNvSpPr txBox="1"/>
          <p:nvPr/>
        </p:nvSpPr>
        <p:spPr>
          <a:xfrm>
            <a:off x="3929742" y="1397066"/>
            <a:ext cx="1230086" cy="307777"/>
          </a:xfrm>
          <a:prstGeom prst="rect">
            <a:avLst/>
          </a:prstGeom>
          <a:solidFill>
            <a:srgbClr val="FF7C80">
              <a:alpha val="3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conduction</a:t>
            </a:r>
          </a:p>
        </p:txBody>
      </p:sp>
      <p:sp>
        <p:nvSpPr>
          <p:cNvPr id="9" name="TextBox 8">
            <a:extLst>
              <a:ext uri="{FF2B5EF4-FFF2-40B4-BE49-F238E27FC236}">
                <a16:creationId xmlns:a16="http://schemas.microsoft.com/office/drawing/2014/main" id="{7C73128A-96FC-4F46-AC8D-CEA42CB91C83}"/>
              </a:ext>
            </a:extLst>
          </p:cNvPr>
          <p:cNvSpPr txBox="1"/>
          <p:nvPr/>
        </p:nvSpPr>
        <p:spPr>
          <a:xfrm>
            <a:off x="2895600" y="2460171"/>
            <a:ext cx="66185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FFC000"/>
                </a:solidFill>
                <a:effectLst/>
                <a:uLnTx/>
                <a:uFillTx/>
                <a:latin typeface="Calibri" panose="020F0502020204030204"/>
                <a:ea typeface="+mn-ea"/>
                <a:cs typeface="+mn-cs"/>
              </a:rPr>
              <a:t>LHS  =   RHS ……………………………………………………………………………..</a:t>
            </a:r>
          </a:p>
        </p:txBody>
      </p:sp>
      <p:sp>
        <p:nvSpPr>
          <p:cNvPr id="17" name="TextBox 16">
            <a:extLst>
              <a:ext uri="{FF2B5EF4-FFF2-40B4-BE49-F238E27FC236}">
                <a16:creationId xmlns:a16="http://schemas.microsoft.com/office/drawing/2014/main" id="{AECE04B5-E0A0-4D6B-8704-543C720B176F}"/>
              </a:ext>
            </a:extLst>
          </p:cNvPr>
          <p:cNvSpPr txBox="1"/>
          <p:nvPr/>
        </p:nvSpPr>
        <p:spPr>
          <a:xfrm>
            <a:off x="9917723" y="20548"/>
            <a:ext cx="223056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srgbClr val="000000"/>
                </a:solidFill>
                <a:effectLst/>
                <a:highlight>
                  <a:srgbClr val="FFFFCC"/>
                </a:highlight>
                <a:uLnTx/>
                <a:uFillTx/>
                <a:latin typeface="Calibri" panose="020F0502020204030204" pitchFamily="34" charset="0"/>
                <a:ea typeface="+mn-ea"/>
                <a:cs typeface="+mn-cs"/>
              </a:rPr>
              <a:t>General Equation: </a:t>
            </a:r>
            <a:r>
              <a:rPr kumimoji="0" lang="it-IT" sz="1800" b="1" i="1" u="none" strike="noStrike" kern="1200" cap="none" spc="0" normalizeH="0" baseline="0" noProof="0" dirty="0">
                <a:ln>
                  <a:noFill/>
                </a:ln>
                <a:solidFill>
                  <a:srgbClr val="000000"/>
                </a:solidFill>
                <a:effectLst/>
                <a:highlight>
                  <a:srgbClr val="FFFFCC"/>
                </a:highlight>
                <a:uLnTx/>
                <a:uFillTx/>
                <a:latin typeface="Calibri" panose="020F0502020204030204" pitchFamily="34" charset="0"/>
                <a:ea typeface="+mn-ea"/>
                <a:cs typeface="+mn-cs"/>
              </a:rPr>
              <a:t>Components </a:t>
            </a:r>
            <a:r>
              <a:rPr kumimoji="0" lang="it-IT" sz="1800" i="1" u="none" strike="noStrike" kern="1200" cap="none" spc="0" normalizeH="0" baseline="0" noProof="0" dirty="0">
                <a:ln>
                  <a:noFill/>
                </a:ln>
                <a:solidFill>
                  <a:srgbClr val="000000"/>
                </a:solidFill>
                <a:effectLst/>
                <a:highlight>
                  <a:srgbClr val="FFFFCC"/>
                </a:highlight>
                <a:uLnTx/>
                <a:uFillTx/>
                <a:latin typeface="Calibri" panose="020F0502020204030204" pitchFamily="34" charset="0"/>
                <a:ea typeface="+mn-ea"/>
                <a:cs typeface="+mn-cs"/>
              </a:rPr>
              <a:t>of heat flow in the aquifer</a:t>
            </a:r>
            <a:endParaRPr kumimoji="0" lang="en-US" sz="1800" b="0" i="1"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B9148EC-5305-4F9E-ACC4-6F7C6E68B0F1}"/>
              </a:ext>
            </a:extLst>
          </p:cNvPr>
          <p:cNvSpPr txBox="1"/>
          <p:nvPr/>
        </p:nvSpPr>
        <p:spPr>
          <a:xfrm>
            <a:off x="6535059" y="1098928"/>
            <a:ext cx="1124859" cy="307777"/>
          </a:xfrm>
          <a:prstGeom prst="rect">
            <a:avLst/>
          </a:prstGeom>
          <a:solidFill>
            <a:srgbClr val="FF7C80">
              <a:alpha val="63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infiltration</a:t>
            </a:r>
          </a:p>
        </p:txBody>
      </p:sp>
      <p:sp>
        <p:nvSpPr>
          <p:cNvPr id="21" name="TextBox 20">
            <a:extLst>
              <a:ext uri="{FF2B5EF4-FFF2-40B4-BE49-F238E27FC236}">
                <a16:creationId xmlns:a16="http://schemas.microsoft.com/office/drawing/2014/main" id="{A563AE8B-B673-42F3-BDC8-7A2C13B78052}"/>
              </a:ext>
            </a:extLst>
          </p:cNvPr>
          <p:cNvSpPr txBox="1"/>
          <p:nvPr/>
        </p:nvSpPr>
        <p:spPr>
          <a:xfrm>
            <a:off x="9486418" y="1670803"/>
            <a:ext cx="1291540" cy="461665"/>
          </a:xfrm>
          <a:prstGeom prst="rect">
            <a:avLst/>
          </a:prstGeom>
          <a:solidFill>
            <a:schemeClr val="accent2">
              <a:alpha val="57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F5496"/>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C</a:t>
            </a:r>
            <a:r>
              <a:rPr kumimoji="0" lang="en-US" sz="1800" b="0" i="0" u="none" strike="noStrike" kern="1200" cap="none" spc="0" normalizeH="0" baseline="0" noProof="0" dirty="0">
                <a:ln>
                  <a:noFill/>
                </a:ln>
                <a:solidFill>
                  <a:srgbClr val="2F5496"/>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a:ln>
                  <a:noFill/>
                </a:ln>
                <a:solidFill>
                  <a:srgbClr val="2F5496"/>
                </a:solidFill>
                <a:effectLst/>
                <a:uLnTx/>
                <a:uFillTx/>
                <a:latin typeface="Calibri Light" panose="020F0302020204030204" pitchFamily="34" charset="0"/>
                <a:ea typeface="Times New Roman" panose="02020603050405020304" pitchFamily="18" charset="0"/>
                <a:cs typeface="Times New Roman" panose="02020603050405020304" pitchFamily="18" charset="0"/>
                <a:sym typeface="Wingdings" panose="05000000000000000000" pitchFamily="2" charset="2"/>
              </a:rPr>
              <a:t> deg</a:t>
            </a:r>
            <a:r>
              <a:rPr kumimoji="0" lang="en-US" sz="2400" b="1" i="0" u="none" strike="noStrike" kern="1200" cap="none" spc="0" normalizeH="0" baseline="0" noProof="0" dirty="0">
                <a:ln>
                  <a:noFill/>
                </a:ln>
                <a:solidFill>
                  <a:srgbClr val="2F5496"/>
                </a:solidFill>
                <a:effectLst/>
                <a:uLnTx/>
                <a:uFillTx/>
                <a:latin typeface="Calibri Light" panose="020F0302020204030204" pitchFamily="34" charset="0"/>
                <a:ea typeface="Times New Roman" panose="02020603050405020304" pitchFamily="18" charset="0"/>
                <a:cs typeface="Times New Roman" panose="02020603050405020304" pitchFamily="18" charset="0"/>
                <a:sym typeface="Wingdings" panose="05000000000000000000" pitchFamily="2" charset="2"/>
              </a:rPr>
              <a:t>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USGSid_white">
            <a:extLst>
              <a:ext uri="{FF2B5EF4-FFF2-40B4-BE49-F238E27FC236}">
                <a16:creationId xmlns:a16="http://schemas.microsoft.com/office/drawing/2014/main" id="{9592DD9B-6C5B-B991-7C01-B5C910224ED9}"/>
              </a:ext>
            </a:extLst>
          </p:cNvPr>
          <p:cNvPicPr>
            <a:picLocks noChangeAspect="1" noChangeArrowheads="1"/>
          </p:cNvPicPr>
          <p:nvPr/>
        </p:nvPicPr>
        <p:blipFill>
          <a:blip r:embed="rId3" cstate="print"/>
          <a:srcRect/>
          <a:stretch>
            <a:fillRect/>
          </a:stretch>
        </p:blipFill>
        <p:spPr bwMode="auto">
          <a:xfrm>
            <a:off x="0" y="-18529"/>
            <a:ext cx="914400" cy="338137"/>
          </a:xfrm>
          <a:prstGeom prst="rect">
            <a:avLst/>
          </a:prstGeom>
          <a:noFill/>
          <a:ln w="9525">
            <a:noFill/>
            <a:miter lim="800000"/>
            <a:headEnd/>
            <a:tailEnd/>
          </a:ln>
        </p:spPr>
      </p:pic>
    </p:spTree>
    <p:extLst>
      <p:ext uri="{BB962C8B-B14F-4D97-AF65-F5344CB8AC3E}">
        <p14:creationId xmlns:p14="http://schemas.microsoft.com/office/powerpoint/2010/main" val="195514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6"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04BB90-EF47-46A6-9CE0-60278F343825}"/>
              </a:ext>
            </a:extLst>
          </p:cNvPr>
          <p:cNvPicPr>
            <a:picLocks noChangeAspect="1"/>
          </p:cNvPicPr>
          <p:nvPr/>
        </p:nvPicPr>
        <p:blipFill rotWithShape="1">
          <a:blip r:embed="rId2"/>
          <a:srcRect l="25078" t="51156" r="28906" b="34541"/>
          <a:stretch/>
        </p:blipFill>
        <p:spPr>
          <a:xfrm>
            <a:off x="1628774" y="374097"/>
            <a:ext cx="5610226" cy="942975"/>
          </a:xfrm>
          <a:prstGeom prst="rect">
            <a:avLst/>
          </a:prstGeom>
        </p:spPr>
      </p:pic>
      <p:pic>
        <p:nvPicPr>
          <p:cNvPr id="7" name="Picture 6">
            <a:extLst>
              <a:ext uri="{FF2B5EF4-FFF2-40B4-BE49-F238E27FC236}">
                <a16:creationId xmlns:a16="http://schemas.microsoft.com/office/drawing/2014/main" id="{963D4D31-84D6-46D6-9979-35813B2DB01C}"/>
              </a:ext>
            </a:extLst>
          </p:cNvPr>
          <p:cNvPicPr>
            <a:picLocks noChangeAspect="1"/>
          </p:cNvPicPr>
          <p:nvPr/>
        </p:nvPicPr>
        <p:blipFill rotWithShape="1">
          <a:blip r:embed="rId3"/>
          <a:srcRect l="31328" t="70226" r="32969" b="21147"/>
          <a:stretch/>
        </p:blipFill>
        <p:spPr>
          <a:xfrm>
            <a:off x="581025" y="3077628"/>
            <a:ext cx="4352926" cy="568746"/>
          </a:xfrm>
          <a:prstGeom prst="rect">
            <a:avLst/>
          </a:prstGeom>
        </p:spPr>
      </p:pic>
      <p:sp>
        <p:nvSpPr>
          <p:cNvPr id="13" name="TextBox 12">
            <a:extLst>
              <a:ext uri="{FF2B5EF4-FFF2-40B4-BE49-F238E27FC236}">
                <a16:creationId xmlns:a16="http://schemas.microsoft.com/office/drawing/2014/main" id="{0C0D6D87-35A8-43BE-A7CA-22645D3D13C3}"/>
              </a:ext>
            </a:extLst>
          </p:cNvPr>
          <p:cNvSpPr txBox="1"/>
          <p:nvPr/>
        </p:nvSpPr>
        <p:spPr>
          <a:xfrm>
            <a:off x="1019175" y="-115939"/>
            <a:ext cx="6096000" cy="568745"/>
          </a:xfrm>
          <a:prstGeom prst="rect">
            <a:avLst/>
          </a:prstGeom>
          <a:noFill/>
        </p:spPr>
        <p:txBody>
          <a:bodyPr wrap="square">
            <a:spAutoFit/>
          </a:bodyPr>
          <a:lstStyle/>
          <a:p>
            <a:pPr marL="0" marR="0" lvl="0" indent="0" algn="l" defTabSz="914400" rtl="0" eaLnBrk="1" fontAlgn="auto" latinLnBrk="0" hangingPunct="1">
              <a:lnSpc>
                <a:spcPct val="200000"/>
              </a:lnSpc>
              <a:spcBef>
                <a:spcPts val="200"/>
              </a:spcBef>
              <a:spcAft>
                <a:spcPts val="600"/>
              </a:spcAft>
              <a:buClrTx/>
              <a:buSzTx/>
              <a:buFontTx/>
              <a:buNone/>
              <a:tabLst/>
              <a:defRPr/>
            </a:pPr>
            <a:r>
              <a:rPr kumimoji="0" lang="en-US" sz="1800" b="1" i="0" u="none" strike="noStrike" kern="1200" cap="none" spc="0" normalizeH="0" baseline="0" noProof="0" dirty="0">
                <a:ln>
                  <a:noFill/>
                </a:ln>
                <a:solidFill>
                  <a:srgbClr val="2F5496"/>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Variably-saturated transport with MT3D-USGS</a:t>
            </a:r>
          </a:p>
        </p:txBody>
      </p:sp>
      <p:pic>
        <p:nvPicPr>
          <p:cNvPr id="15" name="Picture 14">
            <a:extLst>
              <a:ext uri="{FF2B5EF4-FFF2-40B4-BE49-F238E27FC236}">
                <a16:creationId xmlns:a16="http://schemas.microsoft.com/office/drawing/2014/main" id="{CD143D18-6462-430A-91CB-ADCEDCC849E7}"/>
              </a:ext>
            </a:extLst>
          </p:cNvPr>
          <p:cNvPicPr>
            <a:picLocks noChangeAspect="1"/>
          </p:cNvPicPr>
          <p:nvPr/>
        </p:nvPicPr>
        <p:blipFill rotWithShape="1">
          <a:blip r:embed="rId4"/>
          <a:srcRect l="25781" t="22406" r="35157" b="67481"/>
          <a:stretch/>
        </p:blipFill>
        <p:spPr>
          <a:xfrm>
            <a:off x="657226" y="4605175"/>
            <a:ext cx="4762500" cy="666750"/>
          </a:xfrm>
          <a:prstGeom prst="rect">
            <a:avLst/>
          </a:prstGeom>
        </p:spPr>
      </p:pic>
      <p:pic>
        <p:nvPicPr>
          <p:cNvPr id="16" name="Picture 15" descr="Chart, line chart&#10;&#10;Description automatically generated">
            <a:extLst>
              <a:ext uri="{FF2B5EF4-FFF2-40B4-BE49-F238E27FC236}">
                <a16:creationId xmlns:a16="http://schemas.microsoft.com/office/drawing/2014/main" id="{CDB49A85-586D-4770-8102-884609686E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6524" y="4419600"/>
            <a:ext cx="2286000" cy="2286000"/>
          </a:xfrm>
          <a:prstGeom prst="rect">
            <a:avLst/>
          </a:prstGeom>
        </p:spPr>
      </p:pic>
      <p:sp>
        <p:nvSpPr>
          <p:cNvPr id="20" name="TextBox 19">
            <a:extLst>
              <a:ext uri="{FF2B5EF4-FFF2-40B4-BE49-F238E27FC236}">
                <a16:creationId xmlns:a16="http://schemas.microsoft.com/office/drawing/2014/main" id="{971D50DD-4280-4E64-A09E-71141B5D90CD}"/>
              </a:ext>
            </a:extLst>
          </p:cNvPr>
          <p:cNvSpPr txBox="1"/>
          <p:nvPr/>
        </p:nvSpPr>
        <p:spPr>
          <a:xfrm>
            <a:off x="657226" y="3727336"/>
            <a:ext cx="6096000" cy="568745"/>
          </a:xfrm>
          <a:prstGeom prst="rect">
            <a:avLst/>
          </a:prstGeom>
          <a:noFill/>
        </p:spPr>
        <p:txBody>
          <a:bodyPr wrap="square">
            <a:spAutoFit/>
          </a:bodyPr>
          <a:lstStyle/>
          <a:p>
            <a:pPr marL="0" marR="0" lvl="0" indent="0" algn="l" defTabSz="914400" rtl="0" eaLnBrk="1" fontAlgn="auto" latinLnBrk="0" hangingPunct="1">
              <a:lnSpc>
                <a:spcPct val="200000"/>
              </a:lnSpc>
              <a:spcBef>
                <a:spcPts val="200"/>
              </a:spcBef>
              <a:spcAft>
                <a:spcPts val="600"/>
              </a:spcAft>
              <a:buClrTx/>
              <a:buSzTx/>
              <a:buFontTx/>
              <a:buNone/>
              <a:tabLst/>
              <a:defRPr/>
            </a:pPr>
            <a:r>
              <a:rPr kumimoji="0" lang="en-US" sz="1800" b="1" i="0" u="none" strike="noStrike" kern="1200" cap="none" spc="0" normalizeH="0" baseline="0" noProof="0" dirty="0">
                <a:ln>
                  <a:noFill/>
                </a:ln>
                <a:solidFill>
                  <a:srgbClr val="2F5496"/>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Thermal conduction</a:t>
            </a:r>
          </a:p>
        </p:txBody>
      </p:sp>
      <p:sp>
        <p:nvSpPr>
          <p:cNvPr id="22" name="TextBox 21">
            <a:extLst>
              <a:ext uri="{FF2B5EF4-FFF2-40B4-BE49-F238E27FC236}">
                <a16:creationId xmlns:a16="http://schemas.microsoft.com/office/drawing/2014/main" id="{D33A1CA8-21AD-48C6-AB5F-9720B0D591D3}"/>
              </a:ext>
            </a:extLst>
          </p:cNvPr>
          <p:cNvSpPr txBox="1"/>
          <p:nvPr/>
        </p:nvSpPr>
        <p:spPr>
          <a:xfrm>
            <a:off x="581025" y="1766344"/>
            <a:ext cx="6096000" cy="568745"/>
          </a:xfrm>
          <a:prstGeom prst="rect">
            <a:avLst/>
          </a:prstGeom>
          <a:noFill/>
        </p:spPr>
        <p:txBody>
          <a:bodyPr wrap="square">
            <a:spAutoFit/>
          </a:bodyPr>
          <a:lstStyle/>
          <a:p>
            <a:pPr marL="0" marR="0" lvl="0" indent="0" algn="l" defTabSz="914400" rtl="0" eaLnBrk="1" fontAlgn="auto" latinLnBrk="0" hangingPunct="1">
              <a:lnSpc>
                <a:spcPct val="200000"/>
              </a:lnSpc>
              <a:spcBef>
                <a:spcPts val="200"/>
              </a:spcBef>
              <a:spcAft>
                <a:spcPts val="600"/>
              </a:spcAft>
              <a:buClrTx/>
              <a:buSzTx/>
              <a:buFontTx/>
              <a:buNone/>
              <a:tabLst/>
              <a:defRPr/>
            </a:pPr>
            <a:r>
              <a:rPr kumimoji="0" lang="en-US" sz="1800" b="1" i="0" u="none" strike="noStrike" kern="1200" cap="none" spc="0" normalizeH="0" baseline="0" noProof="0" dirty="0">
                <a:ln>
                  <a:noFill/>
                </a:ln>
                <a:solidFill>
                  <a:srgbClr val="2F5496"/>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Change in stored energy</a:t>
            </a:r>
          </a:p>
        </p:txBody>
      </p:sp>
      <p:pic>
        <p:nvPicPr>
          <p:cNvPr id="24" name="Picture 23">
            <a:extLst>
              <a:ext uri="{FF2B5EF4-FFF2-40B4-BE49-F238E27FC236}">
                <a16:creationId xmlns:a16="http://schemas.microsoft.com/office/drawing/2014/main" id="{30E7D926-316A-462A-AA55-72D8611001FA}"/>
              </a:ext>
            </a:extLst>
          </p:cNvPr>
          <p:cNvPicPr>
            <a:picLocks noChangeAspect="1"/>
          </p:cNvPicPr>
          <p:nvPr/>
        </p:nvPicPr>
        <p:blipFill rotWithShape="1">
          <a:blip r:embed="rId6"/>
          <a:srcRect l="39687" t="47142" r="40547" b="45418"/>
          <a:stretch/>
        </p:blipFill>
        <p:spPr>
          <a:xfrm>
            <a:off x="3190875" y="1944681"/>
            <a:ext cx="2409825" cy="490479"/>
          </a:xfrm>
          <a:prstGeom prst="rect">
            <a:avLst/>
          </a:prstGeom>
        </p:spPr>
      </p:pic>
      <p:sp>
        <p:nvSpPr>
          <p:cNvPr id="26" name="TextBox 25">
            <a:extLst>
              <a:ext uri="{FF2B5EF4-FFF2-40B4-BE49-F238E27FC236}">
                <a16:creationId xmlns:a16="http://schemas.microsoft.com/office/drawing/2014/main" id="{58BE08E2-9290-4B42-8B89-A002FC56CADC}"/>
              </a:ext>
            </a:extLst>
          </p:cNvPr>
          <p:cNvSpPr txBox="1"/>
          <p:nvPr/>
        </p:nvSpPr>
        <p:spPr>
          <a:xfrm>
            <a:off x="7658100" y="477629"/>
            <a:ext cx="3286125"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Φ</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porosity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Θ</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water content</a:t>
            </a:r>
          </a:p>
        </p:txBody>
      </p:sp>
      <p:sp>
        <p:nvSpPr>
          <p:cNvPr id="29" name="Rectangle 28">
            <a:extLst>
              <a:ext uri="{FF2B5EF4-FFF2-40B4-BE49-F238E27FC236}">
                <a16:creationId xmlns:a16="http://schemas.microsoft.com/office/drawing/2014/main" id="{F6633D49-DA0B-4D72-89AC-42162B0C049C}"/>
              </a:ext>
            </a:extLst>
          </p:cNvPr>
          <p:cNvSpPr/>
          <p:nvPr/>
        </p:nvSpPr>
        <p:spPr>
          <a:xfrm>
            <a:off x="7629524" y="1286606"/>
            <a:ext cx="2190749" cy="360574"/>
          </a:xfrm>
          <a:prstGeom prst="rect">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4B46AD22-7EE3-44B8-BA9E-907FCF3E7A74}"/>
              </a:ext>
            </a:extLst>
          </p:cNvPr>
          <p:cNvSpPr/>
          <p:nvPr/>
        </p:nvSpPr>
        <p:spPr>
          <a:xfrm>
            <a:off x="7629524" y="937433"/>
            <a:ext cx="2190749" cy="360574"/>
          </a:xfrm>
          <a:prstGeom prst="rect">
            <a:avLst/>
          </a:prstGeom>
          <a:solidFill>
            <a:srgbClr val="FF7C8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Picture 33">
            <a:extLst>
              <a:ext uri="{FF2B5EF4-FFF2-40B4-BE49-F238E27FC236}">
                <a16:creationId xmlns:a16="http://schemas.microsoft.com/office/drawing/2014/main" id="{4C4A6B15-ABA2-4ED1-BF00-3A65B4AE6BEE}"/>
              </a:ext>
            </a:extLst>
          </p:cNvPr>
          <p:cNvPicPr>
            <a:picLocks noChangeAspect="1"/>
          </p:cNvPicPr>
          <p:nvPr/>
        </p:nvPicPr>
        <p:blipFill>
          <a:blip r:embed="rId7"/>
          <a:stretch>
            <a:fillRect/>
          </a:stretch>
        </p:blipFill>
        <p:spPr>
          <a:xfrm>
            <a:off x="6753226" y="1942310"/>
            <a:ext cx="3349826" cy="2011680"/>
          </a:xfrm>
          <a:prstGeom prst="rect">
            <a:avLst/>
          </a:prstGeom>
        </p:spPr>
      </p:pic>
      <p:sp>
        <p:nvSpPr>
          <p:cNvPr id="2" name="TextBox 1">
            <a:extLst>
              <a:ext uri="{FF2B5EF4-FFF2-40B4-BE49-F238E27FC236}">
                <a16:creationId xmlns:a16="http://schemas.microsoft.com/office/drawing/2014/main" id="{B2FAC390-A0CF-433C-8FE4-1989D9243E77}"/>
              </a:ext>
            </a:extLst>
          </p:cNvPr>
          <p:cNvSpPr txBox="1"/>
          <p:nvPr/>
        </p:nvSpPr>
        <p:spPr>
          <a:xfrm>
            <a:off x="142874" y="642257"/>
            <a:ext cx="13811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Equazione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di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partenza</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B236DF0-67B4-4CED-A821-E9D95B9730FC}"/>
              </a:ext>
            </a:extLst>
          </p:cNvPr>
          <p:cNvPicPr>
            <a:picLocks noChangeAspect="1"/>
          </p:cNvPicPr>
          <p:nvPr/>
        </p:nvPicPr>
        <p:blipFill rotWithShape="1">
          <a:blip r:embed="rId8"/>
          <a:srcRect l="45938" t="27399" r="46797" b="68465"/>
          <a:stretch/>
        </p:blipFill>
        <p:spPr>
          <a:xfrm>
            <a:off x="657226" y="2462696"/>
            <a:ext cx="1781174" cy="565896"/>
          </a:xfrm>
          <a:prstGeom prst="rect">
            <a:avLst/>
          </a:prstGeom>
        </p:spPr>
      </p:pic>
      <p:sp>
        <p:nvSpPr>
          <p:cNvPr id="28" name="TextBox 27">
            <a:extLst>
              <a:ext uri="{FF2B5EF4-FFF2-40B4-BE49-F238E27FC236}">
                <a16:creationId xmlns:a16="http://schemas.microsoft.com/office/drawing/2014/main" id="{AA1E1B1D-823E-4915-9B78-3F1E1F290381}"/>
              </a:ext>
            </a:extLst>
          </p:cNvPr>
          <p:cNvSpPr txBox="1"/>
          <p:nvPr/>
        </p:nvSpPr>
        <p:spPr>
          <a:xfrm>
            <a:off x="10169368" y="15964"/>
            <a:ext cx="2041864" cy="92333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srgbClr val="000000"/>
                </a:solidFill>
                <a:effectLst/>
                <a:highlight>
                  <a:srgbClr val="FFFFCC"/>
                </a:highlight>
                <a:uLnTx/>
                <a:uFillTx/>
                <a:latin typeface="Calibri" panose="020F0502020204030204" pitchFamily="34" charset="0"/>
                <a:ea typeface="+mn-ea"/>
                <a:cs typeface="+mn-cs"/>
              </a:rPr>
              <a:t>General Equation...      </a:t>
            </a:r>
          </a:p>
          <a:p>
            <a:pPr marL="0" marR="0" lvl="0" indent="0" defTabSz="914400" rtl="0" eaLnBrk="1" fontAlgn="auto" latinLnBrk="0" hangingPunct="1">
              <a:lnSpc>
                <a:spcPct val="100000"/>
              </a:lnSpc>
              <a:spcBef>
                <a:spcPts val="0"/>
              </a:spcBef>
              <a:spcAft>
                <a:spcPts val="0"/>
              </a:spcAft>
              <a:buClrTx/>
              <a:buSzTx/>
              <a:buFontTx/>
              <a:buNone/>
              <a:tabLst/>
              <a:defRPr/>
            </a:pPr>
            <a:r>
              <a:rPr lang="it-IT" i="1" dirty="0">
                <a:solidFill>
                  <a:srgbClr val="000000"/>
                </a:solidFill>
                <a:highlight>
                  <a:srgbClr val="FFFFCC"/>
                </a:highlight>
                <a:latin typeface="Calibri" panose="020F0502020204030204" pitchFamily="34" charset="0"/>
              </a:rPr>
              <a:t>U</a:t>
            </a:r>
            <a:r>
              <a:rPr kumimoji="0" lang="it-IT" sz="1800" b="0" i="1" u="none" strike="noStrike" kern="1200" cap="none" spc="0" normalizeH="0" baseline="0" noProof="0" dirty="0">
                <a:ln>
                  <a:noFill/>
                </a:ln>
                <a:solidFill>
                  <a:srgbClr val="000000"/>
                </a:solidFill>
                <a:effectLst/>
                <a:highlight>
                  <a:srgbClr val="FFFFCC"/>
                </a:highlight>
                <a:uLnTx/>
                <a:uFillTx/>
                <a:latin typeface="Calibri" panose="020F0502020204030204" pitchFamily="34" charset="0"/>
                <a:ea typeface="+mn-ea"/>
                <a:cs typeface="+mn-cs"/>
              </a:rPr>
              <a:t>nder Conditions of </a:t>
            </a:r>
          </a:p>
          <a:p>
            <a:pPr marL="0" marR="0" lvl="0" indent="0"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srgbClr val="000000"/>
                </a:solidFill>
                <a:effectLst/>
                <a:highlight>
                  <a:srgbClr val="FFFFCC"/>
                </a:highlight>
                <a:uLnTx/>
                <a:uFillTx/>
                <a:latin typeface="Calibri" panose="020F0502020204030204" pitchFamily="34" charset="0"/>
                <a:ea typeface="+mn-ea"/>
                <a:cs typeface="+mn-cs"/>
              </a:rPr>
              <a:t>Variable Saturation</a:t>
            </a:r>
            <a:endParaRPr kumimoji="0" lang="en-US" sz="1800" b="0" i="1"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319F7E3-4CF4-4BB1-BA5B-5B9B073B8AB3}"/>
              </a:ext>
            </a:extLst>
          </p:cNvPr>
          <p:cNvSpPr txBox="1"/>
          <p:nvPr/>
        </p:nvSpPr>
        <p:spPr>
          <a:xfrm>
            <a:off x="8788398" y="4816148"/>
            <a:ext cx="340360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Modified from: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van Duin, R.H.A.,1963, The influence of management on the temperature wave near the surface: Wageningen, Institute for Land and Water Management Research, Technical Bulletin 29</a:t>
            </a:r>
          </a:p>
        </p:txBody>
      </p:sp>
      <p:sp>
        <p:nvSpPr>
          <p:cNvPr id="32" name="TextBox 31">
            <a:extLst>
              <a:ext uri="{FF2B5EF4-FFF2-40B4-BE49-F238E27FC236}">
                <a16:creationId xmlns:a16="http://schemas.microsoft.com/office/drawing/2014/main" id="{92A094B0-301E-4465-B4B3-699691DEEA95}"/>
              </a:ext>
            </a:extLst>
          </p:cNvPr>
          <p:cNvSpPr txBox="1"/>
          <p:nvPr/>
        </p:nvSpPr>
        <p:spPr>
          <a:xfrm>
            <a:off x="3629025" y="1135275"/>
            <a:ext cx="1291540" cy="461665"/>
          </a:xfrm>
          <a:prstGeom prst="rect">
            <a:avLst/>
          </a:prstGeom>
          <a:solidFill>
            <a:schemeClr val="accent2">
              <a:alpha val="57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F5496"/>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C</a:t>
            </a:r>
            <a:r>
              <a:rPr kumimoji="0" lang="en-US" sz="1800" b="0" i="0" u="none" strike="noStrike" kern="1200" cap="none" spc="0" normalizeH="0" baseline="0" noProof="0" dirty="0">
                <a:ln>
                  <a:noFill/>
                </a:ln>
                <a:solidFill>
                  <a:srgbClr val="2F5496"/>
                </a:solidFill>
                <a:effectLst/>
                <a:uLnTx/>
                <a:uFillTx/>
                <a:latin typeface="Calibri Light" panose="020F0302020204030204" pitchFamily="34" charset="0"/>
                <a:ea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a:ln>
                  <a:noFill/>
                </a:ln>
                <a:solidFill>
                  <a:srgbClr val="2F5496"/>
                </a:solidFill>
                <a:effectLst/>
                <a:uLnTx/>
                <a:uFillTx/>
                <a:latin typeface="Calibri Light" panose="020F0302020204030204" pitchFamily="34" charset="0"/>
                <a:ea typeface="Times New Roman" panose="02020603050405020304" pitchFamily="18" charset="0"/>
                <a:cs typeface="Times New Roman" panose="02020603050405020304" pitchFamily="18" charset="0"/>
                <a:sym typeface="Wingdings" panose="05000000000000000000" pitchFamily="2" charset="2"/>
              </a:rPr>
              <a:t> deg</a:t>
            </a:r>
            <a:r>
              <a:rPr kumimoji="0" lang="en-US" sz="2400" b="1" i="0" u="none" strike="noStrike" kern="1200" cap="none" spc="0" normalizeH="0" baseline="0" noProof="0" dirty="0">
                <a:ln>
                  <a:noFill/>
                </a:ln>
                <a:solidFill>
                  <a:srgbClr val="2F5496"/>
                </a:solidFill>
                <a:effectLst/>
                <a:uLnTx/>
                <a:uFillTx/>
                <a:latin typeface="Calibri Light" panose="020F0302020204030204" pitchFamily="34" charset="0"/>
                <a:ea typeface="Times New Roman" panose="02020603050405020304" pitchFamily="18" charset="0"/>
                <a:cs typeface="Times New Roman" panose="02020603050405020304" pitchFamily="18" charset="0"/>
                <a:sym typeface="Wingdings" panose="05000000000000000000" pitchFamily="2" charset="2"/>
              </a:rPr>
              <a:t>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USGSid_white">
            <a:extLst>
              <a:ext uri="{FF2B5EF4-FFF2-40B4-BE49-F238E27FC236}">
                <a16:creationId xmlns:a16="http://schemas.microsoft.com/office/drawing/2014/main" id="{722298AF-EB4E-49F0-780E-F4BF2BB0CE43}"/>
              </a:ext>
            </a:extLst>
          </p:cNvPr>
          <p:cNvPicPr>
            <a:picLocks noChangeAspect="1" noChangeArrowheads="1"/>
          </p:cNvPicPr>
          <p:nvPr/>
        </p:nvPicPr>
        <p:blipFill>
          <a:blip r:embed="rId9" cstate="print"/>
          <a:srcRect/>
          <a:stretch>
            <a:fillRect/>
          </a:stretch>
        </p:blipFill>
        <p:spPr bwMode="auto">
          <a:xfrm>
            <a:off x="0" y="-18529"/>
            <a:ext cx="914400" cy="338137"/>
          </a:xfrm>
          <a:prstGeom prst="rect">
            <a:avLst/>
          </a:prstGeom>
          <a:noFill/>
          <a:ln w="9525">
            <a:noFill/>
            <a:miter lim="800000"/>
            <a:headEnd/>
            <a:tailEnd/>
          </a:ln>
        </p:spPr>
      </p:pic>
    </p:spTree>
    <p:extLst>
      <p:ext uri="{BB962C8B-B14F-4D97-AF65-F5344CB8AC3E}">
        <p14:creationId xmlns:p14="http://schemas.microsoft.com/office/powerpoint/2010/main" val="318165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 grpId="0"/>
      <p:bldP spid="23" grpId="0"/>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C281BC-6F67-A49D-D55D-6F6414BFF385}"/>
              </a:ext>
            </a:extLst>
          </p:cNvPr>
          <p:cNvPicPr>
            <a:picLocks noChangeAspect="1"/>
          </p:cNvPicPr>
          <p:nvPr/>
        </p:nvPicPr>
        <p:blipFill rotWithShape="1">
          <a:blip r:embed="rId2"/>
          <a:srcRect l="14732" t="15451" r="61505" b="17047"/>
          <a:stretch/>
        </p:blipFill>
        <p:spPr>
          <a:xfrm>
            <a:off x="6594026" y="801576"/>
            <a:ext cx="3380024" cy="5150835"/>
          </a:xfrm>
          <a:prstGeom prst="rect">
            <a:avLst/>
          </a:prstGeom>
        </p:spPr>
      </p:pic>
      <p:pic>
        <p:nvPicPr>
          <p:cNvPr id="3" name="Picture 2">
            <a:extLst>
              <a:ext uri="{FF2B5EF4-FFF2-40B4-BE49-F238E27FC236}">
                <a16:creationId xmlns:a16="http://schemas.microsoft.com/office/drawing/2014/main" id="{CB67415F-DFFF-4306-B152-D95644603114}"/>
              </a:ext>
            </a:extLst>
          </p:cNvPr>
          <p:cNvPicPr>
            <a:picLocks noChangeAspect="1"/>
          </p:cNvPicPr>
          <p:nvPr/>
        </p:nvPicPr>
        <p:blipFill rotWithShape="1">
          <a:blip r:embed="rId3"/>
          <a:srcRect l="33828" t="21250" r="35469" b="15609"/>
          <a:stretch/>
        </p:blipFill>
        <p:spPr>
          <a:xfrm>
            <a:off x="333372" y="-211"/>
            <a:ext cx="5264604" cy="5854716"/>
          </a:xfrm>
          <a:prstGeom prst="rect">
            <a:avLst/>
          </a:prstGeom>
        </p:spPr>
      </p:pic>
      <p:sp>
        <p:nvSpPr>
          <p:cNvPr id="2" name="TextBox 1">
            <a:extLst>
              <a:ext uri="{FF2B5EF4-FFF2-40B4-BE49-F238E27FC236}">
                <a16:creationId xmlns:a16="http://schemas.microsoft.com/office/drawing/2014/main" id="{1C63EA0B-AB07-438E-9AA0-5A9306B1A01F}"/>
              </a:ext>
            </a:extLst>
          </p:cNvPr>
          <p:cNvSpPr txBox="1"/>
          <p:nvPr/>
        </p:nvSpPr>
        <p:spPr>
          <a:xfrm>
            <a:off x="3265714" y="1169379"/>
            <a:ext cx="2564947" cy="2616101"/>
          </a:xfrm>
          <a:prstGeom prst="rect">
            <a:avLst/>
          </a:prstGeom>
          <a:noFill/>
        </p:spPr>
        <p:txBody>
          <a:bodyPr wrap="square" rtlCol="0">
            <a:spAutoFit/>
          </a:bodyPr>
          <a:lstStyle/>
          <a:p>
            <a:endParaRPr lang="en-US" sz="2400" b="1" dirty="0">
              <a:solidFill>
                <a:srgbClr val="C00000"/>
              </a:solidFill>
              <a:highlight>
                <a:srgbClr val="FFFFCC"/>
              </a:highlight>
            </a:endParaRPr>
          </a:p>
          <a:p>
            <a:r>
              <a:rPr lang="en-US" sz="2000" b="1" dirty="0">
                <a:solidFill>
                  <a:srgbClr val="C00000"/>
                </a:solidFill>
              </a:rPr>
              <a:t>VS2DH (Richard’s eq.)</a:t>
            </a:r>
          </a:p>
          <a:p>
            <a:endParaRPr lang="en-US" sz="2000" b="1" dirty="0">
              <a:solidFill>
                <a:srgbClr val="C00000"/>
              </a:solidFill>
            </a:endParaRPr>
          </a:p>
          <a:p>
            <a:r>
              <a:rPr lang="en-US" sz="2000" b="1" dirty="0">
                <a:solidFill>
                  <a:srgbClr val="C00000"/>
                </a:solidFill>
              </a:rPr>
              <a:t>vs</a:t>
            </a:r>
          </a:p>
          <a:p>
            <a:endParaRPr lang="en-US" sz="2000" b="1" dirty="0">
              <a:solidFill>
                <a:srgbClr val="C00000"/>
              </a:solidFill>
            </a:endParaRPr>
          </a:p>
          <a:p>
            <a:r>
              <a:rPr lang="en-US" sz="2000" b="1" dirty="0">
                <a:solidFill>
                  <a:srgbClr val="C00000"/>
                </a:solidFill>
              </a:rPr>
              <a:t>MT3D-USGS (kinematic wave approximation in UZF)</a:t>
            </a:r>
          </a:p>
        </p:txBody>
      </p:sp>
      <p:sp>
        <p:nvSpPr>
          <p:cNvPr id="4" name="Oval 3">
            <a:extLst>
              <a:ext uri="{FF2B5EF4-FFF2-40B4-BE49-F238E27FC236}">
                <a16:creationId xmlns:a16="http://schemas.microsoft.com/office/drawing/2014/main" id="{E3E144A5-E4B5-4A16-A222-1B03E4F5F334}"/>
              </a:ext>
            </a:extLst>
          </p:cNvPr>
          <p:cNvSpPr/>
          <p:nvPr/>
        </p:nvSpPr>
        <p:spPr>
          <a:xfrm>
            <a:off x="566057" y="587829"/>
            <a:ext cx="348343" cy="805542"/>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89464C7-A329-4B88-811E-771745B0F748}"/>
              </a:ext>
            </a:extLst>
          </p:cNvPr>
          <p:cNvSpPr/>
          <p:nvPr/>
        </p:nvSpPr>
        <p:spPr>
          <a:xfrm>
            <a:off x="6712402" y="1153827"/>
            <a:ext cx="348343" cy="1042339"/>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4518B22-742C-4623-BD33-14CF8536789B}"/>
              </a:ext>
            </a:extLst>
          </p:cNvPr>
          <p:cNvPicPr>
            <a:picLocks noChangeAspect="1"/>
          </p:cNvPicPr>
          <p:nvPr/>
        </p:nvPicPr>
        <p:blipFill rotWithShape="1">
          <a:blip r:embed="rId3"/>
          <a:srcRect l="33828" t="86871" r="35469" b="6970"/>
          <a:stretch/>
        </p:blipFill>
        <p:spPr>
          <a:xfrm>
            <a:off x="0" y="5887845"/>
            <a:ext cx="5264604" cy="571055"/>
          </a:xfrm>
          <a:prstGeom prst="rect">
            <a:avLst/>
          </a:prstGeom>
        </p:spPr>
      </p:pic>
      <p:sp>
        <p:nvSpPr>
          <p:cNvPr id="10" name="Oval 9">
            <a:extLst>
              <a:ext uri="{FF2B5EF4-FFF2-40B4-BE49-F238E27FC236}">
                <a16:creationId xmlns:a16="http://schemas.microsoft.com/office/drawing/2014/main" id="{9EBC892E-745E-4CCD-A524-9D3D141751AD}"/>
              </a:ext>
            </a:extLst>
          </p:cNvPr>
          <p:cNvSpPr/>
          <p:nvPr/>
        </p:nvSpPr>
        <p:spPr>
          <a:xfrm>
            <a:off x="6712402" y="2612571"/>
            <a:ext cx="348343" cy="1172909"/>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83B156C-8699-437E-B61E-B053DB752E63}"/>
              </a:ext>
            </a:extLst>
          </p:cNvPr>
          <p:cNvSpPr/>
          <p:nvPr/>
        </p:nvSpPr>
        <p:spPr>
          <a:xfrm>
            <a:off x="6704233" y="4313491"/>
            <a:ext cx="348343" cy="1270879"/>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4916090-6C5B-4690-9403-49BB5905344E}"/>
              </a:ext>
            </a:extLst>
          </p:cNvPr>
          <p:cNvCxnSpPr/>
          <p:nvPr/>
        </p:nvCxnSpPr>
        <p:spPr>
          <a:xfrm>
            <a:off x="6711718" y="1153827"/>
            <a:ext cx="34834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4B2BAD3-FE5A-4135-BC21-D55B0A5459D6}"/>
              </a:ext>
            </a:extLst>
          </p:cNvPr>
          <p:cNvCxnSpPr/>
          <p:nvPr/>
        </p:nvCxnSpPr>
        <p:spPr>
          <a:xfrm>
            <a:off x="6711718" y="2208969"/>
            <a:ext cx="34834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E6245B-118F-4F56-B9CB-3C943684D526}"/>
              </a:ext>
            </a:extLst>
          </p:cNvPr>
          <p:cNvCxnSpPr/>
          <p:nvPr/>
        </p:nvCxnSpPr>
        <p:spPr>
          <a:xfrm>
            <a:off x="6674976" y="2612571"/>
            <a:ext cx="34834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250F94A-3D6B-4110-A454-DECFA9FE4D81}"/>
              </a:ext>
            </a:extLst>
          </p:cNvPr>
          <p:cNvCxnSpPr/>
          <p:nvPr/>
        </p:nvCxnSpPr>
        <p:spPr>
          <a:xfrm>
            <a:off x="6674976" y="3785480"/>
            <a:ext cx="34834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B250DF6-A29F-444E-8598-367C5459B6CE}"/>
              </a:ext>
            </a:extLst>
          </p:cNvPr>
          <p:cNvCxnSpPr/>
          <p:nvPr/>
        </p:nvCxnSpPr>
        <p:spPr>
          <a:xfrm>
            <a:off x="6674976" y="4313491"/>
            <a:ext cx="34834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ACDE47-63B7-4CEB-BCAA-8832DB70C732}"/>
              </a:ext>
            </a:extLst>
          </p:cNvPr>
          <p:cNvCxnSpPr/>
          <p:nvPr/>
        </p:nvCxnSpPr>
        <p:spPr>
          <a:xfrm>
            <a:off x="6678376" y="5584370"/>
            <a:ext cx="3483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240D3E5-C501-BF63-8D5D-73D174C8C4BA}"/>
              </a:ext>
            </a:extLst>
          </p:cNvPr>
          <p:cNvSpPr txBox="1"/>
          <p:nvPr/>
        </p:nvSpPr>
        <p:spPr>
          <a:xfrm>
            <a:off x="6927398" y="6080664"/>
            <a:ext cx="4851202" cy="646331"/>
          </a:xfrm>
          <a:prstGeom prst="rect">
            <a:avLst/>
          </a:prstGeom>
          <a:noFill/>
        </p:spPr>
        <p:txBody>
          <a:bodyPr wrap="square" rtlCol="0">
            <a:spAutoFit/>
          </a:bodyPr>
          <a:lstStyle/>
          <a:p>
            <a:r>
              <a:rPr lang="en-US" i="1" dirty="0">
                <a:solidFill>
                  <a:srgbClr val="C00000"/>
                </a:solidFill>
                <a:highlight>
                  <a:srgbClr val="FFFFCC"/>
                </a:highlight>
              </a:rPr>
              <a:t>Benchmarking new MT3D-USGS UZ heat transport (in review at Groundwater) </a:t>
            </a:r>
          </a:p>
        </p:txBody>
      </p:sp>
      <p:sp>
        <p:nvSpPr>
          <p:cNvPr id="22" name="object 3">
            <a:extLst>
              <a:ext uri="{FF2B5EF4-FFF2-40B4-BE49-F238E27FC236}">
                <a16:creationId xmlns:a16="http://schemas.microsoft.com/office/drawing/2014/main" id="{43912AD4-4585-2981-D78C-536CBA3CEE4A}"/>
              </a:ext>
            </a:extLst>
          </p:cNvPr>
          <p:cNvSpPr txBox="1"/>
          <p:nvPr/>
        </p:nvSpPr>
        <p:spPr>
          <a:xfrm>
            <a:off x="3347940" y="34365"/>
            <a:ext cx="6626110" cy="492443"/>
          </a:xfrm>
          <a:prstGeom prst="rect">
            <a:avLst/>
          </a:prstGeom>
        </p:spPr>
        <p:txBody>
          <a:bodyPr vert="horz" wrap="square" lIns="0" tIns="0" rIns="0" bIns="0" rtlCol="0">
            <a:spAutoFit/>
          </a:bodyPr>
          <a:lstStyle/>
          <a:p>
            <a:pPr marL="8659" marR="0" lvl="0" indent="0" algn="l" defTabSz="62343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0" normalizeH="0" baseline="0" noProof="0" dirty="0">
                <a:ln>
                  <a:noFill/>
                </a:ln>
                <a:solidFill>
                  <a:prstClr val="black"/>
                </a:solidFill>
                <a:effectLst/>
                <a:uLnTx/>
                <a:uFillTx/>
                <a:latin typeface="Calibri"/>
                <a:ea typeface="+mn-ea"/>
                <a:cs typeface="Times New Roman"/>
              </a:rPr>
              <a:t>For UZ Heat Transport:  MT3D-USGS</a:t>
            </a:r>
            <a:endParaRPr kumimoji="0" sz="3200" b="0" i="0" u="none" strike="noStrike" kern="1200" cap="none" spc="0" normalizeH="0" baseline="0" noProof="0" dirty="0">
              <a:ln>
                <a:noFill/>
              </a:ln>
              <a:solidFill>
                <a:prstClr val="black"/>
              </a:solidFill>
              <a:effectLst/>
              <a:uLnTx/>
              <a:uFillTx/>
              <a:latin typeface="Calibri"/>
              <a:ea typeface="+mn-ea"/>
              <a:cs typeface="Times New Roman"/>
            </a:endParaRPr>
          </a:p>
        </p:txBody>
      </p:sp>
      <p:pic>
        <p:nvPicPr>
          <p:cNvPr id="7" name="Picture 6">
            <a:extLst>
              <a:ext uri="{FF2B5EF4-FFF2-40B4-BE49-F238E27FC236}">
                <a16:creationId xmlns:a16="http://schemas.microsoft.com/office/drawing/2014/main" id="{27F77487-9D0D-5698-18BB-A360E722E5B3}"/>
              </a:ext>
            </a:extLst>
          </p:cNvPr>
          <p:cNvPicPr>
            <a:picLocks noChangeAspect="1"/>
          </p:cNvPicPr>
          <p:nvPr/>
        </p:nvPicPr>
        <p:blipFill rotWithShape="1">
          <a:blip r:embed="rId4"/>
          <a:srcRect l="33281" t="24573" r="50477" b="16298"/>
          <a:stretch/>
        </p:blipFill>
        <p:spPr>
          <a:xfrm>
            <a:off x="10232494" y="183946"/>
            <a:ext cx="1829452" cy="3601533"/>
          </a:xfrm>
          <a:prstGeom prst="rect">
            <a:avLst/>
          </a:prstGeom>
        </p:spPr>
      </p:pic>
    </p:spTree>
    <p:extLst>
      <p:ext uri="{BB962C8B-B14F-4D97-AF65-F5344CB8AC3E}">
        <p14:creationId xmlns:p14="http://schemas.microsoft.com/office/powerpoint/2010/main" val="336121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D561A6-9580-4594-833C-2F9D457D06D8}"/>
              </a:ext>
            </a:extLst>
          </p:cNvPr>
          <p:cNvPicPr>
            <a:picLocks noChangeAspect="1"/>
          </p:cNvPicPr>
          <p:nvPr/>
        </p:nvPicPr>
        <p:blipFill rotWithShape="1">
          <a:blip r:embed="rId2"/>
          <a:srcRect b="46349"/>
          <a:stretch/>
        </p:blipFill>
        <p:spPr>
          <a:xfrm>
            <a:off x="5032130" y="368300"/>
            <a:ext cx="3118340" cy="5873114"/>
          </a:xfrm>
          <a:prstGeom prst="rect">
            <a:avLst/>
          </a:prstGeom>
          <a:ln w="19050">
            <a:solidFill>
              <a:schemeClr val="tx1"/>
            </a:solidFill>
          </a:ln>
        </p:spPr>
      </p:pic>
      <p:pic>
        <p:nvPicPr>
          <p:cNvPr id="8" name="Picture 7">
            <a:extLst>
              <a:ext uri="{FF2B5EF4-FFF2-40B4-BE49-F238E27FC236}">
                <a16:creationId xmlns:a16="http://schemas.microsoft.com/office/drawing/2014/main" id="{794A7DD5-5456-48B5-99AC-C318CED9C72B}"/>
              </a:ext>
            </a:extLst>
          </p:cNvPr>
          <p:cNvPicPr>
            <a:picLocks noChangeAspect="1"/>
          </p:cNvPicPr>
          <p:nvPr/>
        </p:nvPicPr>
        <p:blipFill rotWithShape="1">
          <a:blip r:embed="rId2"/>
          <a:srcRect t="53492"/>
          <a:stretch/>
        </p:blipFill>
        <p:spPr>
          <a:xfrm>
            <a:off x="8397584" y="368300"/>
            <a:ext cx="3597265" cy="5873114"/>
          </a:xfrm>
          <a:prstGeom prst="rect">
            <a:avLst/>
          </a:prstGeom>
          <a:ln w="19050">
            <a:solidFill>
              <a:schemeClr val="tx1"/>
            </a:solidFill>
          </a:ln>
        </p:spPr>
      </p:pic>
      <p:pic>
        <p:nvPicPr>
          <p:cNvPr id="3" name="Picture 2">
            <a:extLst>
              <a:ext uri="{FF2B5EF4-FFF2-40B4-BE49-F238E27FC236}">
                <a16:creationId xmlns:a16="http://schemas.microsoft.com/office/drawing/2014/main" id="{EED7F201-BBA0-42D6-BBEA-B394AAA1D103}"/>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Lst>
          </a:blip>
          <a:stretch>
            <a:fillRect/>
          </a:stretch>
        </p:blipFill>
        <p:spPr>
          <a:xfrm>
            <a:off x="5551714" y="659560"/>
            <a:ext cx="5708111" cy="5305811"/>
          </a:xfrm>
          <a:prstGeom prst="rect">
            <a:avLst/>
          </a:prstGeom>
          <a:solidFill>
            <a:schemeClr val="accent4"/>
          </a:solidFill>
          <a:ln w="28575">
            <a:solidFill>
              <a:schemeClr val="tx1"/>
            </a:solidFill>
          </a:ln>
        </p:spPr>
      </p:pic>
      <p:pic>
        <p:nvPicPr>
          <p:cNvPr id="6" name="Picture 5">
            <a:extLst>
              <a:ext uri="{FF2B5EF4-FFF2-40B4-BE49-F238E27FC236}">
                <a16:creationId xmlns:a16="http://schemas.microsoft.com/office/drawing/2014/main" id="{258CB20E-F583-4AF5-979B-09BED42A969F}"/>
              </a:ext>
            </a:extLst>
          </p:cNvPr>
          <p:cNvPicPr>
            <a:picLocks noChangeAspect="1"/>
          </p:cNvPicPr>
          <p:nvPr/>
        </p:nvPicPr>
        <p:blipFill rotWithShape="1">
          <a:blip r:embed="rId5"/>
          <a:srcRect l="37768" t="22096" r="20000" b="18961"/>
          <a:stretch/>
        </p:blipFill>
        <p:spPr>
          <a:xfrm>
            <a:off x="197151" y="616586"/>
            <a:ext cx="4603762" cy="3474720"/>
          </a:xfrm>
          <a:prstGeom prst="rect">
            <a:avLst/>
          </a:prstGeom>
        </p:spPr>
      </p:pic>
      <p:sp>
        <p:nvSpPr>
          <p:cNvPr id="4" name="TextBox 3">
            <a:extLst>
              <a:ext uri="{FF2B5EF4-FFF2-40B4-BE49-F238E27FC236}">
                <a16:creationId xmlns:a16="http://schemas.microsoft.com/office/drawing/2014/main" id="{DE0844B8-ECB7-4FD6-9F06-41072BE9BB59}"/>
              </a:ext>
            </a:extLst>
          </p:cNvPr>
          <p:cNvSpPr txBox="1"/>
          <p:nvPr/>
        </p:nvSpPr>
        <p:spPr>
          <a:xfrm>
            <a:off x="9372600" y="1436914"/>
            <a:ext cx="1763486" cy="646331"/>
          </a:xfrm>
          <a:prstGeom prst="rect">
            <a:avLst/>
          </a:prstGeom>
          <a:noFill/>
          <a:ln w="31750">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a:ea typeface="+mn-ea"/>
                <a:cs typeface="+mn-cs"/>
              </a:rPr>
              <a:t>LAG</a:t>
            </a:r>
            <a:r>
              <a:rPr kumimoji="0" lang="en-US" sz="1800" b="1" i="1" u="none" strike="noStrike" kern="1200" cap="none" spc="0" normalizeH="0" noProof="0" dirty="0">
                <a:ln>
                  <a:noFill/>
                </a:ln>
                <a:solidFill>
                  <a:prstClr val="black"/>
                </a:solidFill>
                <a:effectLst/>
                <a:uLnTx/>
                <a:uFillTx/>
                <a:latin typeface="Calibri"/>
                <a:ea typeface="+mn-ea"/>
                <a:cs typeface="+mn-cs"/>
              </a:rPr>
              <a:t> and DAMPENING!</a:t>
            </a:r>
            <a:endParaRPr kumimoji="0" lang="en-US" sz="1800" b="1" i="1" u="none" strike="noStrike" kern="1200" cap="none" spc="0" normalizeH="0" baseline="0" noProof="0" dirty="0">
              <a:ln>
                <a:noFill/>
              </a:ln>
              <a:solidFill>
                <a:prstClr val="black"/>
              </a:solidFill>
              <a:effectLst/>
              <a:uLnTx/>
              <a:uFillTx/>
              <a:latin typeface="Calibri"/>
              <a:ea typeface="+mn-ea"/>
              <a:cs typeface="+mn-cs"/>
            </a:endParaRPr>
          </a:p>
        </p:txBody>
      </p:sp>
      <p:sp>
        <p:nvSpPr>
          <p:cNvPr id="5" name="Oval 4">
            <a:extLst>
              <a:ext uri="{FF2B5EF4-FFF2-40B4-BE49-F238E27FC236}">
                <a16:creationId xmlns:a16="http://schemas.microsoft.com/office/drawing/2014/main" id="{4159A600-0A9A-4752-988B-5B89C70B2278}"/>
              </a:ext>
            </a:extLst>
          </p:cNvPr>
          <p:cNvSpPr/>
          <p:nvPr/>
        </p:nvSpPr>
        <p:spPr>
          <a:xfrm>
            <a:off x="9372600" y="5143500"/>
            <a:ext cx="1447800" cy="555172"/>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Flowchart: Merge 11">
            <a:extLst>
              <a:ext uri="{FF2B5EF4-FFF2-40B4-BE49-F238E27FC236}">
                <a16:creationId xmlns:a16="http://schemas.microsoft.com/office/drawing/2014/main" id="{74C21576-2870-46BC-A29D-ACFF25BA23C4}"/>
              </a:ext>
            </a:extLst>
          </p:cNvPr>
          <p:cNvSpPr>
            <a:spLocks noChangeAspect="1"/>
          </p:cNvSpPr>
          <p:nvPr/>
        </p:nvSpPr>
        <p:spPr>
          <a:xfrm>
            <a:off x="10683240" y="3360420"/>
            <a:ext cx="137160" cy="13716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descr="USGSid_white">
            <a:extLst>
              <a:ext uri="{FF2B5EF4-FFF2-40B4-BE49-F238E27FC236}">
                <a16:creationId xmlns:a16="http://schemas.microsoft.com/office/drawing/2014/main" id="{B65AE3C9-3C02-93F3-C2D1-58722FA97B0B}"/>
              </a:ext>
            </a:extLst>
          </p:cNvPr>
          <p:cNvPicPr>
            <a:picLocks noChangeAspect="1" noChangeArrowheads="1"/>
          </p:cNvPicPr>
          <p:nvPr/>
        </p:nvPicPr>
        <p:blipFill>
          <a:blip r:embed="rId6" cstate="print"/>
          <a:srcRect/>
          <a:stretch>
            <a:fillRect/>
          </a:stretch>
        </p:blipFill>
        <p:spPr bwMode="auto">
          <a:xfrm>
            <a:off x="0" y="-18529"/>
            <a:ext cx="914400" cy="338137"/>
          </a:xfrm>
          <a:prstGeom prst="rect">
            <a:avLst/>
          </a:prstGeom>
          <a:noFill/>
          <a:ln w="9525">
            <a:noFill/>
            <a:miter lim="800000"/>
            <a:headEnd/>
            <a:tailEnd/>
          </a:ln>
        </p:spPr>
      </p:pic>
      <p:sp>
        <p:nvSpPr>
          <p:cNvPr id="7" name="TextBox 6">
            <a:extLst>
              <a:ext uri="{FF2B5EF4-FFF2-40B4-BE49-F238E27FC236}">
                <a16:creationId xmlns:a16="http://schemas.microsoft.com/office/drawing/2014/main" id="{19F8FA1B-B541-853C-8E64-C5D35513D921}"/>
              </a:ext>
            </a:extLst>
          </p:cNvPr>
          <p:cNvSpPr txBox="1"/>
          <p:nvPr/>
        </p:nvSpPr>
        <p:spPr>
          <a:xfrm>
            <a:off x="8397584" y="1436914"/>
            <a:ext cx="975016" cy="646331"/>
          </a:xfrm>
          <a:prstGeom prst="rect">
            <a:avLst/>
          </a:prstGeom>
          <a:noFill/>
          <a:ln w="31750">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a:ea typeface="+mn-ea"/>
                <a:cs typeface="+mn-cs"/>
              </a:rPr>
              <a:t>Thermal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a:ea typeface="+mn-ea"/>
                <a:cs typeface="+mn-cs"/>
              </a:rPr>
              <a:t>Inertial</a:t>
            </a:r>
          </a:p>
        </p:txBody>
      </p:sp>
      <p:sp>
        <p:nvSpPr>
          <p:cNvPr id="9" name="TextBox 8">
            <a:extLst>
              <a:ext uri="{FF2B5EF4-FFF2-40B4-BE49-F238E27FC236}">
                <a16:creationId xmlns:a16="http://schemas.microsoft.com/office/drawing/2014/main" id="{41EDB7A9-D250-842C-37F9-39D411BCFE7B}"/>
              </a:ext>
            </a:extLst>
          </p:cNvPr>
          <p:cNvSpPr txBox="1"/>
          <p:nvPr/>
        </p:nvSpPr>
        <p:spPr>
          <a:xfrm>
            <a:off x="276225" y="4619625"/>
            <a:ext cx="4095750" cy="830997"/>
          </a:xfrm>
          <a:prstGeom prst="rect">
            <a:avLst/>
          </a:prstGeom>
          <a:noFill/>
        </p:spPr>
        <p:txBody>
          <a:bodyPr wrap="square" rtlCol="0">
            <a:spAutoFit/>
          </a:bodyPr>
          <a:lstStyle/>
          <a:p>
            <a:r>
              <a:rPr lang="en-US" sz="2400" i="1" dirty="0">
                <a:solidFill>
                  <a:srgbClr val="7030A0"/>
                </a:solidFill>
              </a:rPr>
              <a:t>Putting together unsaturated flow and heat transport…</a:t>
            </a:r>
          </a:p>
        </p:txBody>
      </p:sp>
    </p:spTree>
    <p:extLst>
      <p:ext uri="{BB962C8B-B14F-4D97-AF65-F5344CB8AC3E}">
        <p14:creationId xmlns:p14="http://schemas.microsoft.com/office/powerpoint/2010/main" val="79897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2"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CA04C-3E43-46D2-B526-81AE43005F10}"/>
              </a:ext>
            </a:extLst>
          </p:cNvPr>
          <p:cNvPicPr>
            <a:picLocks noChangeAspect="1"/>
          </p:cNvPicPr>
          <p:nvPr/>
        </p:nvPicPr>
        <p:blipFill rotWithShape="1">
          <a:blip r:embed="rId2"/>
          <a:srcRect t="3645" r="32860"/>
          <a:stretch/>
        </p:blipFill>
        <p:spPr>
          <a:xfrm>
            <a:off x="2091786" y="1272187"/>
            <a:ext cx="8185690" cy="5216481"/>
          </a:xfrm>
          <a:prstGeom prst="rect">
            <a:avLst/>
          </a:prstGeom>
        </p:spPr>
      </p:pic>
      <p:sp>
        <p:nvSpPr>
          <p:cNvPr id="4" name="TextBox 3">
            <a:extLst>
              <a:ext uri="{FF2B5EF4-FFF2-40B4-BE49-F238E27FC236}">
                <a16:creationId xmlns:a16="http://schemas.microsoft.com/office/drawing/2014/main" id="{CE06073B-9E87-4975-814D-C09F2451E4ED}"/>
              </a:ext>
            </a:extLst>
          </p:cNvPr>
          <p:cNvSpPr txBox="1"/>
          <p:nvPr/>
        </p:nvSpPr>
        <p:spPr>
          <a:xfrm>
            <a:off x="3120077" y="6488668"/>
            <a:ext cx="41583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17 mi x 17 mi  =  27.5 km x 27.5 km</a:t>
            </a:r>
          </a:p>
        </p:txBody>
      </p:sp>
      <p:sp>
        <p:nvSpPr>
          <p:cNvPr id="9" name="TextBox 8">
            <a:extLst>
              <a:ext uri="{FF2B5EF4-FFF2-40B4-BE49-F238E27FC236}">
                <a16:creationId xmlns:a16="http://schemas.microsoft.com/office/drawing/2014/main" id="{59D953F6-565C-490D-B2E9-5FCDF91C4F4B}"/>
              </a:ext>
            </a:extLst>
          </p:cNvPr>
          <p:cNvSpPr txBox="1"/>
          <p:nvPr/>
        </p:nvSpPr>
        <p:spPr>
          <a:xfrm>
            <a:off x="457200" y="230832"/>
            <a:ext cx="9087588" cy="584775"/>
          </a:xfrm>
          <a:prstGeom prst="rect">
            <a:avLst/>
          </a:prstGeom>
          <a:solidFill>
            <a:srgbClr val="FFFFC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rPr>
              <a:t>      Construction and application of synthetic model</a:t>
            </a: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        </a:t>
            </a:r>
            <a:endParaRPr kumimoji="0" lang="en-US" sz="2400" b="1" i="0" u="none" strike="noStrike" kern="1200" cap="none" spc="0" normalizeH="0" baseline="0" noProof="0" dirty="0">
              <a:ln>
                <a:noFill/>
              </a:ln>
              <a:solidFill>
                <a:srgbClr val="C00000"/>
              </a:solidFill>
              <a:effectLst/>
              <a:highlight>
                <a:srgbClr val="FFFFCC"/>
              </a:highligh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7107DFF-2576-4167-BA04-36A066C82663}"/>
              </a:ext>
            </a:extLst>
          </p:cNvPr>
          <p:cNvPicPr>
            <a:picLocks noChangeAspect="1"/>
          </p:cNvPicPr>
          <p:nvPr/>
        </p:nvPicPr>
        <p:blipFill rotWithShape="1">
          <a:blip r:embed="rId3"/>
          <a:srcRect t="3347" r="24161"/>
          <a:stretch/>
        </p:blipFill>
        <p:spPr>
          <a:xfrm>
            <a:off x="941233" y="1272187"/>
            <a:ext cx="9246346" cy="5225555"/>
          </a:xfrm>
          <a:prstGeom prst="rect">
            <a:avLst/>
          </a:prstGeom>
        </p:spPr>
      </p:pic>
      <p:pic>
        <p:nvPicPr>
          <p:cNvPr id="2" name="Picture 1">
            <a:extLst>
              <a:ext uri="{FF2B5EF4-FFF2-40B4-BE49-F238E27FC236}">
                <a16:creationId xmlns:a16="http://schemas.microsoft.com/office/drawing/2014/main" id="{76EF9079-32DF-8ADA-FA2D-F44416C619B5}"/>
              </a:ext>
            </a:extLst>
          </p:cNvPr>
          <p:cNvPicPr>
            <a:picLocks noChangeAspect="1"/>
          </p:cNvPicPr>
          <p:nvPr/>
        </p:nvPicPr>
        <p:blipFill rotWithShape="1">
          <a:blip r:embed="rId4"/>
          <a:srcRect l="-1" t="5388" r="26955"/>
          <a:stretch/>
        </p:blipFill>
        <p:spPr>
          <a:xfrm>
            <a:off x="1104811" y="1336215"/>
            <a:ext cx="9087587" cy="5144267"/>
          </a:xfrm>
          <a:prstGeom prst="rect">
            <a:avLst/>
          </a:prstGeom>
        </p:spPr>
      </p:pic>
      <p:sp>
        <p:nvSpPr>
          <p:cNvPr id="11" name="TextBox 10">
            <a:extLst>
              <a:ext uri="{FF2B5EF4-FFF2-40B4-BE49-F238E27FC236}">
                <a16:creationId xmlns:a16="http://schemas.microsoft.com/office/drawing/2014/main" id="{AEA2D0E0-0DB6-5CD2-2BA4-99A69B41DA75}"/>
              </a:ext>
            </a:extLst>
          </p:cNvPr>
          <p:cNvSpPr txBox="1"/>
          <p:nvPr/>
        </p:nvSpPr>
        <p:spPr>
          <a:xfrm>
            <a:off x="11541512" y="6492240"/>
            <a:ext cx="4533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panose="020F0502020204030204"/>
                <a:ea typeface="+mn-ea"/>
                <a:cs typeface="+mn-cs"/>
              </a:rPr>
              <a:t>22</a:t>
            </a:r>
          </a:p>
        </p:txBody>
      </p:sp>
      <p:pic>
        <p:nvPicPr>
          <p:cNvPr id="15" name="Picture 14" descr="USGSid_white">
            <a:extLst>
              <a:ext uri="{FF2B5EF4-FFF2-40B4-BE49-F238E27FC236}">
                <a16:creationId xmlns:a16="http://schemas.microsoft.com/office/drawing/2014/main" id="{063B462B-DACD-62B0-6E9B-673DAE84C5DD}"/>
              </a:ext>
            </a:extLst>
          </p:cNvPr>
          <p:cNvPicPr>
            <a:picLocks noChangeAspect="1" noChangeArrowheads="1"/>
          </p:cNvPicPr>
          <p:nvPr/>
        </p:nvPicPr>
        <p:blipFill>
          <a:blip r:embed="rId5" cstate="print"/>
          <a:srcRect/>
          <a:stretch>
            <a:fillRect/>
          </a:stretch>
        </p:blipFill>
        <p:spPr bwMode="auto">
          <a:xfrm>
            <a:off x="0" y="-18529"/>
            <a:ext cx="914400" cy="338137"/>
          </a:xfrm>
          <a:prstGeom prst="rect">
            <a:avLst/>
          </a:prstGeom>
          <a:noFill/>
          <a:ln w="9525">
            <a:noFill/>
            <a:miter lim="800000"/>
            <a:headEnd/>
            <a:tailEnd/>
          </a:ln>
        </p:spPr>
      </p:pic>
      <p:sp>
        <p:nvSpPr>
          <p:cNvPr id="6" name="TextBox 5">
            <a:extLst>
              <a:ext uri="{FF2B5EF4-FFF2-40B4-BE49-F238E27FC236}">
                <a16:creationId xmlns:a16="http://schemas.microsoft.com/office/drawing/2014/main" id="{89A5B514-30F0-901D-5F78-89AA21B39FEA}"/>
              </a:ext>
            </a:extLst>
          </p:cNvPr>
          <p:cNvSpPr txBox="1"/>
          <p:nvPr/>
        </p:nvSpPr>
        <p:spPr>
          <a:xfrm>
            <a:off x="10810875" y="-3457"/>
            <a:ext cx="1381125" cy="461665"/>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UWM </a:t>
            </a:r>
            <a:r>
              <a:rPr lang="en-US" sz="1200" dirty="0" err="1">
                <a:effectLst>
                  <a:outerShdw blurRad="38100" dist="38100" dir="2700000" algn="tl">
                    <a:srgbClr val="000000">
                      <a:alpha val="43137"/>
                    </a:srgbClr>
                  </a:outerShdw>
                </a:effectLst>
              </a:rPr>
              <a:t>Colloquim</a:t>
            </a:r>
            <a:r>
              <a:rPr lang="en-US" sz="1200" dirty="0">
                <a:effectLst>
                  <a:outerShdw blurRad="38100" dist="38100" dir="2700000" algn="tl">
                    <a:srgbClr val="000000">
                      <a:alpha val="43137"/>
                    </a:srgbClr>
                  </a:outerShdw>
                </a:effectLst>
              </a:rPr>
              <a:t>    11 May 2023</a:t>
            </a:r>
          </a:p>
        </p:txBody>
      </p:sp>
    </p:spTree>
    <p:extLst>
      <p:ext uri="{BB962C8B-B14F-4D97-AF65-F5344CB8AC3E}">
        <p14:creationId xmlns:p14="http://schemas.microsoft.com/office/powerpoint/2010/main" val="346907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BCAA6-14D6-4DA7-B459-E4BB6EB80EF3}"/>
              </a:ext>
            </a:extLst>
          </p:cNvPr>
          <p:cNvPicPr>
            <a:picLocks noChangeAspect="1"/>
          </p:cNvPicPr>
          <p:nvPr/>
        </p:nvPicPr>
        <p:blipFill rotWithShape="1">
          <a:blip r:embed="rId2"/>
          <a:srcRect t="60614" r="52379"/>
          <a:stretch/>
        </p:blipFill>
        <p:spPr>
          <a:xfrm>
            <a:off x="598865" y="1547100"/>
            <a:ext cx="4370656" cy="1828800"/>
          </a:xfrm>
          <a:prstGeom prst="rect">
            <a:avLst/>
          </a:prstGeom>
        </p:spPr>
      </p:pic>
      <p:sp>
        <p:nvSpPr>
          <p:cNvPr id="4" name="TextBox 3">
            <a:extLst>
              <a:ext uri="{FF2B5EF4-FFF2-40B4-BE49-F238E27FC236}">
                <a16:creationId xmlns:a16="http://schemas.microsoft.com/office/drawing/2014/main" id="{BA2B745B-86AF-47AE-BEA4-E91D90A0B10A}"/>
              </a:ext>
            </a:extLst>
          </p:cNvPr>
          <p:cNvSpPr txBox="1"/>
          <p:nvPr/>
        </p:nvSpPr>
        <p:spPr>
          <a:xfrm>
            <a:off x="341691" y="511288"/>
            <a:ext cx="50425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 LAYERING across UPLAND location for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MID_UZ_THK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D205D9C-ADBA-4498-9745-2942B3C155F7}"/>
              </a:ext>
            </a:extLst>
          </p:cNvPr>
          <p:cNvPicPr>
            <a:picLocks noChangeAspect="1"/>
          </p:cNvPicPr>
          <p:nvPr/>
        </p:nvPicPr>
        <p:blipFill rotWithShape="1">
          <a:blip r:embed="rId3"/>
          <a:srcRect t="64932" r="53180"/>
          <a:stretch/>
        </p:blipFill>
        <p:spPr>
          <a:xfrm>
            <a:off x="598777" y="4603167"/>
            <a:ext cx="4370832" cy="1656234"/>
          </a:xfrm>
          <a:prstGeom prst="rect">
            <a:avLst/>
          </a:prstGeom>
        </p:spPr>
      </p:pic>
      <p:sp>
        <p:nvSpPr>
          <p:cNvPr id="7" name="TextBox 6">
            <a:extLst>
              <a:ext uri="{FF2B5EF4-FFF2-40B4-BE49-F238E27FC236}">
                <a16:creationId xmlns:a16="http://schemas.microsoft.com/office/drawing/2014/main" id="{0711A47E-8C83-4BB8-8A09-5207656B74C0}"/>
              </a:ext>
            </a:extLst>
          </p:cNvPr>
          <p:cNvSpPr txBox="1"/>
          <p:nvPr/>
        </p:nvSpPr>
        <p:spPr>
          <a:xfrm>
            <a:off x="323719" y="3781516"/>
            <a:ext cx="49209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 LAYERING across VALLEY location for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MID_UZ_THK</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1A5F949-F3A1-46AA-9317-19C1C0F80045}"/>
              </a:ext>
            </a:extLst>
          </p:cNvPr>
          <p:cNvPicPr>
            <a:picLocks noChangeAspect="1"/>
          </p:cNvPicPr>
          <p:nvPr/>
        </p:nvPicPr>
        <p:blipFill rotWithShape="1">
          <a:blip r:embed="rId4"/>
          <a:srcRect t="50000" r="52597"/>
          <a:stretch/>
        </p:blipFill>
        <p:spPr>
          <a:xfrm>
            <a:off x="5721107" y="1043439"/>
            <a:ext cx="4370832" cy="2332461"/>
          </a:xfrm>
          <a:prstGeom prst="rect">
            <a:avLst/>
          </a:prstGeom>
        </p:spPr>
      </p:pic>
      <p:sp>
        <p:nvSpPr>
          <p:cNvPr id="10" name="TextBox 9">
            <a:extLst>
              <a:ext uri="{FF2B5EF4-FFF2-40B4-BE49-F238E27FC236}">
                <a16:creationId xmlns:a16="http://schemas.microsoft.com/office/drawing/2014/main" id="{5A7B1712-5D2C-4022-8FB8-E3F70D57311D}"/>
              </a:ext>
            </a:extLst>
          </p:cNvPr>
          <p:cNvSpPr txBox="1"/>
          <p:nvPr/>
        </p:nvSpPr>
        <p:spPr>
          <a:xfrm>
            <a:off x="5616870" y="511288"/>
            <a:ext cx="49803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 LAYERING across UPLAND location for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HI_UZ_THK</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2BDE2A5-E42F-4CAC-AC92-82F59678785F}"/>
              </a:ext>
            </a:extLst>
          </p:cNvPr>
          <p:cNvPicPr>
            <a:picLocks noChangeAspect="1"/>
          </p:cNvPicPr>
          <p:nvPr/>
        </p:nvPicPr>
        <p:blipFill rotWithShape="1">
          <a:blip r:embed="rId5"/>
          <a:srcRect t="56729" r="53252"/>
          <a:stretch/>
        </p:blipFill>
        <p:spPr>
          <a:xfrm>
            <a:off x="5676719" y="4249150"/>
            <a:ext cx="4370832" cy="2046878"/>
          </a:xfrm>
          <a:prstGeom prst="rect">
            <a:avLst/>
          </a:prstGeom>
        </p:spPr>
      </p:pic>
      <p:sp>
        <p:nvSpPr>
          <p:cNvPr id="14" name="TextBox 13">
            <a:extLst>
              <a:ext uri="{FF2B5EF4-FFF2-40B4-BE49-F238E27FC236}">
                <a16:creationId xmlns:a16="http://schemas.microsoft.com/office/drawing/2014/main" id="{EB1DF64C-6E93-4B4D-8EA6-5F1632AA122C}"/>
              </a:ext>
            </a:extLst>
          </p:cNvPr>
          <p:cNvSpPr txBox="1"/>
          <p:nvPr/>
        </p:nvSpPr>
        <p:spPr>
          <a:xfrm>
            <a:off x="5616870" y="3781516"/>
            <a:ext cx="4110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 LAYERING across VALLEY location for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HID_UZ_THK</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F08BE1B-EA33-430E-B415-5C40D5537247}"/>
              </a:ext>
            </a:extLst>
          </p:cNvPr>
          <p:cNvSpPr txBox="1"/>
          <p:nvPr/>
        </p:nvSpPr>
        <p:spPr>
          <a:xfrm>
            <a:off x="9727231" y="3375900"/>
            <a:ext cx="252711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Top black layer is 3-ft thick receptor layer for receiving infiltration.</a:t>
            </a:r>
          </a:p>
        </p:txBody>
      </p:sp>
      <p:sp>
        <p:nvSpPr>
          <p:cNvPr id="11" name="TextBox 10">
            <a:extLst>
              <a:ext uri="{FF2B5EF4-FFF2-40B4-BE49-F238E27FC236}">
                <a16:creationId xmlns:a16="http://schemas.microsoft.com/office/drawing/2014/main" id="{7DA1878C-E38D-41BB-8F00-3538032E1E0C}"/>
              </a:ext>
            </a:extLst>
          </p:cNvPr>
          <p:cNvSpPr txBox="1"/>
          <p:nvPr/>
        </p:nvSpPr>
        <p:spPr>
          <a:xfrm>
            <a:off x="7839075" y="29769"/>
            <a:ext cx="42114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highlight>
                  <a:srgbClr val="FFFFCC"/>
                </a:highlight>
                <a:uLnTx/>
                <a:uFillTx/>
                <a:latin typeface="Calibri" panose="020F0502020204030204"/>
                <a:ea typeface="+mn-ea"/>
                <a:cs typeface="+mn-cs"/>
              </a:rPr>
              <a:t>Unsaturated Zone models:  NO + MID vs HI</a:t>
            </a:r>
          </a:p>
        </p:txBody>
      </p:sp>
    </p:spTree>
    <p:extLst>
      <p:ext uri="{BB962C8B-B14F-4D97-AF65-F5344CB8AC3E}">
        <p14:creationId xmlns:p14="http://schemas.microsoft.com/office/powerpoint/2010/main" val="921863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AAFBA8-8543-4338-AFB5-1FFE941C74E4}"/>
              </a:ext>
            </a:extLst>
          </p:cNvPr>
          <p:cNvPicPr>
            <a:picLocks noChangeAspect="1"/>
          </p:cNvPicPr>
          <p:nvPr/>
        </p:nvPicPr>
        <p:blipFill rotWithShape="1">
          <a:blip r:embed="rId2"/>
          <a:srcRect l="21667" t="47752" r="53013" b="20989"/>
          <a:stretch/>
        </p:blipFill>
        <p:spPr bwMode="auto">
          <a:xfrm>
            <a:off x="3067050" y="1283969"/>
            <a:ext cx="6900480" cy="4570333"/>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04A14368-F7F8-4A8D-89E4-EAB5EB65789A}"/>
              </a:ext>
            </a:extLst>
          </p:cNvPr>
          <p:cNvSpPr txBox="1"/>
          <p:nvPr/>
        </p:nvSpPr>
        <p:spPr>
          <a:xfrm>
            <a:off x="369624" y="633922"/>
            <a:ext cx="2704304" cy="27699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highlight>
                  <a:srgbClr val="00FFFF"/>
                </a:highlight>
                <a:uLnTx/>
                <a:uFillTx/>
                <a:latin typeface="Calibri" panose="020F0502020204030204"/>
                <a:ea typeface="+mn-ea"/>
                <a:cs typeface="+mn-cs"/>
              </a:rPr>
              <a:t>Mean temperature rise in set of 20 GCM model highlighted for 2022-2051 period, showing global (rather than down-scaled) scenarios for Representation Concentration Pathways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9F8E0125-655A-4187-B205-A370558A076D}"/>
              </a:ext>
            </a:extLst>
          </p:cNvPr>
          <p:cNvCxnSpPr/>
          <p:nvPr/>
        </p:nvCxnSpPr>
        <p:spPr>
          <a:xfrm flipV="1">
            <a:off x="5370830" y="2907030"/>
            <a:ext cx="0" cy="26670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3DBE508-BF11-4A0E-B6B3-5067F4AE2639}"/>
              </a:ext>
            </a:extLst>
          </p:cNvPr>
          <p:cNvCxnSpPr/>
          <p:nvPr/>
        </p:nvCxnSpPr>
        <p:spPr>
          <a:xfrm flipV="1">
            <a:off x="6869430" y="2907030"/>
            <a:ext cx="0" cy="26670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A209E8-85E1-4E1E-9674-5EC7E8EC9051}"/>
              </a:ext>
            </a:extLst>
          </p:cNvPr>
          <p:cNvSpPr txBox="1"/>
          <p:nvPr/>
        </p:nvSpPr>
        <p:spPr>
          <a:xfrm>
            <a:off x="5073649" y="2572683"/>
            <a:ext cx="219075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2022                            2051</a:t>
            </a:r>
          </a:p>
        </p:txBody>
      </p:sp>
      <p:sp>
        <p:nvSpPr>
          <p:cNvPr id="4" name="Rectangle 1">
            <a:extLst>
              <a:ext uri="{FF2B5EF4-FFF2-40B4-BE49-F238E27FC236}">
                <a16:creationId xmlns:a16="http://schemas.microsoft.com/office/drawing/2014/main" id="{4D6D0666-9953-487C-8B05-047221C574AE}"/>
              </a:ext>
            </a:extLst>
          </p:cNvPr>
          <p:cNvSpPr>
            <a:spLocks noChangeArrowheads="1"/>
          </p:cNvSpPr>
          <p:nvPr/>
        </p:nvSpPr>
        <p:spPr bwMode="auto">
          <a:xfrm>
            <a:off x="6517290" y="6038894"/>
            <a:ext cx="4540249"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1155CC"/>
                </a:solidFill>
                <a:effectLst/>
                <a:uLnTx/>
                <a:uFillTx/>
                <a:latin typeface="Arial" panose="020B0604020202020204" pitchFamily="34" charset="0"/>
                <a:ea typeface="+mn-ea"/>
                <a:cs typeface="Arial" panose="020B0604020202020204" pitchFamily="34" charset="0"/>
                <a:hlinkClick r:id="rId3"/>
              </a:rPr>
              <a:t>https://www.ipcc.ch/report/ar6/wg1/downloads/report/IPCC_AR6_WGI_TS.pdf</a:t>
            </a:r>
            <a:endParaRPr kumimoji="0" lang="en-US" altLang="en-US" sz="1000" b="0" i="0" u="none" strike="noStrike" kern="1200" cap="none" spc="0" normalizeH="0" baseline="0" noProof="0" dirty="0">
              <a:ln>
                <a:noFill/>
              </a:ln>
              <a:solidFill>
                <a:srgbClr val="1155CC"/>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Cross-Section Box TS.1, Figure 1</a:t>
            </a:r>
            <a:r>
              <a:rPr kumimoji="0" lang="en-US" altLang="en-US" sz="10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Modified to add markers for 2022 and 2051.</a:t>
            </a:r>
          </a:p>
        </p:txBody>
      </p:sp>
      <p:sp>
        <p:nvSpPr>
          <p:cNvPr id="11" name="TextBox 10">
            <a:extLst>
              <a:ext uri="{FF2B5EF4-FFF2-40B4-BE49-F238E27FC236}">
                <a16:creationId xmlns:a16="http://schemas.microsoft.com/office/drawing/2014/main" id="{4A41CA87-33FB-4069-9CB8-B0F3F3A32741}"/>
              </a:ext>
            </a:extLst>
          </p:cNvPr>
          <p:cNvSpPr txBox="1"/>
          <p:nvPr/>
        </p:nvSpPr>
        <p:spPr>
          <a:xfrm>
            <a:off x="7264400" y="85614"/>
            <a:ext cx="532257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highlight>
                  <a:srgbClr val="FFFFCC"/>
                </a:highlight>
                <a:uLnTx/>
                <a:uFillTx/>
                <a:latin typeface="Calibri" panose="020F0502020204030204"/>
                <a:ea typeface="+mn-ea"/>
                <a:cs typeface="+mn-cs"/>
              </a:rPr>
              <a:t>High Emission Scenario –  Global Forecast</a:t>
            </a: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1EA7A9CC-DEAB-46FB-831A-0F803C588A74}"/>
              </a:ext>
            </a:extLst>
          </p:cNvPr>
          <p:cNvCxnSpPr/>
          <p:nvPr/>
        </p:nvCxnSpPr>
        <p:spPr>
          <a:xfrm>
            <a:off x="5701930" y="3569135"/>
            <a:ext cx="540657" cy="7075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USGSid_white">
            <a:extLst>
              <a:ext uri="{FF2B5EF4-FFF2-40B4-BE49-F238E27FC236}">
                <a16:creationId xmlns:a16="http://schemas.microsoft.com/office/drawing/2014/main" id="{97477B00-0126-CC76-42C6-C9C6B4A5255E}"/>
              </a:ext>
            </a:extLst>
          </p:cNvPr>
          <p:cNvPicPr>
            <a:picLocks noChangeAspect="1" noChangeArrowheads="1"/>
          </p:cNvPicPr>
          <p:nvPr/>
        </p:nvPicPr>
        <p:blipFill>
          <a:blip r:embed="rId4" cstate="print"/>
          <a:srcRect/>
          <a:stretch>
            <a:fillRect/>
          </a:stretch>
        </p:blipFill>
        <p:spPr bwMode="auto">
          <a:xfrm>
            <a:off x="0" y="-18529"/>
            <a:ext cx="914400" cy="338137"/>
          </a:xfrm>
          <a:prstGeom prst="rect">
            <a:avLst/>
          </a:prstGeom>
          <a:noFill/>
          <a:ln w="9525">
            <a:noFill/>
            <a:miter lim="800000"/>
            <a:headEnd/>
            <a:tailEnd/>
          </a:ln>
        </p:spPr>
      </p:pic>
      <p:sp>
        <p:nvSpPr>
          <p:cNvPr id="8" name="TextBox 7">
            <a:extLst>
              <a:ext uri="{FF2B5EF4-FFF2-40B4-BE49-F238E27FC236}">
                <a16:creationId xmlns:a16="http://schemas.microsoft.com/office/drawing/2014/main" id="{AD6A0062-724D-6AA9-1561-141FA3D79F87}"/>
              </a:ext>
            </a:extLst>
          </p:cNvPr>
          <p:cNvSpPr txBox="1"/>
          <p:nvPr/>
        </p:nvSpPr>
        <p:spPr>
          <a:xfrm>
            <a:off x="4148588" y="412746"/>
            <a:ext cx="48999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prstClr val="black"/>
                </a:solidFill>
                <a:latin typeface="Calibri" panose="020F0502020204030204"/>
              </a:rPr>
              <a:t>Global Climate Models (GCMs) predict warming conditions…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724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6E751B-44DE-4F64-AFE7-1314ABC8BEF5}"/>
              </a:ext>
            </a:extLst>
          </p:cNvPr>
          <p:cNvSpPr txBox="1"/>
          <p:nvPr/>
        </p:nvSpPr>
        <p:spPr>
          <a:xfrm>
            <a:off x="4819649" y="6231082"/>
            <a:ext cx="73723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Same HEAT  forcing for NO, MID and HI model versions</a:t>
            </a:r>
          </a:p>
        </p:txBody>
      </p:sp>
      <p:pic>
        <p:nvPicPr>
          <p:cNvPr id="9" name="Picture 8">
            <a:extLst>
              <a:ext uri="{FF2B5EF4-FFF2-40B4-BE49-F238E27FC236}">
                <a16:creationId xmlns:a16="http://schemas.microsoft.com/office/drawing/2014/main" id="{06FBD48E-C977-454A-9745-2BCB4A64826A}"/>
              </a:ext>
            </a:extLst>
          </p:cNvPr>
          <p:cNvPicPr>
            <a:picLocks noChangeAspect="1"/>
          </p:cNvPicPr>
          <p:nvPr/>
        </p:nvPicPr>
        <p:blipFill>
          <a:blip r:embed="rId2"/>
          <a:stretch>
            <a:fillRect/>
          </a:stretch>
        </p:blipFill>
        <p:spPr>
          <a:xfrm>
            <a:off x="5970872" y="1157932"/>
            <a:ext cx="5785958" cy="5029200"/>
          </a:xfrm>
          <a:prstGeom prst="rect">
            <a:avLst/>
          </a:prstGeom>
        </p:spPr>
      </p:pic>
      <p:pic>
        <p:nvPicPr>
          <p:cNvPr id="15" name="Picture 14">
            <a:extLst>
              <a:ext uri="{FF2B5EF4-FFF2-40B4-BE49-F238E27FC236}">
                <a16:creationId xmlns:a16="http://schemas.microsoft.com/office/drawing/2014/main" id="{74807204-122B-4F0B-B2F0-3998A6C50CFA}"/>
              </a:ext>
            </a:extLst>
          </p:cNvPr>
          <p:cNvPicPr>
            <a:picLocks noChangeAspect="1"/>
          </p:cNvPicPr>
          <p:nvPr/>
        </p:nvPicPr>
        <p:blipFill>
          <a:blip r:embed="rId3"/>
          <a:stretch>
            <a:fillRect/>
          </a:stretch>
        </p:blipFill>
        <p:spPr>
          <a:xfrm>
            <a:off x="5981103" y="1157932"/>
            <a:ext cx="5765496" cy="5029200"/>
          </a:xfrm>
          <a:prstGeom prst="rect">
            <a:avLst/>
          </a:prstGeom>
        </p:spPr>
      </p:pic>
      <p:sp>
        <p:nvSpPr>
          <p:cNvPr id="2" name="TextBox 1">
            <a:extLst>
              <a:ext uri="{FF2B5EF4-FFF2-40B4-BE49-F238E27FC236}">
                <a16:creationId xmlns:a16="http://schemas.microsoft.com/office/drawing/2014/main" id="{58152FD6-8DEE-4EA3-AE77-7207D091B539}"/>
              </a:ext>
            </a:extLst>
          </p:cNvPr>
          <p:cNvSpPr txBox="1"/>
          <p:nvPr/>
        </p:nvSpPr>
        <p:spPr>
          <a:xfrm>
            <a:off x="206828" y="1016486"/>
            <a:ext cx="526868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The climate forcing IN TERMS OF RELATIVE HEAT FLOW consists of the sum of three elements: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E8A14F3-CC78-4448-9BEA-BCA11F0EAEF2}"/>
              </a:ext>
            </a:extLst>
          </p:cNvPr>
          <p:cNvSpPr txBox="1"/>
          <p:nvPr/>
        </p:nvSpPr>
        <p:spPr>
          <a:xfrm>
            <a:off x="5475513" y="116688"/>
            <a:ext cx="6369354" cy="646331"/>
          </a:xfrm>
          <a:prstGeom prst="rect">
            <a:avLst/>
          </a:prstGeom>
          <a:noFill/>
        </p:spPr>
        <p:txBody>
          <a:bodyPr wrap="square" rtlCol="0">
            <a:spAutoFit/>
          </a:bodyPr>
          <a:lstStyle/>
          <a:p>
            <a:r>
              <a:rPr lang="en-US" sz="3600" b="1" dirty="0">
                <a:solidFill>
                  <a:schemeClr val="accent2">
                    <a:lumMod val="75000"/>
                  </a:schemeClr>
                </a:solidFill>
              </a:rPr>
              <a:t>Impulse:  Heat Flow downscaled</a:t>
            </a:r>
          </a:p>
        </p:txBody>
      </p:sp>
      <p:pic>
        <p:nvPicPr>
          <p:cNvPr id="16" name="Picture 15" descr="USGSid_white">
            <a:extLst>
              <a:ext uri="{FF2B5EF4-FFF2-40B4-BE49-F238E27FC236}">
                <a16:creationId xmlns:a16="http://schemas.microsoft.com/office/drawing/2014/main" id="{60A7C7A5-DBCD-7F46-D315-304590B7C1D4}"/>
              </a:ext>
            </a:extLst>
          </p:cNvPr>
          <p:cNvPicPr>
            <a:picLocks noChangeAspect="1" noChangeArrowheads="1"/>
          </p:cNvPicPr>
          <p:nvPr/>
        </p:nvPicPr>
        <p:blipFill>
          <a:blip r:embed="rId4" cstate="print"/>
          <a:srcRect/>
          <a:stretch>
            <a:fillRect/>
          </a:stretch>
        </p:blipFill>
        <p:spPr bwMode="auto">
          <a:xfrm>
            <a:off x="0" y="-18529"/>
            <a:ext cx="914400" cy="338137"/>
          </a:xfrm>
          <a:prstGeom prst="rect">
            <a:avLst/>
          </a:prstGeom>
          <a:noFill/>
          <a:ln w="9525">
            <a:noFill/>
            <a:miter lim="800000"/>
            <a:headEnd/>
            <a:tailEnd/>
          </a:ln>
        </p:spPr>
      </p:pic>
      <p:sp>
        <p:nvSpPr>
          <p:cNvPr id="5" name="TextBox 4">
            <a:extLst>
              <a:ext uri="{FF2B5EF4-FFF2-40B4-BE49-F238E27FC236}">
                <a16:creationId xmlns:a16="http://schemas.microsoft.com/office/drawing/2014/main" id="{2B8BF62E-E837-782E-726A-A7E552CEC9C1}"/>
              </a:ext>
            </a:extLst>
          </p:cNvPr>
          <p:cNvSpPr txBox="1"/>
          <p:nvPr/>
        </p:nvSpPr>
        <p:spPr>
          <a:xfrm>
            <a:off x="206828" y="1016486"/>
            <a:ext cx="5268685"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The climate forcing IN TERMS OF RELATIVE HEAT FLOW consists of the sum of three elements: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trend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due to the effect of global warming on infiltration temperatures and flow rates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arenR" startAt="2"/>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monthly periodicity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of infiltration temperatures and flow rates</a:t>
            </a:r>
          </a:p>
          <a:p>
            <a:pPr marL="457200" marR="0" lvl="0" indent="-457200" algn="l" defTabSz="914400" rtl="0" eaLnBrk="1" fontAlgn="auto" latinLnBrk="0" hangingPunct="1">
              <a:lnSpc>
                <a:spcPct val="100000"/>
              </a:lnSpc>
              <a:spcBef>
                <a:spcPts val="0"/>
              </a:spcBef>
              <a:spcAft>
                <a:spcPts val="0"/>
              </a:spcAft>
              <a:buClrTx/>
              <a:buSzTx/>
              <a:buFontTx/>
              <a:buAutoNum type="arabicParenR" startAt="2"/>
              <a:tabLst/>
              <a:defRPr/>
            </a:pPr>
            <a:endParaRPr lang="en-US" sz="2400" dirty="0">
              <a:solidFill>
                <a:prstClr val="black"/>
              </a:solidFill>
              <a:latin typeface="Calibri" panose="020F0502020204030204"/>
            </a:endParaRPr>
          </a:p>
          <a:p>
            <a:pPr marL="457200" marR="0" lvl="0" indent="-457200" algn="l" defTabSz="914400" rtl="0" eaLnBrk="1" fontAlgn="auto" latinLnBrk="0" hangingPunct="1">
              <a:lnSpc>
                <a:spcPct val="100000"/>
              </a:lnSpc>
              <a:spcBef>
                <a:spcPts val="0"/>
              </a:spcBef>
              <a:spcAft>
                <a:spcPts val="0"/>
              </a:spcAft>
              <a:buClrTx/>
              <a:buSzTx/>
              <a:buFontTx/>
              <a:buAutoNum type="arabicParenR" startAt="2"/>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superposition of random variations in infiltration temperatures and flow rates</a:t>
            </a:r>
          </a:p>
        </p:txBody>
      </p:sp>
    </p:spTree>
    <p:extLst>
      <p:ext uri="{BB962C8B-B14F-4D97-AF65-F5344CB8AC3E}">
        <p14:creationId xmlns:p14="http://schemas.microsoft.com/office/powerpoint/2010/main" val="229878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054C2A-8222-F700-BEBC-98C9063823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8247" t="29008" r="23572" b="26131"/>
          <a:stretch/>
        </p:blipFill>
        <p:spPr bwMode="auto">
          <a:xfrm>
            <a:off x="6309066" y="3065357"/>
            <a:ext cx="5727942" cy="3657600"/>
          </a:xfrm>
          <a:prstGeom prst="rect">
            <a:avLst/>
          </a:prstGeom>
          <a:ln w="28575">
            <a:solidFill>
              <a:schemeClr val="tx1"/>
            </a:solid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35B1676D-B667-A2A9-6B90-08462C3C40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31" y="454241"/>
            <a:ext cx="5779504" cy="3657600"/>
          </a:xfrm>
          <a:prstGeom prst="rect">
            <a:avLst/>
          </a:prstGeom>
          <a:ln w="28575">
            <a:solidFill>
              <a:schemeClr val="tx1"/>
            </a:solidFill>
          </a:ln>
        </p:spPr>
      </p:pic>
      <p:sp>
        <p:nvSpPr>
          <p:cNvPr id="9" name="TextBox 8">
            <a:extLst>
              <a:ext uri="{FF2B5EF4-FFF2-40B4-BE49-F238E27FC236}">
                <a16:creationId xmlns:a16="http://schemas.microsoft.com/office/drawing/2014/main" id="{8CB7560A-3D55-9DDE-BF8D-03B2FD5F2B90}"/>
              </a:ext>
            </a:extLst>
          </p:cNvPr>
          <p:cNvSpPr txBox="1"/>
          <p:nvPr/>
        </p:nvSpPr>
        <p:spPr>
          <a:xfrm>
            <a:off x="7000874" y="301841"/>
            <a:ext cx="5191125" cy="2215991"/>
          </a:xfrm>
          <a:prstGeom prst="rect">
            <a:avLst/>
          </a:prstGeom>
          <a:noFill/>
        </p:spPr>
        <p:txBody>
          <a:bodyPr wrap="square" rtlCol="0">
            <a:spAutoFit/>
          </a:bodyPr>
          <a:lstStyle/>
          <a:p>
            <a:r>
              <a:rPr lang="en-US" sz="2600" b="1" dirty="0">
                <a:solidFill>
                  <a:srgbClr val="C00000"/>
                </a:solidFill>
              </a:rPr>
              <a:t>STARTING POINT for studying </a:t>
            </a:r>
          </a:p>
          <a:p>
            <a:r>
              <a:rPr lang="en-US" sz="2600" b="1" dirty="0">
                <a:solidFill>
                  <a:srgbClr val="C00000"/>
                </a:solidFill>
              </a:rPr>
              <a:t>the shallow subsurface:</a:t>
            </a:r>
          </a:p>
          <a:p>
            <a:endParaRPr lang="en-US" sz="800" b="1" dirty="0">
              <a:solidFill>
                <a:srgbClr val="C00000"/>
              </a:solidFill>
            </a:endParaRPr>
          </a:p>
          <a:p>
            <a:pPr marL="285750" indent="-285750">
              <a:buFontTx/>
              <a:buChar char="-"/>
            </a:pPr>
            <a:r>
              <a:rPr lang="en-US" sz="2600" b="1" dirty="0"/>
              <a:t>Unconfined aquifer</a:t>
            </a:r>
          </a:p>
          <a:p>
            <a:pPr marL="285750" indent="-285750">
              <a:buFontTx/>
              <a:buChar char="-"/>
            </a:pPr>
            <a:r>
              <a:rPr lang="en-US" sz="2600" b="1" dirty="0"/>
              <a:t>Inflow from recharge</a:t>
            </a:r>
          </a:p>
          <a:p>
            <a:pPr marL="285750" indent="-285750">
              <a:buFontTx/>
              <a:buChar char="-"/>
            </a:pPr>
            <a:r>
              <a:rPr lang="en-US" sz="2600" b="1" dirty="0"/>
              <a:t>Outflow to surface-water network</a:t>
            </a:r>
            <a:endParaRPr lang="en-US" dirty="0"/>
          </a:p>
        </p:txBody>
      </p:sp>
      <p:sp>
        <p:nvSpPr>
          <p:cNvPr id="3" name="Slide Number Placeholder 2">
            <a:extLst>
              <a:ext uri="{FF2B5EF4-FFF2-40B4-BE49-F238E27FC236}">
                <a16:creationId xmlns:a16="http://schemas.microsoft.com/office/drawing/2014/main" id="{55E63FCC-9AB9-52A2-F2E5-3CE4F5992132}"/>
              </a:ext>
            </a:extLst>
          </p:cNvPr>
          <p:cNvSpPr>
            <a:spLocks noGrp="1"/>
          </p:cNvSpPr>
          <p:nvPr>
            <p:ph type="sldNum" sz="quarter" idx="12"/>
          </p:nvPr>
        </p:nvSpPr>
        <p:spPr/>
        <p:txBody>
          <a:bodyPr/>
          <a:lstStyle/>
          <a:p>
            <a:fld id="{F86F7FD3-464D-40EA-BFB8-6298389A85B8}" type="slidenum">
              <a:rPr lang="en-US" smtClean="0"/>
              <a:t>2</a:t>
            </a:fld>
            <a:endParaRPr lang="en-US"/>
          </a:p>
        </p:txBody>
      </p:sp>
      <p:sp>
        <p:nvSpPr>
          <p:cNvPr id="7" name="TextBox 6">
            <a:extLst>
              <a:ext uri="{FF2B5EF4-FFF2-40B4-BE49-F238E27FC236}">
                <a16:creationId xmlns:a16="http://schemas.microsoft.com/office/drawing/2014/main" id="{74E6184D-23C3-7480-F32A-64154542E9C8}"/>
              </a:ext>
            </a:extLst>
          </p:cNvPr>
          <p:cNvSpPr txBox="1"/>
          <p:nvPr/>
        </p:nvSpPr>
        <p:spPr>
          <a:xfrm>
            <a:off x="7000875" y="301841"/>
            <a:ext cx="5191125" cy="2893100"/>
          </a:xfrm>
          <a:prstGeom prst="rect">
            <a:avLst/>
          </a:prstGeom>
          <a:noFill/>
        </p:spPr>
        <p:txBody>
          <a:bodyPr wrap="square" rtlCol="0">
            <a:spAutoFit/>
          </a:bodyPr>
          <a:lstStyle/>
          <a:p>
            <a:r>
              <a:rPr lang="en-US" sz="2600" b="1" dirty="0">
                <a:solidFill>
                  <a:srgbClr val="C00000"/>
                </a:solidFill>
              </a:rPr>
              <a:t>STARTING POINT for studying </a:t>
            </a:r>
          </a:p>
          <a:p>
            <a:r>
              <a:rPr lang="en-US" sz="2600" b="1" dirty="0">
                <a:solidFill>
                  <a:srgbClr val="C00000"/>
                </a:solidFill>
              </a:rPr>
              <a:t>the shallow subsurface:</a:t>
            </a:r>
          </a:p>
          <a:p>
            <a:endParaRPr lang="en-US" sz="800" b="1" dirty="0">
              <a:solidFill>
                <a:srgbClr val="C00000"/>
              </a:solidFill>
            </a:endParaRPr>
          </a:p>
          <a:p>
            <a:pPr marL="285750" indent="-285750">
              <a:buFontTx/>
              <a:buChar char="-"/>
            </a:pPr>
            <a:r>
              <a:rPr lang="en-US" sz="2600" b="1" dirty="0"/>
              <a:t>Unconfined aquifer</a:t>
            </a:r>
          </a:p>
          <a:p>
            <a:pPr marL="285750" indent="-285750">
              <a:buFontTx/>
              <a:buChar char="-"/>
            </a:pPr>
            <a:r>
              <a:rPr lang="en-US" sz="2600" b="1" dirty="0"/>
              <a:t>Inflow from recharge</a:t>
            </a:r>
          </a:p>
          <a:p>
            <a:pPr marL="285750" indent="-285750">
              <a:buFontTx/>
              <a:buChar char="-"/>
            </a:pPr>
            <a:r>
              <a:rPr lang="en-US" sz="2600" b="1" dirty="0"/>
              <a:t>Outflow to surface-water network</a:t>
            </a:r>
          </a:p>
          <a:p>
            <a:pPr marL="285750" indent="-285750">
              <a:buFontTx/>
              <a:buChar char="-"/>
            </a:pPr>
            <a:r>
              <a:rPr lang="en-US" sz="2600" b="1" dirty="0">
                <a:effectLst>
                  <a:outerShdw blurRad="38100" dist="38100" dir="2700000" algn="tl">
                    <a:srgbClr val="000000">
                      <a:alpha val="43137"/>
                    </a:srgbClr>
                  </a:outerShdw>
                </a:effectLst>
              </a:rPr>
              <a:t>Outflow to shallow wells</a:t>
            </a:r>
            <a:endParaRPr lang="en-US" dirty="0">
              <a:effectLst>
                <a:outerShdw blurRad="38100" dist="38100" dir="2700000" algn="tl">
                  <a:srgbClr val="000000">
                    <a:alpha val="43137"/>
                  </a:srgbClr>
                </a:outerShdw>
              </a:effectLst>
            </a:endParaRPr>
          </a:p>
          <a:p>
            <a:endParaRPr lang="en-US" dirty="0"/>
          </a:p>
        </p:txBody>
      </p:sp>
      <p:sp>
        <p:nvSpPr>
          <p:cNvPr id="2" name="TextBox 1">
            <a:extLst>
              <a:ext uri="{FF2B5EF4-FFF2-40B4-BE49-F238E27FC236}">
                <a16:creationId xmlns:a16="http://schemas.microsoft.com/office/drawing/2014/main" id="{4C060849-BE82-DF6E-A06B-4CFDC89792B3}"/>
              </a:ext>
            </a:extLst>
          </p:cNvPr>
          <p:cNvSpPr txBox="1"/>
          <p:nvPr/>
        </p:nvSpPr>
        <p:spPr>
          <a:xfrm>
            <a:off x="10810875" y="-3457"/>
            <a:ext cx="1381125" cy="461665"/>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UWM </a:t>
            </a:r>
            <a:r>
              <a:rPr lang="en-US" sz="1200" dirty="0" err="1">
                <a:effectLst>
                  <a:outerShdw blurRad="38100" dist="38100" dir="2700000" algn="tl">
                    <a:srgbClr val="000000">
                      <a:alpha val="43137"/>
                    </a:srgbClr>
                  </a:outerShdw>
                </a:effectLst>
              </a:rPr>
              <a:t>Colloquim</a:t>
            </a:r>
            <a:r>
              <a:rPr lang="en-US" sz="1200" dirty="0">
                <a:effectLst>
                  <a:outerShdw blurRad="38100" dist="38100" dir="2700000" algn="tl">
                    <a:srgbClr val="000000">
                      <a:alpha val="43137"/>
                    </a:srgbClr>
                  </a:outerShdw>
                </a:effectLst>
              </a:rPr>
              <a:t>    11 May 2023</a:t>
            </a:r>
          </a:p>
        </p:txBody>
      </p:sp>
    </p:spTree>
    <p:extLst>
      <p:ext uri="{BB962C8B-B14F-4D97-AF65-F5344CB8AC3E}">
        <p14:creationId xmlns:p14="http://schemas.microsoft.com/office/powerpoint/2010/main" val="321649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3A68F0-210C-4142-B501-76617CCC3409}"/>
              </a:ext>
            </a:extLst>
          </p:cNvPr>
          <p:cNvSpPr txBox="1"/>
          <p:nvPr/>
        </p:nvSpPr>
        <p:spPr>
          <a:xfrm>
            <a:off x="3746516" y="1243363"/>
            <a:ext cx="32918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Surface Runoff Logic</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F59D232-A7B9-491A-8DFF-68F40D64F106}"/>
              </a:ext>
            </a:extLst>
          </p:cNvPr>
          <p:cNvPicPr>
            <a:picLocks noChangeAspect="1"/>
          </p:cNvPicPr>
          <p:nvPr/>
        </p:nvPicPr>
        <p:blipFill>
          <a:blip r:embed="rId2"/>
          <a:stretch>
            <a:fillRect/>
          </a:stretch>
        </p:blipFill>
        <p:spPr>
          <a:xfrm>
            <a:off x="4332116" y="1856735"/>
            <a:ext cx="7139035" cy="4773582"/>
          </a:xfrm>
          <a:prstGeom prst="rect">
            <a:avLst/>
          </a:prstGeom>
        </p:spPr>
      </p:pic>
      <p:pic>
        <p:nvPicPr>
          <p:cNvPr id="6" name="Picture 5">
            <a:extLst>
              <a:ext uri="{FF2B5EF4-FFF2-40B4-BE49-F238E27FC236}">
                <a16:creationId xmlns:a16="http://schemas.microsoft.com/office/drawing/2014/main" id="{A814F4F3-34F1-4696-92F4-0FCE87248BF0}"/>
              </a:ext>
            </a:extLst>
          </p:cNvPr>
          <p:cNvPicPr>
            <a:picLocks noChangeAspect="1"/>
          </p:cNvPicPr>
          <p:nvPr/>
        </p:nvPicPr>
        <p:blipFill rotWithShape="1">
          <a:blip r:embed="rId3"/>
          <a:srcRect r="47094"/>
          <a:stretch/>
        </p:blipFill>
        <p:spPr>
          <a:xfrm>
            <a:off x="60325" y="854453"/>
            <a:ext cx="3776471" cy="3200400"/>
          </a:xfrm>
          <a:prstGeom prst="rect">
            <a:avLst/>
          </a:prstGeom>
        </p:spPr>
      </p:pic>
      <p:sp>
        <p:nvSpPr>
          <p:cNvPr id="7" name="TextBox 6">
            <a:extLst>
              <a:ext uri="{FF2B5EF4-FFF2-40B4-BE49-F238E27FC236}">
                <a16:creationId xmlns:a16="http://schemas.microsoft.com/office/drawing/2014/main" id="{0C6BB010-6EE1-4D6E-857D-7FEC1F121509}"/>
              </a:ext>
            </a:extLst>
          </p:cNvPr>
          <p:cNvSpPr txBox="1"/>
          <p:nvPr/>
        </p:nvSpPr>
        <p:spPr>
          <a:xfrm>
            <a:off x="195309" y="4243526"/>
            <a:ext cx="29385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Stream segment topographic basins corresponding to surface runoff areas</a:t>
            </a:r>
          </a:p>
        </p:txBody>
      </p:sp>
      <p:sp>
        <p:nvSpPr>
          <p:cNvPr id="3" name="TextBox 2">
            <a:extLst>
              <a:ext uri="{FF2B5EF4-FFF2-40B4-BE49-F238E27FC236}">
                <a16:creationId xmlns:a16="http://schemas.microsoft.com/office/drawing/2014/main" id="{52410C5E-3497-81E9-A859-8670E6AACA5D}"/>
              </a:ext>
            </a:extLst>
          </p:cNvPr>
          <p:cNvSpPr txBox="1"/>
          <p:nvPr/>
        </p:nvSpPr>
        <p:spPr>
          <a:xfrm>
            <a:off x="10810875" y="-3457"/>
            <a:ext cx="1381125" cy="461665"/>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UWM </a:t>
            </a:r>
            <a:r>
              <a:rPr lang="en-US" sz="1200" dirty="0" err="1">
                <a:effectLst>
                  <a:outerShdw blurRad="38100" dist="38100" dir="2700000" algn="tl">
                    <a:srgbClr val="000000">
                      <a:alpha val="43137"/>
                    </a:srgbClr>
                  </a:outerShdw>
                </a:effectLst>
              </a:rPr>
              <a:t>Colloquim</a:t>
            </a:r>
            <a:r>
              <a:rPr lang="en-US" sz="1200" dirty="0">
                <a:effectLst>
                  <a:outerShdw blurRad="38100" dist="38100" dir="2700000" algn="tl">
                    <a:srgbClr val="000000">
                      <a:alpha val="43137"/>
                    </a:srgbClr>
                  </a:outerShdw>
                </a:effectLst>
              </a:rPr>
              <a:t>    11 May 2023</a:t>
            </a:r>
          </a:p>
        </p:txBody>
      </p:sp>
    </p:spTree>
    <p:extLst>
      <p:ext uri="{BB962C8B-B14F-4D97-AF65-F5344CB8AC3E}">
        <p14:creationId xmlns:p14="http://schemas.microsoft.com/office/powerpoint/2010/main" val="278563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6B0C288-9FCA-436B-93AC-E93F989ADC79}"/>
              </a:ext>
            </a:extLst>
          </p:cNvPr>
          <p:cNvGrpSpPr/>
          <p:nvPr/>
        </p:nvGrpSpPr>
        <p:grpSpPr>
          <a:xfrm>
            <a:off x="1331838" y="528148"/>
            <a:ext cx="8655352" cy="5374323"/>
            <a:chOff x="463827" y="330199"/>
            <a:chExt cx="10322542" cy="6504754"/>
          </a:xfrm>
        </p:grpSpPr>
        <p:pic>
          <p:nvPicPr>
            <p:cNvPr id="4" name="Picture 3">
              <a:extLst>
                <a:ext uri="{FF2B5EF4-FFF2-40B4-BE49-F238E27FC236}">
                  <a16:creationId xmlns:a16="http://schemas.microsoft.com/office/drawing/2014/main" id="{B1434F60-E688-47BF-A1D5-30910756C991}"/>
                </a:ext>
              </a:extLst>
            </p:cNvPr>
            <p:cNvPicPr>
              <a:picLocks noChangeAspect="1"/>
            </p:cNvPicPr>
            <p:nvPr/>
          </p:nvPicPr>
          <p:blipFill rotWithShape="1">
            <a:blip r:embed="rId2"/>
            <a:srcRect t="3174" r="55927"/>
            <a:stretch/>
          </p:blipFill>
          <p:spPr>
            <a:xfrm>
              <a:off x="560645" y="341297"/>
              <a:ext cx="3150156" cy="3098800"/>
            </a:xfrm>
            <a:prstGeom prst="rect">
              <a:avLst/>
            </a:prstGeom>
          </p:spPr>
        </p:pic>
        <p:pic>
          <p:nvPicPr>
            <p:cNvPr id="5" name="Picture 4">
              <a:extLst>
                <a:ext uri="{FF2B5EF4-FFF2-40B4-BE49-F238E27FC236}">
                  <a16:creationId xmlns:a16="http://schemas.microsoft.com/office/drawing/2014/main" id="{E1FBD3AC-771A-43AE-8FBD-200D234A0A1D}"/>
                </a:ext>
              </a:extLst>
            </p:cNvPr>
            <p:cNvPicPr>
              <a:picLocks noChangeAspect="1"/>
            </p:cNvPicPr>
            <p:nvPr/>
          </p:nvPicPr>
          <p:blipFill rotWithShape="1">
            <a:blip r:embed="rId3"/>
            <a:srcRect t="3174" r="56550"/>
            <a:stretch/>
          </p:blipFill>
          <p:spPr>
            <a:xfrm>
              <a:off x="4009716" y="330200"/>
              <a:ext cx="3105573" cy="3098800"/>
            </a:xfrm>
            <a:prstGeom prst="rect">
              <a:avLst/>
            </a:prstGeom>
          </p:spPr>
        </p:pic>
        <p:pic>
          <p:nvPicPr>
            <p:cNvPr id="6" name="Picture 5">
              <a:extLst>
                <a:ext uri="{FF2B5EF4-FFF2-40B4-BE49-F238E27FC236}">
                  <a16:creationId xmlns:a16="http://schemas.microsoft.com/office/drawing/2014/main" id="{E8BDD0BA-60B1-4EE7-AF94-310DD3B373CF}"/>
                </a:ext>
              </a:extLst>
            </p:cNvPr>
            <p:cNvPicPr>
              <a:picLocks noChangeAspect="1"/>
            </p:cNvPicPr>
            <p:nvPr/>
          </p:nvPicPr>
          <p:blipFill rotWithShape="1">
            <a:blip r:embed="rId4"/>
            <a:srcRect t="2540" r="55366"/>
            <a:stretch/>
          </p:blipFill>
          <p:spPr>
            <a:xfrm>
              <a:off x="463827" y="3646157"/>
              <a:ext cx="3190240" cy="3119120"/>
            </a:xfrm>
            <a:prstGeom prst="rect">
              <a:avLst/>
            </a:prstGeom>
          </p:spPr>
        </p:pic>
        <p:pic>
          <p:nvPicPr>
            <p:cNvPr id="7" name="Picture 6">
              <a:extLst>
                <a:ext uri="{FF2B5EF4-FFF2-40B4-BE49-F238E27FC236}">
                  <a16:creationId xmlns:a16="http://schemas.microsoft.com/office/drawing/2014/main" id="{1F7F1217-07CA-4CA2-A575-9F60237D7F38}"/>
                </a:ext>
              </a:extLst>
            </p:cNvPr>
            <p:cNvPicPr>
              <a:picLocks noChangeAspect="1"/>
            </p:cNvPicPr>
            <p:nvPr/>
          </p:nvPicPr>
          <p:blipFill rotWithShape="1">
            <a:blip r:embed="rId5"/>
            <a:srcRect t="6984" r="56018"/>
            <a:stretch/>
          </p:blipFill>
          <p:spPr>
            <a:xfrm>
              <a:off x="3879031" y="3646157"/>
              <a:ext cx="3347392" cy="3174064"/>
            </a:xfrm>
            <a:prstGeom prst="rect">
              <a:avLst/>
            </a:prstGeom>
          </p:spPr>
        </p:pic>
        <p:pic>
          <p:nvPicPr>
            <p:cNvPr id="8" name="Picture 7">
              <a:extLst>
                <a:ext uri="{FF2B5EF4-FFF2-40B4-BE49-F238E27FC236}">
                  <a16:creationId xmlns:a16="http://schemas.microsoft.com/office/drawing/2014/main" id="{8C18EB61-2320-4136-BE68-E6F93CCAC142}"/>
                </a:ext>
              </a:extLst>
            </p:cNvPr>
            <p:cNvPicPr>
              <a:picLocks noChangeAspect="1"/>
            </p:cNvPicPr>
            <p:nvPr/>
          </p:nvPicPr>
          <p:blipFill rotWithShape="1">
            <a:blip r:embed="rId6"/>
            <a:srcRect t="6349" r="57299"/>
            <a:stretch/>
          </p:blipFill>
          <p:spPr>
            <a:xfrm>
              <a:off x="7510507" y="330199"/>
              <a:ext cx="3213717" cy="3160155"/>
            </a:xfrm>
            <a:prstGeom prst="rect">
              <a:avLst/>
            </a:prstGeom>
          </p:spPr>
        </p:pic>
        <p:pic>
          <p:nvPicPr>
            <p:cNvPr id="9" name="Picture 8">
              <a:extLst>
                <a:ext uri="{FF2B5EF4-FFF2-40B4-BE49-F238E27FC236}">
                  <a16:creationId xmlns:a16="http://schemas.microsoft.com/office/drawing/2014/main" id="{AB19EA76-FECE-467C-B1CA-50AB54DB3982}"/>
                </a:ext>
              </a:extLst>
            </p:cNvPr>
            <p:cNvPicPr>
              <a:picLocks noChangeAspect="1"/>
            </p:cNvPicPr>
            <p:nvPr/>
          </p:nvPicPr>
          <p:blipFill rotWithShape="1">
            <a:blip r:embed="rId7"/>
            <a:srcRect t="6984" r="57157"/>
            <a:stretch/>
          </p:blipFill>
          <p:spPr>
            <a:xfrm>
              <a:off x="7510507" y="3646157"/>
              <a:ext cx="3275862" cy="3188796"/>
            </a:xfrm>
            <a:prstGeom prst="rect">
              <a:avLst/>
            </a:prstGeom>
          </p:spPr>
        </p:pic>
      </p:grpSp>
      <p:sp>
        <p:nvSpPr>
          <p:cNvPr id="12" name="TextBox 11">
            <a:extLst>
              <a:ext uri="{FF2B5EF4-FFF2-40B4-BE49-F238E27FC236}">
                <a16:creationId xmlns:a16="http://schemas.microsoft.com/office/drawing/2014/main" id="{9355AA11-A604-4C93-B99A-C7814129DD25}"/>
              </a:ext>
            </a:extLst>
          </p:cNvPr>
          <p:cNvSpPr txBox="1"/>
          <p:nvPr/>
        </p:nvSpPr>
        <p:spPr>
          <a:xfrm>
            <a:off x="3187693" y="5923724"/>
            <a:ext cx="581661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Nested topographic basins corresponding to gage contributing areas</a:t>
            </a:r>
          </a:p>
        </p:txBody>
      </p:sp>
      <p:pic>
        <p:nvPicPr>
          <p:cNvPr id="20" name="Picture 19" descr="USGSid_white">
            <a:extLst>
              <a:ext uri="{FF2B5EF4-FFF2-40B4-BE49-F238E27FC236}">
                <a16:creationId xmlns:a16="http://schemas.microsoft.com/office/drawing/2014/main" id="{E99200CC-2FD4-134C-5195-8002CA47B2EB}"/>
              </a:ext>
            </a:extLst>
          </p:cNvPr>
          <p:cNvPicPr>
            <a:picLocks noChangeAspect="1" noChangeArrowheads="1"/>
          </p:cNvPicPr>
          <p:nvPr/>
        </p:nvPicPr>
        <p:blipFill>
          <a:blip r:embed="rId8" cstate="print"/>
          <a:srcRect/>
          <a:stretch>
            <a:fillRect/>
          </a:stretch>
        </p:blipFill>
        <p:spPr bwMode="auto">
          <a:xfrm>
            <a:off x="0" y="-18529"/>
            <a:ext cx="914400" cy="338137"/>
          </a:xfrm>
          <a:prstGeom prst="rect">
            <a:avLst/>
          </a:prstGeom>
          <a:noFill/>
          <a:ln w="9525">
            <a:noFill/>
            <a:miter lim="800000"/>
            <a:headEnd/>
            <a:tailEnd/>
          </a:ln>
        </p:spPr>
      </p:pic>
      <p:sp>
        <p:nvSpPr>
          <p:cNvPr id="2" name="TextBox 1">
            <a:extLst>
              <a:ext uri="{FF2B5EF4-FFF2-40B4-BE49-F238E27FC236}">
                <a16:creationId xmlns:a16="http://schemas.microsoft.com/office/drawing/2014/main" id="{D9806F86-4A6B-ED20-D003-EFD78CDDA5B8}"/>
              </a:ext>
            </a:extLst>
          </p:cNvPr>
          <p:cNvSpPr txBox="1"/>
          <p:nvPr/>
        </p:nvSpPr>
        <p:spPr>
          <a:xfrm>
            <a:off x="10810875" y="-3457"/>
            <a:ext cx="1381125" cy="461665"/>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UWM </a:t>
            </a:r>
            <a:r>
              <a:rPr lang="en-US" sz="1200" dirty="0" err="1">
                <a:effectLst>
                  <a:outerShdw blurRad="38100" dist="38100" dir="2700000" algn="tl">
                    <a:srgbClr val="000000">
                      <a:alpha val="43137"/>
                    </a:srgbClr>
                  </a:outerShdw>
                </a:effectLst>
              </a:rPr>
              <a:t>Colloquim</a:t>
            </a:r>
            <a:r>
              <a:rPr lang="en-US" sz="1200" dirty="0">
                <a:effectLst>
                  <a:outerShdw blurRad="38100" dist="38100" dir="2700000" algn="tl">
                    <a:srgbClr val="000000">
                      <a:alpha val="43137"/>
                    </a:srgbClr>
                  </a:outerShdw>
                </a:effectLst>
              </a:rPr>
              <a:t>    11 May 2023</a:t>
            </a:r>
          </a:p>
        </p:txBody>
      </p:sp>
    </p:spTree>
    <p:extLst>
      <p:ext uri="{BB962C8B-B14F-4D97-AF65-F5344CB8AC3E}">
        <p14:creationId xmlns:p14="http://schemas.microsoft.com/office/powerpoint/2010/main" val="3401140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38FE2A0-F869-498F-B005-13A1F2E3317E}"/>
              </a:ext>
            </a:extLst>
          </p:cNvPr>
          <p:cNvGrpSpPr>
            <a:grpSpLocks noChangeAspect="1"/>
          </p:cNvGrpSpPr>
          <p:nvPr/>
        </p:nvGrpSpPr>
        <p:grpSpPr>
          <a:xfrm>
            <a:off x="1760526" y="-1439682"/>
            <a:ext cx="1473741" cy="2879364"/>
            <a:chOff x="7510507" y="330199"/>
            <a:chExt cx="3275862" cy="6504754"/>
          </a:xfrm>
        </p:grpSpPr>
        <p:pic>
          <p:nvPicPr>
            <p:cNvPr id="10" name="Picture 9">
              <a:extLst>
                <a:ext uri="{FF2B5EF4-FFF2-40B4-BE49-F238E27FC236}">
                  <a16:creationId xmlns:a16="http://schemas.microsoft.com/office/drawing/2014/main" id="{411C218F-D8A2-4F6E-94F2-B0505215D434}"/>
                </a:ext>
              </a:extLst>
            </p:cNvPr>
            <p:cNvPicPr>
              <a:picLocks noChangeAspect="1"/>
            </p:cNvPicPr>
            <p:nvPr/>
          </p:nvPicPr>
          <p:blipFill rotWithShape="1">
            <a:blip r:embed="rId2"/>
            <a:srcRect t="6349" r="57299"/>
            <a:stretch/>
          </p:blipFill>
          <p:spPr>
            <a:xfrm>
              <a:off x="7510507" y="330199"/>
              <a:ext cx="3213717" cy="3160155"/>
            </a:xfrm>
            <a:prstGeom prst="rect">
              <a:avLst/>
            </a:prstGeom>
          </p:spPr>
        </p:pic>
        <p:pic>
          <p:nvPicPr>
            <p:cNvPr id="11" name="Picture 10">
              <a:extLst>
                <a:ext uri="{FF2B5EF4-FFF2-40B4-BE49-F238E27FC236}">
                  <a16:creationId xmlns:a16="http://schemas.microsoft.com/office/drawing/2014/main" id="{7A3AA8A7-962C-4A19-ACFB-91FE176B0FA4}"/>
                </a:ext>
              </a:extLst>
            </p:cNvPr>
            <p:cNvPicPr>
              <a:picLocks noChangeAspect="1"/>
            </p:cNvPicPr>
            <p:nvPr/>
          </p:nvPicPr>
          <p:blipFill rotWithShape="1">
            <a:blip r:embed="rId3"/>
            <a:srcRect t="6984" r="57157"/>
            <a:stretch/>
          </p:blipFill>
          <p:spPr>
            <a:xfrm>
              <a:off x="7510507" y="3646157"/>
              <a:ext cx="3275862" cy="3188796"/>
            </a:xfrm>
            <a:prstGeom prst="rect">
              <a:avLst/>
            </a:prstGeom>
          </p:spPr>
        </p:pic>
      </p:grpSp>
      <p:sp>
        <p:nvSpPr>
          <p:cNvPr id="12" name="TextBox 11">
            <a:extLst>
              <a:ext uri="{FF2B5EF4-FFF2-40B4-BE49-F238E27FC236}">
                <a16:creationId xmlns:a16="http://schemas.microsoft.com/office/drawing/2014/main" id="{FAAC465D-8393-4BA7-905F-4E868D1AE565}"/>
              </a:ext>
            </a:extLst>
          </p:cNvPr>
          <p:cNvSpPr txBox="1"/>
          <p:nvPr/>
        </p:nvSpPr>
        <p:spPr>
          <a:xfrm>
            <a:off x="1154946" y="-341496"/>
            <a:ext cx="605580" cy="923330"/>
          </a:xfrm>
          <a:prstGeom prst="rect">
            <a:avLst/>
          </a:prstGeom>
          <a:noFill/>
        </p:spPr>
        <p:txBody>
          <a:bodyPr wrap="square" rtlCol="0">
            <a:spAutoFit/>
          </a:bodyPr>
          <a:lstStyle/>
          <a:p>
            <a:endParaRPr lang="en-US" dirty="0"/>
          </a:p>
          <a:p>
            <a:endParaRPr lang="en-US" dirty="0"/>
          </a:p>
          <a:p>
            <a:r>
              <a:rPr lang="en-US" dirty="0"/>
              <a:t>864</a:t>
            </a:r>
          </a:p>
        </p:txBody>
      </p:sp>
      <p:pic>
        <p:nvPicPr>
          <p:cNvPr id="2" name="Picture 1">
            <a:extLst>
              <a:ext uri="{FF2B5EF4-FFF2-40B4-BE49-F238E27FC236}">
                <a16:creationId xmlns:a16="http://schemas.microsoft.com/office/drawing/2014/main" id="{D68AB82B-732B-49A6-B493-1700FAE47C9A}"/>
              </a:ext>
            </a:extLst>
          </p:cNvPr>
          <p:cNvPicPr>
            <a:picLocks noChangeAspect="1"/>
          </p:cNvPicPr>
          <p:nvPr/>
        </p:nvPicPr>
        <p:blipFill>
          <a:blip r:embed="rId4"/>
          <a:stretch>
            <a:fillRect/>
          </a:stretch>
        </p:blipFill>
        <p:spPr>
          <a:xfrm>
            <a:off x="0" y="1889851"/>
            <a:ext cx="12192000" cy="3933624"/>
          </a:xfrm>
          <a:prstGeom prst="rect">
            <a:avLst/>
          </a:prstGeom>
          <a:ln w="12700">
            <a:solidFill>
              <a:schemeClr val="tx1"/>
            </a:solidFill>
          </a:ln>
        </p:spPr>
      </p:pic>
      <p:pic>
        <p:nvPicPr>
          <p:cNvPr id="3" name="Picture 2">
            <a:extLst>
              <a:ext uri="{FF2B5EF4-FFF2-40B4-BE49-F238E27FC236}">
                <a16:creationId xmlns:a16="http://schemas.microsoft.com/office/drawing/2014/main" id="{E7191F1F-192C-4E16-98FF-38EAE7993F34}"/>
              </a:ext>
            </a:extLst>
          </p:cNvPr>
          <p:cNvPicPr>
            <a:picLocks noChangeAspect="1"/>
          </p:cNvPicPr>
          <p:nvPr/>
        </p:nvPicPr>
        <p:blipFill>
          <a:blip r:embed="rId5"/>
          <a:stretch>
            <a:fillRect/>
          </a:stretch>
        </p:blipFill>
        <p:spPr>
          <a:xfrm>
            <a:off x="0" y="1889851"/>
            <a:ext cx="12192000" cy="3933624"/>
          </a:xfrm>
          <a:prstGeom prst="rect">
            <a:avLst/>
          </a:prstGeom>
          <a:ln w="12700">
            <a:solidFill>
              <a:schemeClr val="tx1"/>
            </a:solidFill>
          </a:ln>
        </p:spPr>
      </p:pic>
      <p:sp>
        <p:nvSpPr>
          <p:cNvPr id="7" name="TextBox 6">
            <a:extLst>
              <a:ext uri="{FF2B5EF4-FFF2-40B4-BE49-F238E27FC236}">
                <a16:creationId xmlns:a16="http://schemas.microsoft.com/office/drawing/2014/main" id="{3D785D6D-4DD4-428B-8067-DE77FA1E4D3F}"/>
              </a:ext>
            </a:extLst>
          </p:cNvPr>
          <p:cNvSpPr txBox="1"/>
          <p:nvPr/>
        </p:nvSpPr>
        <p:spPr>
          <a:xfrm>
            <a:off x="10798628" y="1889851"/>
            <a:ext cx="1393371" cy="1169551"/>
          </a:xfrm>
          <a:prstGeom prst="rect">
            <a:avLst/>
          </a:prstGeom>
          <a:noFill/>
          <a:ln>
            <a:solidFill>
              <a:schemeClr val="accent1">
                <a:shade val="50000"/>
              </a:schemeClr>
            </a:solidFill>
          </a:ln>
        </p:spPr>
        <p:txBody>
          <a:bodyPr wrap="square" rtlCol="0">
            <a:spAutoFit/>
          </a:bodyPr>
          <a:lstStyle/>
          <a:p>
            <a:r>
              <a:rPr lang="en-US" sz="1400" dirty="0"/>
              <a:t>Trend </a:t>
            </a:r>
            <a:r>
              <a:rPr lang="en-US" sz="1400" dirty="0" err="1"/>
              <a:t>Lineare</a:t>
            </a:r>
            <a:r>
              <a:rPr lang="en-US" sz="1400" dirty="0"/>
              <a:t>:  Aumento </a:t>
            </a:r>
            <a:r>
              <a:rPr lang="en-US" sz="1400" dirty="0" err="1"/>
              <a:t>cumulativo</a:t>
            </a:r>
            <a:r>
              <a:rPr lang="en-US" sz="1400" dirty="0"/>
              <a:t> di </a:t>
            </a:r>
          </a:p>
          <a:p>
            <a:pPr marL="285750" indent="-285750">
              <a:buFontTx/>
              <a:buChar char="-"/>
            </a:pPr>
            <a:r>
              <a:rPr lang="en-US" sz="1400" dirty="0"/>
              <a:t>0.88 degC</a:t>
            </a:r>
          </a:p>
          <a:p>
            <a:pPr marL="285750" indent="-285750">
              <a:buFontTx/>
              <a:buChar char="-"/>
            </a:pPr>
            <a:endParaRPr lang="en-US" sz="1400" dirty="0"/>
          </a:p>
        </p:txBody>
      </p:sp>
      <p:sp>
        <p:nvSpPr>
          <p:cNvPr id="13" name="TextBox 12">
            <a:extLst>
              <a:ext uri="{FF2B5EF4-FFF2-40B4-BE49-F238E27FC236}">
                <a16:creationId xmlns:a16="http://schemas.microsoft.com/office/drawing/2014/main" id="{939435E6-DA5F-4B92-ADC1-5387F5DED719}"/>
              </a:ext>
            </a:extLst>
          </p:cNvPr>
          <p:cNvSpPr txBox="1"/>
          <p:nvPr/>
        </p:nvSpPr>
        <p:spPr>
          <a:xfrm>
            <a:off x="10798629" y="1889850"/>
            <a:ext cx="1393371" cy="1169551"/>
          </a:xfrm>
          <a:prstGeom prst="rect">
            <a:avLst/>
          </a:prstGeom>
          <a:noFill/>
          <a:ln>
            <a:solidFill>
              <a:schemeClr val="accent1">
                <a:shade val="50000"/>
              </a:schemeClr>
            </a:solidFill>
          </a:ln>
        </p:spPr>
        <p:txBody>
          <a:bodyPr wrap="square" rtlCol="0">
            <a:spAutoFit/>
          </a:bodyPr>
          <a:lstStyle/>
          <a:p>
            <a:r>
              <a:rPr lang="en-US" sz="1400" dirty="0"/>
              <a:t>Trend </a:t>
            </a:r>
            <a:r>
              <a:rPr lang="en-US" sz="1400" dirty="0" err="1"/>
              <a:t>Lineare</a:t>
            </a:r>
            <a:r>
              <a:rPr lang="en-US" sz="1400" dirty="0"/>
              <a:t>:  Aumento </a:t>
            </a:r>
            <a:r>
              <a:rPr lang="en-US" sz="1400" dirty="0" err="1"/>
              <a:t>cumulativo</a:t>
            </a:r>
            <a:r>
              <a:rPr lang="en-US" sz="1400" dirty="0"/>
              <a:t> di </a:t>
            </a:r>
          </a:p>
          <a:p>
            <a:pPr marL="285750" indent="-285750">
              <a:buFontTx/>
              <a:buChar char="-"/>
            </a:pPr>
            <a:r>
              <a:rPr lang="en-US" sz="1400" dirty="0"/>
              <a:t>0.88 degC</a:t>
            </a:r>
          </a:p>
          <a:p>
            <a:pPr marL="285750" indent="-285750">
              <a:buFontTx/>
              <a:buChar char="-"/>
            </a:pPr>
            <a:r>
              <a:rPr lang="en-US" sz="1400" dirty="0"/>
              <a:t>0.26 degC</a:t>
            </a:r>
          </a:p>
        </p:txBody>
      </p:sp>
      <p:pic>
        <p:nvPicPr>
          <p:cNvPr id="20" name="Picture 19" descr="USGSid_white">
            <a:extLst>
              <a:ext uri="{FF2B5EF4-FFF2-40B4-BE49-F238E27FC236}">
                <a16:creationId xmlns:a16="http://schemas.microsoft.com/office/drawing/2014/main" id="{E048A188-66B0-4EA9-EB81-52164895A9D4}"/>
              </a:ext>
            </a:extLst>
          </p:cNvPr>
          <p:cNvPicPr>
            <a:picLocks noChangeAspect="1" noChangeArrowheads="1"/>
          </p:cNvPicPr>
          <p:nvPr/>
        </p:nvPicPr>
        <p:blipFill>
          <a:blip r:embed="rId6" cstate="print"/>
          <a:srcRect/>
          <a:stretch>
            <a:fillRect/>
          </a:stretch>
        </p:blipFill>
        <p:spPr bwMode="auto">
          <a:xfrm>
            <a:off x="0" y="-18529"/>
            <a:ext cx="914400" cy="338137"/>
          </a:xfrm>
          <a:prstGeom prst="rect">
            <a:avLst/>
          </a:prstGeom>
          <a:noFill/>
          <a:ln w="9525">
            <a:noFill/>
            <a:miter lim="800000"/>
            <a:headEnd/>
            <a:tailEnd/>
          </a:ln>
        </p:spPr>
      </p:pic>
      <p:sp>
        <p:nvSpPr>
          <p:cNvPr id="4" name="TextBox 3">
            <a:extLst>
              <a:ext uri="{FF2B5EF4-FFF2-40B4-BE49-F238E27FC236}">
                <a16:creationId xmlns:a16="http://schemas.microsoft.com/office/drawing/2014/main" id="{7850D21A-E5D4-5B8C-0949-2FA6EDFEF5E3}"/>
              </a:ext>
            </a:extLst>
          </p:cNvPr>
          <p:cNvSpPr txBox="1"/>
          <p:nvPr/>
        </p:nvSpPr>
        <p:spPr>
          <a:xfrm>
            <a:off x="10810875" y="-3457"/>
            <a:ext cx="1381125" cy="461665"/>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UWM </a:t>
            </a:r>
            <a:r>
              <a:rPr lang="en-US" sz="1200" dirty="0" err="1">
                <a:effectLst>
                  <a:outerShdw blurRad="38100" dist="38100" dir="2700000" algn="tl">
                    <a:srgbClr val="000000">
                      <a:alpha val="43137"/>
                    </a:srgbClr>
                  </a:outerShdw>
                </a:effectLst>
              </a:rPr>
              <a:t>Colloquim</a:t>
            </a:r>
            <a:r>
              <a:rPr lang="en-US" sz="1200" dirty="0">
                <a:effectLst>
                  <a:outerShdw blurRad="38100" dist="38100" dir="2700000" algn="tl">
                    <a:srgbClr val="000000">
                      <a:alpha val="43137"/>
                    </a:srgbClr>
                  </a:outerShdw>
                </a:effectLst>
              </a:rPr>
              <a:t>    11 May 2023</a:t>
            </a:r>
          </a:p>
        </p:txBody>
      </p:sp>
    </p:spTree>
    <p:extLst>
      <p:ext uri="{BB962C8B-B14F-4D97-AF65-F5344CB8AC3E}">
        <p14:creationId xmlns:p14="http://schemas.microsoft.com/office/powerpoint/2010/main" val="236038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BB1F731-4D50-4DB4-9C07-60893C8F4886}"/>
              </a:ext>
            </a:extLst>
          </p:cNvPr>
          <p:cNvPicPr>
            <a:picLocks noChangeAspect="1"/>
          </p:cNvPicPr>
          <p:nvPr/>
        </p:nvPicPr>
        <p:blipFill rotWithShape="1">
          <a:blip r:embed="rId2"/>
          <a:srcRect r="58443"/>
          <a:stretch/>
        </p:blipFill>
        <p:spPr>
          <a:xfrm>
            <a:off x="629922" y="4252476"/>
            <a:ext cx="1766276" cy="1828800"/>
          </a:xfrm>
          <a:prstGeom prst="rect">
            <a:avLst/>
          </a:prstGeom>
        </p:spPr>
      </p:pic>
      <p:pic>
        <p:nvPicPr>
          <p:cNvPr id="8" name="Picture 7">
            <a:extLst>
              <a:ext uri="{FF2B5EF4-FFF2-40B4-BE49-F238E27FC236}">
                <a16:creationId xmlns:a16="http://schemas.microsoft.com/office/drawing/2014/main" id="{1E2411A7-7AC3-4C27-80DC-6E044CBC9A64}"/>
              </a:ext>
            </a:extLst>
          </p:cNvPr>
          <p:cNvPicPr>
            <a:picLocks noChangeAspect="1"/>
          </p:cNvPicPr>
          <p:nvPr/>
        </p:nvPicPr>
        <p:blipFill>
          <a:blip r:embed="rId3"/>
          <a:stretch>
            <a:fillRect/>
          </a:stretch>
        </p:blipFill>
        <p:spPr>
          <a:xfrm>
            <a:off x="236638" y="515360"/>
            <a:ext cx="4714320" cy="3017520"/>
          </a:xfrm>
          <a:prstGeom prst="rect">
            <a:avLst/>
          </a:prstGeom>
          <a:ln w="12700">
            <a:solidFill>
              <a:schemeClr val="tx1"/>
            </a:solidFill>
          </a:ln>
        </p:spPr>
      </p:pic>
      <p:pic>
        <p:nvPicPr>
          <p:cNvPr id="9" name="Picture 8">
            <a:extLst>
              <a:ext uri="{FF2B5EF4-FFF2-40B4-BE49-F238E27FC236}">
                <a16:creationId xmlns:a16="http://schemas.microsoft.com/office/drawing/2014/main" id="{48BE95F2-5ECB-4E04-A718-AF9BBFD59162}"/>
              </a:ext>
            </a:extLst>
          </p:cNvPr>
          <p:cNvPicPr>
            <a:picLocks noChangeAspect="1"/>
          </p:cNvPicPr>
          <p:nvPr/>
        </p:nvPicPr>
        <p:blipFill>
          <a:blip r:embed="rId4"/>
          <a:stretch>
            <a:fillRect/>
          </a:stretch>
        </p:blipFill>
        <p:spPr>
          <a:xfrm>
            <a:off x="5374937" y="515360"/>
            <a:ext cx="4714320" cy="3017520"/>
          </a:xfrm>
          <a:prstGeom prst="rect">
            <a:avLst/>
          </a:prstGeom>
          <a:ln w="12700">
            <a:solidFill>
              <a:schemeClr val="tx1"/>
            </a:solidFill>
          </a:ln>
        </p:spPr>
      </p:pic>
      <p:pic>
        <p:nvPicPr>
          <p:cNvPr id="10" name="Picture 9">
            <a:extLst>
              <a:ext uri="{FF2B5EF4-FFF2-40B4-BE49-F238E27FC236}">
                <a16:creationId xmlns:a16="http://schemas.microsoft.com/office/drawing/2014/main" id="{97A21353-9B27-4F53-BF40-563B1B97C203}"/>
              </a:ext>
            </a:extLst>
          </p:cNvPr>
          <p:cNvPicPr>
            <a:picLocks noChangeAspect="1"/>
          </p:cNvPicPr>
          <p:nvPr/>
        </p:nvPicPr>
        <p:blipFill>
          <a:blip r:embed="rId5"/>
          <a:stretch>
            <a:fillRect/>
          </a:stretch>
        </p:blipFill>
        <p:spPr>
          <a:xfrm>
            <a:off x="3294269" y="3883341"/>
            <a:ext cx="4714320" cy="3017520"/>
          </a:xfrm>
          <a:prstGeom prst="rect">
            <a:avLst/>
          </a:prstGeom>
          <a:ln w="12700">
            <a:solidFill>
              <a:schemeClr val="tx1"/>
            </a:solidFill>
          </a:ln>
        </p:spPr>
      </p:pic>
      <p:sp>
        <p:nvSpPr>
          <p:cNvPr id="15" name="TextBox 14">
            <a:extLst>
              <a:ext uri="{FF2B5EF4-FFF2-40B4-BE49-F238E27FC236}">
                <a16:creationId xmlns:a16="http://schemas.microsoft.com/office/drawing/2014/main" id="{8E8F7DB8-320B-43D1-98AD-54C5C5B4B662}"/>
              </a:ext>
            </a:extLst>
          </p:cNvPr>
          <p:cNvSpPr txBox="1"/>
          <p:nvPr/>
        </p:nvSpPr>
        <p:spPr>
          <a:xfrm>
            <a:off x="44597" y="146028"/>
            <a:ext cx="96338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B.                                                                           .</a:t>
            </a:r>
          </a:p>
        </p:txBody>
      </p:sp>
      <p:sp>
        <p:nvSpPr>
          <p:cNvPr id="16" name="TextBox 15">
            <a:extLst>
              <a:ext uri="{FF2B5EF4-FFF2-40B4-BE49-F238E27FC236}">
                <a16:creationId xmlns:a16="http://schemas.microsoft.com/office/drawing/2014/main" id="{D2FBABF3-42CB-4575-886B-B8D6A4412C16}"/>
              </a:ext>
            </a:extLst>
          </p:cNvPr>
          <p:cNvSpPr txBox="1"/>
          <p:nvPr/>
        </p:nvSpPr>
        <p:spPr>
          <a:xfrm>
            <a:off x="834501" y="3514009"/>
            <a:ext cx="96338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a:t>
            </a:r>
          </a:p>
        </p:txBody>
      </p:sp>
      <p:sp>
        <p:nvSpPr>
          <p:cNvPr id="12" name="Rectangle 11">
            <a:extLst>
              <a:ext uri="{FF2B5EF4-FFF2-40B4-BE49-F238E27FC236}">
                <a16:creationId xmlns:a16="http://schemas.microsoft.com/office/drawing/2014/main" id="{3CB13B09-10B1-4751-8424-EFE37E9B7B8B}"/>
              </a:ext>
            </a:extLst>
          </p:cNvPr>
          <p:cNvSpPr/>
          <p:nvPr/>
        </p:nvSpPr>
        <p:spPr>
          <a:xfrm>
            <a:off x="1102032" y="496489"/>
            <a:ext cx="582676" cy="280235"/>
          </a:xfrm>
          <a:prstGeom prst="rect">
            <a:avLst/>
          </a:prstGeom>
          <a:solidFill>
            <a:schemeClr val="accent4">
              <a:alpha val="3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206EF00-BC24-419A-8E98-E0DD57983AA0}"/>
              </a:ext>
            </a:extLst>
          </p:cNvPr>
          <p:cNvSpPr/>
          <p:nvPr/>
        </p:nvSpPr>
        <p:spPr>
          <a:xfrm>
            <a:off x="6198556" y="508952"/>
            <a:ext cx="667361" cy="255307"/>
          </a:xfrm>
          <a:prstGeom prst="rect">
            <a:avLst/>
          </a:prstGeom>
          <a:solidFill>
            <a:schemeClr val="accent4">
              <a:alpha val="3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98B9312-5210-4EC3-BB8D-352062123263}"/>
              </a:ext>
            </a:extLst>
          </p:cNvPr>
          <p:cNvSpPr/>
          <p:nvPr/>
        </p:nvSpPr>
        <p:spPr>
          <a:xfrm>
            <a:off x="4136572" y="3883340"/>
            <a:ext cx="609600" cy="275003"/>
          </a:xfrm>
          <a:prstGeom prst="rect">
            <a:avLst/>
          </a:prstGeom>
          <a:solidFill>
            <a:schemeClr val="accent4">
              <a:alpha val="3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BEDBDE4D-DE24-4DF6-A7F1-6EB4BAF56E49}"/>
              </a:ext>
            </a:extLst>
          </p:cNvPr>
          <p:cNvSpPr/>
          <p:nvPr/>
        </p:nvSpPr>
        <p:spPr>
          <a:xfrm>
            <a:off x="1393370" y="5063522"/>
            <a:ext cx="1132116" cy="105938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0612D2A-B05D-412C-8929-0C37B7D7E6C2}"/>
              </a:ext>
            </a:extLst>
          </p:cNvPr>
          <p:cNvSpPr txBox="1"/>
          <p:nvPr/>
        </p:nvSpPr>
        <p:spPr>
          <a:xfrm>
            <a:off x="9024257" y="20672"/>
            <a:ext cx="3167743" cy="646331"/>
          </a:xfrm>
          <a:prstGeom prst="rect">
            <a:avLst/>
          </a:prstGeom>
          <a:noFill/>
        </p:spPr>
        <p:txBody>
          <a:bodyPr wrap="square">
            <a:spAutoFit/>
          </a:bodyPr>
          <a:lstStyle/>
          <a:p>
            <a:pPr algn="r"/>
            <a:r>
              <a:rPr lang="it-IT" i="1" dirty="0">
                <a:solidFill>
                  <a:srgbClr val="000000"/>
                </a:solidFill>
                <a:highlight>
                  <a:srgbClr val="FFFFCC"/>
                </a:highlight>
                <a:latin typeface="Calibri" panose="020F0502020204030204" pitchFamily="34" charset="0"/>
              </a:rPr>
              <a:t>BASEFLOW Results</a:t>
            </a:r>
          </a:p>
          <a:p>
            <a:pPr algn="r"/>
            <a:r>
              <a:rPr lang="it-IT" i="1" dirty="0">
                <a:solidFill>
                  <a:srgbClr val="000000"/>
                </a:solidFill>
                <a:highlight>
                  <a:srgbClr val="FFFFCC"/>
                </a:highlight>
                <a:latin typeface="Calibri" panose="020F0502020204030204" pitchFamily="34" charset="0"/>
              </a:rPr>
              <a:t>TEMP:  NO vs MID vs HI</a:t>
            </a:r>
            <a:endParaRPr lang="en-US" i="1" dirty="0">
              <a:highlight>
                <a:srgbClr val="FFFFCC"/>
              </a:highlight>
            </a:endParaRPr>
          </a:p>
        </p:txBody>
      </p:sp>
      <p:pic>
        <p:nvPicPr>
          <p:cNvPr id="3" name="Picture 2">
            <a:extLst>
              <a:ext uri="{FF2B5EF4-FFF2-40B4-BE49-F238E27FC236}">
                <a16:creationId xmlns:a16="http://schemas.microsoft.com/office/drawing/2014/main" id="{845FBC84-10CA-6768-B409-D262CD344724}"/>
              </a:ext>
            </a:extLst>
          </p:cNvPr>
          <p:cNvPicPr>
            <a:picLocks noChangeAspect="1"/>
          </p:cNvPicPr>
          <p:nvPr/>
        </p:nvPicPr>
        <p:blipFill rotWithShape="1">
          <a:blip r:embed="rId6"/>
          <a:srcRect t="60614" r="52379"/>
          <a:stretch/>
        </p:blipFill>
        <p:spPr>
          <a:xfrm>
            <a:off x="10192133" y="1675009"/>
            <a:ext cx="2011680" cy="841741"/>
          </a:xfrm>
          <a:prstGeom prst="rect">
            <a:avLst/>
          </a:prstGeom>
        </p:spPr>
      </p:pic>
      <p:pic>
        <p:nvPicPr>
          <p:cNvPr id="4" name="Picture 3">
            <a:extLst>
              <a:ext uri="{FF2B5EF4-FFF2-40B4-BE49-F238E27FC236}">
                <a16:creationId xmlns:a16="http://schemas.microsoft.com/office/drawing/2014/main" id="{E85E2C6C-32F6-4E6A-26FE-66157BED287C}"/>
              </a:ext>
            </a:extLst>
          </p:cNvPr>
          <p:cNvPicPr>
            <a:picLocks noChangeAspect="1"/>
          </p:cNvPicPr>
          <p:nvPr/>
        </p:nvPicPr>
        <p:blipFill rotWithShape="1">
          <a:blip r:embed="rId7"/>
          <a:srcRect t="50000" r="52597"/>
          <a:stretch/>
        </p:blipFill>
        <p:spPr>
          <a:xfrm>
            <a:off x="8329849" y="4953201"/>
            <a:ext cx="2194560" cy="1171110"/>
          </a:xfrm>
          <a:prstGeom prst="rect">
            <a:avLst/>
          </a:prstGeom>
        </p:spPr>
      </p:pic>
    </p:spTree>
    <p:extLst>
      <p:ext uri="{BB962C8B-B14F-4D97-AF65-F5344CB8AC3E}">
        <p14:creationId xmlns:p14="http://schemas.microsoft.com/office/powerpoint/2010/main" val="101686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F5E580-1713-4ABD-B475-3FBF3C50ADA5}"/>
              </a:ext>
            </a:extLst>
          </p:cNvPr>
          <p:cNvSpPr txBox="1"/>
          <p:nvPr/>
        </p:nvSpPr>
        <p:spPr>
          <a:xfrm>
            <a:off x="195806" y="730064"/>
            <a:ext cx="11903802"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1" dirty="0">
                <a:latin typeface="Calibri" panose="020F0502020204030204"/>
              </a:rPr>
              <a:t>      </a:t>
            </a:r>
            <a:r>
              <a:rPr kumimoji="0" lang="en-US" sz="3200" b="1" i="1" u="none" strike="noStrike" kern="1200" cap="none" spc="0" normalizeH="0" baseline="0" noProof="0" dirty="0">
                <a:ln>
                  <a:noFill/>
                </a:ln>
                <a:effectLst/>
                <a:uLnTx/>
                <a:uFillTx/>
                <a:latin typeface="Calibri" panose="020F0502020204030204"/>
                <a:ea typeface="+mn-ea"/>
                <a:cs typeface="+mn-cs"/>
              </a:rPr>
              <a:t>Heat-Flow Pathways through </a:t>
            </a:r>
            <a:r>
              <a:rPr lang="en-US" sz="3200" b="1" i="1" dirty="0">
                <a:latin typeface="Calibri" panose="020F0502020204030204"/>
              </a:rPr>
              <a:t>a Generic </a:t>
            </a:r>
            <a:r>
              <a:rPr kumimoji="0" lang="en-US" sz="3200" b="1" i="1" u="none" strike="noStrike" kern="1200" cap="none" spc="0" normalizeH="0" baseline="0" noProof="0" dirty="0">
                <a:ln>
                  <a:noFill/>
                </a:ln>
                <a:effectLst/>
                <a:uLnTx/>
                <a:uFillTx/>
                <a:latin typeface="Calibri" panose="020F0502020204030204"/>
                <a:ea typeface="+mn-ea"/>
                <a:cs typeface="+mn-cs"/>
              </a:rPr>
              <a:t>Watershed Under High-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i="1" dirty="0">
                <a:latin typeface="Calibri" panose="020F0502020204030204"/>
              </a:rPr>
              <a:t>      </a:t>
            </a:r>
            <a:r>
              <a:rPr kumimoji="0" lang="en-US" sz="3200" b="1" i="1" u="none" strike="noStrike" kern="1200" cap="none" spc="0" normalizeH="0" baseline="0" noProof="0" dirty="0">
                <a:ln>
                  <a:noFill/>
                </a:ln>
                <a:effectLst/>
                <a:uLnTx/>
                <a:uFillTx/>
                <a:latin typeface="Calibri" panose="020F0502020204030204"/>
                <a:ea typeface="+mn-ea"/>
                <a:cs typeface="+mn-cs"/>
              </a:rPr>
              <a:t>Emission Scenario For Climate Change </a:t>
            </a:r>
            <a:endParaRPr kumimoji="0" lang="en-US" sz="2000" b="1" i="1" u="none" strike="noStrike" kern="1200" cap="none" spc="0" normalizeH="0" baseline="0" noProof="0" dirty="0">
              <a:ln>
                <a:noFill/>
              </a:ln>
              <a:effectLst/>
              <a:uLnTx/>
              <a:uFillTx/>
              <a:latin typeface="Calibri" panose="020F0502020204030204"/>
              <a:ea typeface="+mn-ea"/>
              <a:cs typeface="+mn-cs"/>
            </a:endParaRPr>
          </a:p>
          <a:p>
            <a:endParaRPr lang="en-US" b="1" dirty="0">
              <a:solidFill>
                <a:srgbClr val="C00000"/>
              </a:solidFill>
              <a:latin typeface="Calibri" panose="020F0502020204030204"/>
            </a:endParaRPr>
          </a:p>
          <a:p>
            <a:r>
              <a:rPr lang="en-US" b="1" dirty="0">
                <a:solidFill>
                  <a:srgbClr val="C00000"/>
                </a:solidFill>
                <a:latin typeface="Calibri" panose="020F0502020204030204"/>
              </a:rPr>
              <a:t>          </a:t>
            </a:r>
            <a:r>
              <a:rPr lang="en-US" sz="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Calibri" panose="020F0502020204030204"/>
            </a:endParaRPr>
          </a:p>
        </p:txBody>
      </p:sp>
      <p:pic>
        <p:nvPicPr>
          <p:cNvPr id="8" name="Picture 7">
            <a:extLst>
              <a:ext uri="{FF2B5EF4-FFF2-40B4-BE49-F238E27FC236}">
                <a16:creationId xmlns:a16="http://schemas.microsoft.com/office/drawing/2014/main" id="{EF416CC3-1FE9-4DF8-851F-E36F5CB86E00}"/>
              </a:ext>
            </a:extLst>
          </p:cNvPr>
          <p:cNvPicPr>
            <a:picLocks noChangeAspect="1"/>
          </p:cNvPicPr>
          <p:nvPr/>
        </p:nvPicPr>
        <p:blipFill rotWithShape="1">
          <a:blip r:embed="rId2">
            <a:extLst>
              <a:ext uri="{28A0092B-C50C-407E-A947-70E740481C1C}">
                <a14:useLocalDpi xmlns:a14="http://schemas.microsoft.com/office/drawing/2010/main" val="0"/>
              </a:ext>
            </a:extLst>
          </a:blip>
          <a:srcRect t="17153"/>
          <a:stretch/>
        </p:blipFill>
        <p:spPr>
          <a:xfrm>
            <a:off x="799826" y="2650242"/>
            <a:ext cx="8737969" cy="4072030"/>
          </a:xfrm>
          <a:prstGeom prst="rect">
            <a:avLst/>
          </a:prstGeom>
          <a:ln w="60325">
            <a:solidFill>
              <a:srgbClr val="C00000"/>
            </a:solidFill>
          </a:ln>
        </p:spPr>
      </p:pic>
      <p:sp>
        <p:nvSpPr>
          <p:cNvPr id="3" name="TextBox 2">
            <a:extLst>
              <a:ext uri="{FF2B5EF4-FFF2-40B4-BE49-F238E27FC236}">
                <a16:creationId xmlns:a16="http://schemas.microsoft.com/office/drawing/2014/main" id="{9C179E63-506C-4947-8B0E-B656850B7F0D}"/>
              </a:ext>
            </a:extLst>
          </p:cNvPr>
          <p:cNvSpPr txBox="1"/>
          <p:nvPr/>
        </p:nvSpPr>
        <p:spPr>
          <a:xfrm>
            <a:off x="8088086" y="5514665"/>
            <a:ext cx="4103914" cy="1200329"/>
          </a:xfrm>
          <a:prstGeom prst="rect">
            <a:avLst/>
          </a:prstGeom>
          <a:solidFill>
            <a:schemeClr val="bg1"/>
          </a:solidFill>
          <a:ln>
            <a:solidFill>
              <a:schemeClr val="accent1">
                <a:shade val="50000"/>
              </a:schemeClr>
            </a:solidFill>
          </a:ln>
        </p:spPr>
        <p:txBody>
          <a:bodyPr wrap="square" rtlCol="0">
            <a:spAutoFit/>
          </a:bodyPr>
          <a:lstStyle/>
          <a:p>
            <a:r>
              <a:rPr lang="en-US" b="1" dirty="0">
                <a:solidFill>
                  <a:srgbClr val="C00000"/>
                </a:solidFill>
                <a:latin typeface="Calibri" panose="020F0502020204030204"/>
              </a:rPr>
              <a:t>Impulse-Response:  </a:t>
            </a:r>
          </a:p>
          <a:p>
            <a:r>
              <a:rPr lang="en-US" b="1" dirty="0">
                <a:solidFill>
                  <a:srgbClr val="C00000"/>
                </a:solidFill>
                <a:latin typeface="Calibri" panose="020F0502020204030204"/>
              </a:rPr>
              <a:t>Degree of Lag </a:t>
            </a:r>
            <a:r>
              <a:rPr lang="en-US" i="1" dirty="0">
                <a:solidFill>
                  <a:srgbClr val="C00000"/>
                </a:solidFill>
                <a:latin typeface="Calibri" panose="020F0502020204030204"/>
              </a:rPr>
              <a:t>(</a:t>
            </a:r>
            <a:r>
              <a:rPr lang="en-US" i="1" dirty="0" err="1">
                <a:solidFill>
                  <a:srgbClr val="C00000"/>
                </a:solidFill>
                <a:latin typeface="Calibri" panose="020F0502020204030204"/>
              </a:rPr>
              <a:t>ritardo</a:t>
            </a:r>
            <a:r>
              <a:rPr lang="en-US" i="1" dirty="0">
                <a:solidFill>
                  <a:srgbClr val="C00000"/>
                </a:solidFill>
                <a:latin typeface="Calibri" panose="020F0502020204030204"/>
              </a:rPr>
              <a:t>) </a:t>
            </a:r>
            <a:r>
              <a:rPr lang="en-US" b="1" dirty="0">
                <a:solidFill>
                  <a:srgbClr val="C00000"/>
                </a:solidFill>
                <a:latin typeface="Calibri" panose="020F0502020204030204"/>
              </a:rPr>
              <a:t>and Dampening </a:t>
            </a:r>
            <a:r>
              <a:rPr lang="en-US" i="1" dirty="0">
                <a:solidFill>
                  <a:srgbClr val="C00000"/>
                </a:solidFill>
                <a:latin typeface="Calibri" panose="020F0502020204030204"/>
              </a:rPr>
              <a:t>(</a:t>
            </a:r>
            <a:r>
              <a:rPr lang="en-US" i="1" dirty="0" err="1">
                <a:solidFill>
                  <a:srgbClr val="C00000"/>
                </a:solidFill>
                <a:latin typeface="Calibri" panose="020F0502020204030204"/>
              </a:rPr>
              <a:t>attenuazione</a:t>
            </a:r>
            <a:r>
              <a:rPr lang="en-US" i="1" dirty="0">
                <a:solidFill>
                  <a:srgbClr val="C00000"/>
                </a:solidFill>
                <a:latin typeface="Calibri" panose="020F0502020204030204"/>
              </a:rPr>
              <a:t>)</a:t>
            </a:r>
            <a:endParaRPr kumimoji="0" lang="en-US" sz="1800" i="1" u="none" strike="noStrike" kern="1200" cap="none" spc="0" normalizeH="0" baseline="0" noProof="0" dirty="0">
              <a:ln>
                <a:noFill/>
              </a:ln>
              <a:solidFill>
                <a:srgbClr val="C00000"/>
              </a:solidFill>
              <a:effectLst/>
              <a:uLnTx/>
              <a:uFillTx/>
              <a:latin typeface="Calibri" panose="020F0502020204030204"/>
            </a:endParaRPr>
          </a:p>
          <a:p>
            <a:endParaRPr lang="en-US" dirty="0"/>
          </a:p>
        </p:txBody>
      </p:sp>
      <p:sp>
        <p:nvSpPr>
          <p:cNvPr id="5" name="Oval 4">
            <a:extLst>
              <a:ext uri="{FF2B5EF4-FFF2-40B4-BE49-F238E27FC236}">
                <a16:creationId xmlns:a16="http://schemas.microsoft.com/office/drawing/2014/main" id="{40B99BC8-EE5D-4723-A070-CB49C383FAB4}"/>
              </a:ext>
            </a:extLst>
          </p:cNvPr>
          <p:cNvSpPr/>
          <p:nvPr/>
        </p:nvSpPr>
        <p:spPr>
          <a:xfrm>
            <a:off x="3569564" y="4354287"/>
            <a:ext cx="1226546" cy="468085"/>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88B00A4-D8F2-4733-B0D0-494D1231D889}"/>
              </a:ext>
            </a:extLst>
          </p:cNvPr>
          <p:cNvSpPr/>
          <p:nvPr/>
        </p:nvSpPr>
        <p:spPr>
          <a:xfrm>
            <a:off x="6487886" y="5109574"/>
            <a:ext cx="1534885" cy="748089"/>
          </a:xfrm>
          <a:prstGeom prst="ellipse">
            <a:avLst/>
          </a:prstGeom>
          <a:solidFill>
            <a:srgbClr val="C00000">
              <a:alpha val="22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6D66EDDE-3F35-43F5-BABD-CAED9C4779AB}"/>
              </a:ext>
            </a:extLst>
          </p:cNvPr>
          <p:cNvSpPr/>
          <p:nvPr/>
        </p:nvSpPr>
        <p:spPr>
          <a:xfrm>
            <a:off x="4860472" y="3980290"/>
            <a:ext cx="2574471" cy="1383401"/>
          </a:xfrm>
          <a:prstGeom prst="ellipse">
            <a:avLst/>
          </a:prstGeom>
          <a:solidFill>
            <a:srgbClr val="C00000">
              <a:alpha val="22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62E3A22-E8F1-4A4B-8FD7-D8371FA77635}"/>
              </a:ext>
            </a:extLst>
          </p:cNvPr>
          <p:cNvSpPr/>
          <p:nvPr/>
        </p:nvSpPr>
        <p:spPr>
          <a:xfrm>
            <a:off x="3633926" y="3674829"/>
            <a:ext cx="2421254" cy="701229"/>
          </a:xfrm>
          <a:prstGeom prst="ellipse">
            <a:avLst/>
          </a:prstGeom>
          <a:solidFill>
            <a:srgbClr val="C00000">
              <a:alpha val="22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BB7DD69-C6A0-42A2-BF68-3CB2D4E0B8B2}"/>
              </a:ext>
            </a:extLst>
          </p:cNvPr>
          <p:cNvSpPr/>
          <p:nvPr/>
        </p:nvSpPr>
        <p:spPr>
          <a:xfrm>
            <a:off x="2654205" y="4663904"/>
            <a:ext cx="1866090" cy="825186"/>
          </a:xfrm>
          <a:prstGeom prst="ellipse">
            <a:avLst/>
          </a:prstGeom>
          <a:solidFill>
            <a:srgbClr val="C00000">
              <a:alpha val="22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D3E66A9-0811-4C42-BB40-CD58A0EBA4C4}"/>
              </a:ext>
            </a:extLst>
          </p:cNvPr>
          <p:cNvSpPr/>
          <p:nvPr/>
        </p:nvSpPr>
        <p:spPr>
          <a:xfrm>
            <a:off x="1888067" y="3980290"/>
            <a:ext cx="1681497" cy="510693"/>
          </a:xfrm>
          <a:prstGeom prst="ellipse">
            <a:avLst/>
          </a:prstGeom>
          <a:solidFill>
            <a:srgbClr val="0000FF">
              <a:alpha val="22000"/>
            </a:srgbClr>
          </a:solid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12" name="Oval 11">
            <a:extLst>
              <a:ext uri="{FF2B5EF4-FFF2-40B4-BE49-F238E27FC236}">
                <a16:creationId xmlns:a16="http://schemas.microsoft.com/office/drawing/2014/main" id="{80736A51-EE96-44A9-B323-B039F77DA2F4}"/>
              </a:ext>
            </a:extLst>
          </p:cNvPr>
          <p:cNvSpPr/>
          <p:nvPr/>
        </p:nvSpPr>
        <p:spPr>
          <a:xfrm>
            <a:off x="6401798" y="3339284"/>
            <a:ext cx="1242785" cy="468085"/>
          </a:xfrm>
          <a:prstGeom prst="ellipse">
            <a:avLst/>
          </a:prstGeom>
          <a:solidFill>
            <a:srgbClr val="7030A0">
              <a:alpha val="40000"/>
            </a:srgbClr>
          </a:solid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67E4577-5846-4B55-A517-A1DBDFADA14F}"/>
              </a:ext>
            </a:extLst>
          </p:cNvPr>
          <p:cNvSpPr txBox="1"/>
          <p:nvPr/>
        </p:nvSpPr>
        <p:spPr>
          <a:xfrm>
            <a:off x="328209" y="3674829"/>
            <a:ext cx="2079171" cy="523220"/>
          </a:xfrm>
          <a:prstGeom prst="rect">
            <a:avLst/>
          </a:prstGeom>
          <a:noFill/>
        </p:spPr>
        <p:txBody>
          <a:bodyPr wrap="square" rtlCol="0">
            <a:spAutoFit/>
          </a:bodyPr>
          <a:lstStyle/>
          <a:p>
            <a:r>
              <a:rPr lang="en-US" sz="2800" b="1" dirty="0">
                <a:solidFill>
                  <a:srgbClr val="0000FF"/>
                </a:solidFill>
              </a:rPr>
              <a:t>Impulse</a:t>
            </a:r>
          </a:p>
        </p:txBody>
      </p:sp>
      <p:sp>
        <p:nvSpPr>
          <p:cNvPr id="18" name="TextBox 17">
            <a:extLst>
              <a:ext uri="{FF2B5EF4-FFF2-40B4-BE49-F238E27FC236}">
                <a16:creationId xmlns:a16="http://schemas.microsoft.com/office/drawing/2014/main" id="{FF3678E7-2C9A-4B93-AB2F-CACA0AEC7064}"/>
              </a:ext>
            </a:extLst>
          </p:cNvPr>
          <p:cNvSpPr txBox="1"/>
          <p:nvPr/>
        </p:nvSpPr>
        <p:spPr>
          <a:xfrm>
            <a:off x="9699172" y="2477321"/>
            <a:ext cx="2492828" cy="861774"/>
          </a:xfrm>
          <a:prstGeom prst="rect">
            <a:avLst/>
          </a:prstGeom>
          <a:noFill/>
        </p:spPr>
        <p:txBody>
          <a:bodyPr wrap="square" rtlCol="0">
            <a:spAutoFit/>
          </a:bodyPr>
          <a:lstStyle/>
          <a:p>
            <a:pPr algn="ctr"/>
            <a:r>
              <a:rPr lang="en-US" sz="2000" b="1" u="sng" dirty="0"/>
              <a:t>PATHWAYS</a:t>
            </a:r>
          </a:p>
          <a:p>
            <a:pPr algn="ctr"/>
            <a:endParaRPr lang="en-US" sz="1200" b="1" u="sng" dirty="0"/>
          </a:p>
          <a:p>
            <a:r>
              <a:rPr lang="en-US" b="1" dirty="0"/>
              <a:t>RECHARGE</a:t>
            </a:r>
          </a:p>
        </p:txBody>
      </p:sp>
      <p:sp>
        <p:nvSpPr>
          <p:cNvPr id="19" name="TextBox 18">
            <a:extLst>
              <a:ext uri="{FF2B5EF4-FFF2-40B4-BE49-F238E27FC236}">
                <a16:creationId xmlns:a16="http://schemas.microsoft.com/office/drawing/2014/main" id="{606E5DBE-1F52-4527-980E-EF24E0E3A459}"/>
              </a:ext>
            </a:extLst>
          </p:cNvPr>
          <p:cNvSpPr txBox="1"/>
          <p:nvPr/>
        </p:nvSpPr>
        <p:spPr>
          <a:xfrm>
            <a:off x="9699172" y="2465390"/>
            <a:ext cx="2492828" cy="1323439"/>
          </a:xfrm>
          <a:prstGeom prst="rect">
            <a:avLst/>
          </a:prstGeom>
          <a:noFill/>
        </p:spPr>
        <p:txBody>
          <a:bodyPr wrap="square" rtlCol="0">
            <a:spAutoFit/>
          </a:bodyPr>
          <a:lstStyle/>
          <a:p>
            <a:pPr algn="ctr"/>
            <a:r>
              <a:rPr lang="en-US" sz="2000" b="1" u="sng" dirty="0"/>
              <a:t>PATHWAYS</a:t>
            </a:r>
          </a:p>
          <a:p>
            <a:pPr algn="ctr"/>
            <a:endParaRPr lang="en-US" sz="1200" b="1" u="sng" dirty="0"/>
          </a:p>
          <a:p>
            <a:r>
              <a:rPr lang="en-US" b="1" dirty="0"/>
              <a:t>RECHARGE</a:t>
            </a:r>
          </a:p>
          <a:p>
            <a:endParaRPr lang="en-US" sz="1200" b="1" dirty="0"/>
          </a:p>
          <a:p>
            <a:r>
              <a:rPr lang="en-US" b="1" dirty="0"/>
              <a:t>DIRECT DISCHARGE</a:t>
            </a:r>
          </a:p>
        </p:txBody>
      </p:sp>
      <p:sp>
        <p:nvSpPr>
          <p:cNvPr id="20" name="TextBox 19">
            <a:extLst>
              <a:ext uri="{FF2B5EF4-FFF2-40B4-BE49-F238E27FC236}">
                <a16:creationId xmlns:a16="http://schemas.microsoft.com/office/drawing/2014/main" id="{6660DA6F-102A-4671-A2F6-35D955DE6160}"/>
              </a:ext>
            </a:extLst>
          </p:cNvPr>
          <p:cNvSpPr txBox="1"/>
          <p:nvPr/>
        </p:nvSpPr>
        <p:spPr>
          <a:xfrm>
            <a:off x="9699172" y="2477321"/>
            <a:ext cx="2492828" cy="1785104"/>
          </a:xfrm>
          <a:prstGeom prst="rect">
            <a:avLst/>
          </a:prstGeom>
          <a:noFill/>
        </p:spPr>
        <p:txBody>
          <a:bodyPr wrap="square" rtlCol="0">
            <a:spAutoFit/>
          </a:bodyPr>
          <a:lstStyle/>
          <a:p>
            <a:pPr algn="ctr"/>
            <a:r>
              <a:rPr lang="en-US" sz="2000" b="1" u="sng" dirty="0"/>
              <a:t>PATHWAYS</a:t>
            </a:r>
          </a:p>
          <a:p>
            <a:pPr algn="ctr"/>
            <a:endParaRPr lang="en-US" sz="1200" b="1" u="sng" dirty="0"/>
          </a:p>
          <a:p>
            <a:r>
              <a:rPr lang="en-US" b="1" dirty="0"/>
              <a:t>RECHARGE</a:t>
            </a:r>
          </a:p>
          <a:p>
            <a:endParaRPr lang="en-US" sz="1200" b="1" dirty="0"/>
          </a:p>
          <a:p>
            <a:r>
              <a:rPr lang="en-US" b="1" dirty="0"/>
              <a:t>DIRECT DISCHARGE</a:t>
            </a:r>
          </a:p>
          <a:p>
            <a:endParaRPr lang="en-US" sz="1200" b="1" dirty="0"/>
          </a:p>
          <a:p>
            <a:r>
              <a:rPr lang="en-US" b="1" dirty="0"/>
              <a:t>BASEFLOW</a:t>
            </a:r>
          </a:p>
        </p:txBody>
      </p:sp>
      <p:sp>
        <p:nvSpPr>
          <p:cNvPr id="21" name="TextBox 20">
            <a:extLst>
              <a:ext uri="{FF2B5EF4-FFF2-40B4-BE49-F238E27FC236}">
                <a16:creationId xmlns:a16="http://schemas.microsoft.com/office/drawing/2014/main" id="{F56AF602-79A5-40A2-BDF2-B85679C1AB5F}"/>
              </a:ext>
            </a:extLst>
          </p:cNvPr>
          <p:cNvSpPr txBox="1"/>
          <p:nvPr/>
        </p:nvSpPr>
        <p:spPr>
          <a:xfrm>
            <a:off x="9699172" y="2477321"/>
            <a:ext cx="2492828" cy="2246769"/>
          </a:xfrm>
          <a:prstGeom prst="rect">
            <a:avLst/>
          </a:prstGeom>
          <a:noFill/>
        </p:spPr>
        <p:txBody>
          <a:bodyPr wrap="square" rtlCol="0">
            <a:spAutoFit/>
          </a:bodyPr>
          <a:lstStyle/>
          <a:p>
            <a:pPr algn="ctr"/>
            <a:r>
              <a:rPr lang="en-US" sz="2000" b="1" u="sng" dirty="0"/>
              <a:t>PATHWAYS</a:t>
            </a:r>
          </a:p>
          <a:p>
            <a:pPr algn="ctr"/>
            <a:endParaRPr lang="en-US" sz="1200" b="1" u="sng" dirty="0"/>
          </a:p>
          <a:p>
            <a:r>
              <a:rPr lang="en-US" b="1" dirty="0"/>
              <a:t>RECHARGE</a:t>
            </a:r>
          </a:p>
          <a:p>
            <a:endParaRPr lang="en-US" sz="1200" b="1" dirty="0"/>
          </a:p>
          <a:p>
            <a:r>
              <a:rPr lang="en-US" b="1" dirty="0"/>
              <a:t>DIRECT DISCHARGE </a:t>
            </a:r>
          </a:p>
          <a:p>
            <a:endParaRPr lang="en-US" sz="1200" b="1" dirty="0"/>
          </a:p>
          <a:p>
            <a:r>
              <a:rPr lang="en-US" b="1" dirty="0"/>
              <a:t>BASEFLOW</a:t>
            </a:r>
          </a:p>
          <a:p>
            <a:endParaRPr lang="en-US" sz="1200" b="1" dirty="0"/>
          </a:p>
          <a:p>
            <a:r>
              <a:rPr lang="en-US" b="1" dirty="0"/>
              <a:t>TOTAL STREAMFLOW</a:t>
            </a:r>
          </a:p>
        </p:txBody>
      </p:sp>
      <p:pic>
        <p:nvPicPr>
          <p:cNvPr id="26" name="Picture 25" descr="USGSid_white">
            <a:extLst>
              <a:ext uri="{FF2B5EF4-FFF2-40B4-BE49-F238E27FC236}">
                <a16:creationId xmlns:a16="http://schemas.microsoft.com/office/drawing/2014/main" id="{F4AC9360-A1A0-B5EE-1997-32BAD383BDDA}"/>
              </a:ext>
            </a:extLst>
          </p:cNvPr>
          <p:cNvPicPr>
            <a:picLocks noChangeAspect="1" noChangeArrowheads="1"/>
          </p:cNvPicPr>
          <p:nvPr/>
        </p:nvPicPr>
        <p:blipFill>
          <a:blip r:embed="rId3" cstate="print"/>
          <a:srcRect/>
          <a:stretch>
            <a:fillRect/>
          </a:stretch>
        </p:blipFill>
        <p:spPr bwMode="auto">
          <a:xfrm>
            <a:off x="0" y="-18529"/>
            <a:ext cx="914400" cy="338137"/>
          </a:xfrm>
          <a:prstGeom prst="rect">
            <a:avLst/>
          </a:prstGeom>
          <a:noFill/>
          <a:ln w="9525">
            <a:noFill/>
            <a:miter lim="800000"/>
            <a:headEnd/>
            <a:tailEnd/>
          </a:ln>
        </p:spPr>
      </p:pic>
      <p:cxnSp>
        <p:nvCxnSpPr>
          <p:cNvPr id="4" name="Straight Arrow Connector 3">
            <a:extLst>
              <a:ext uri="{FF2B5EF4-FFF2-40B4-BE49-F238E27FC236}">
                <a16:creationId xmlns:a16="http://schemas.microsoft.com/office/drawing/2014/main" id="{B7E2FD33-4162-B998-4F04-EAD643ED56E9}"/>
              </a:ext>
            </a:extLst>
          </p:cNvPr>
          <p:cNvCxnSpPr>
            <a:cxnSpLocks/>
          </p:cNvCxnSpPr>
          <p:nvPr/>
        </p:nvCxnSpPr>
        <p:spPr>
          <a:xfrm>
            <a:off x="7936061" y="2881609"/>
            <a:ext cx="659644" cy="34302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A7C196E-047B-418D-878C-F741E8E30745}"/>
              </a:ext>
            </a:extLst>
          </p:cNvPr>
          <p:cNvSpPr txBox="1"/>
          <p:nvPr/>
        </p:nvSpPr>
        <p:spPr>
          <a:xfrm>
            <a:off x="8595076" y="2663494"/>
            <a:ext cx="1070708" cy="923330"/>
          </a:xfrm>
          <a:prstGeom prst="rect">
            <a:avLst/>
          </a:prstGeom>
          <a:noFill/>
        </p:spPr>
        <p:txBody>
          <a:bodyPr wrap="square" rtlCol="0">
            <a:spAutoFit/>
          </a:bodyPr>
          <a:lstStyle/>
          <a:p>
            <a:r>
              <a:rPr lang="en-US" dirty="0"/>
              <a:t>Heat Flow Pathway</a:t>
            </a:r>
          </a:p>
        </p:txBody>
      </p:sp>
      <p:sp>
        <p:nvSpPr>
          <p:cNvPr id="17" name="Rectangle 16">
            <a:extLst>
              <a:ext uri="{FF2B5EF4-FFF2-40B4-BE49-F238E27FC236}">
                <a16:creationId xmlns:a16="http://schemas.microsoft.com/office/drawing/2014/main" id="{008C8CC1-DA13-70F4-E715-A1CD0926F932}"/>
              </a:ext>
            </a:extLst>
          </p:cNvPr>
          <p:cNvSpPr/>
          <p:nvPr/>
        </p:nvSpPr>
        <p:spPr>
          <a:xfrm>
            <a:off x="7776308" y="3082496"/>
            <a:ext cx="484554" cy="89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3406611-7EF0-C832-1974-881921AF7882}"/>
              </a:ext>
            </a:extLst>
          </p:cNvPr>
          <p:cNvSpPr/>
          <p:nvPr/>
        </p:nvSpPr>
        <p:spPr>
          <a:xfrm>
            <a:off x="7776307" y="2592411"/>
            <a:ext cx="1761487" cy="99336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107A530-DCF1-C1CF-5F7C-DA52929D24FD}"/>
              </a:ext>
            </a:extLst>
          </p:cNvPr>
          <p:cNvSpPr txBox="1"/>
          <p:nvPr/>
        </p:nvSpPr>
        <p:spPr>
          <a:xfrm>
            <a:off x="10810875" y="-3457"/>
            <a:ext cx="1381125" cy="461665"/>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UWM </a:t>
            </a:r>
            <a:r>
              <a:rPr lang="en-US" sz="1200" dirty="0" err="1">
                <a:effectLst>
                  <a:outerShdw blurRad="38100" dist="38100" dir="2700000" algn="tl">
                    <a:srgbClr val="000000">
                      <a:alpha val="43137"/>
                    </a:srgbClr>
                  </a:outerShdw>
                </a:effectLst>
              </a:rPr>
              <a:t>Colloquim</a:t>
            </a:r>
            <a:r>
              <a:rPr lang="en-US" sz="1200" dirty="0">
                <a:effectLst>
                  <a:outerShdw blurRad="38100" dist="38100" dir="2700000" algn="tl">
                    <a:srgbClr val="000000">
                      <a:alpha val="43137"/>
                    </a:srgbClr>
                  </a:outerShdw>
                </a:effectLst>
              </a:rPr>
              <a:t>    11 May 2023</a:t>
            </a:r>
          </a:p>
        </p:txBody>
      </p:sp>
    </p:spTree>
    <p:extLst>
      <p:ext uri="{BB962C8B-B14F-4D97-AF65-F5344CB8AC3E}">
        <p14:creationId xmlns:p14="http://schemas.microsoft.com/office/powerpoint/2010/main" val="3743459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1"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9" grpId="0" animBg="1"/>
      <p:bldP spid="10" grpId="0" animBg="1"/>
      <p:bldP spid="11" grpId="0" animBg="1"/>
      <p:bldP spid="12" grpId="0" animBg="1"/>
      <p:bldP spid="15" grpId="0"/>
      <p:bldP spid="18" grpId="0"/>
      <p:bldP spid="19"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8BBE77-907D-CACC-C19F-5D003E8FF0ED}"/>
              </a:ext>
            </a:extLst>
          </p:cNvPr>
          <p:cNvSpPr txBox="1"/>
          <p:nvPr/>
        </p:nvSpPr>
        <p:spPr>
          <a:xfrm>
            <a:off x="301173" y="148470"/>
            <a:ext cx="10122987" cy="2139047"/>
          </a:xfrm>
          <a:prstGeom prst="rect">
            <a:avLst/>
          </a:prstGeom>
          <a:solidFill>
            <a:schemeClr val="accent1">
              <a:lumMod val="20000"/>
              <a:lumOff val="80000"/>
              <a:alpha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Table 1.  Heat Flux and Heat Flow:  Units and Conversions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Energy Flux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Heat Flux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[Joules/second, equivalent to </a:t>
            </a:r>
            <a:r>
              <a:rPr kumimoji="0" lang="en-US"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Watts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Convective Term = Specific Heat of Water x Water Density x Water Volumetric Flux x Water Temperature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Specific Heat of Water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4183 joules/(kg-degC)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Density of Water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28.32 kg/ft</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1000 kg/m</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3</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USGSid_white">
            <a:extLst>
              <a:ext uri="{FF2B5EF4-FFF2-40B4-BE49-F238E27FC236}">
                <a16:creationId xmlns:a16="http://schemas.microsoft.com/office/drawing/2014/main" id="{8D3A61A1-61DD-C117-0076-FD17275D00B5}"/>
              </a:ext>
            </a:extLst>
          </p:cNvPr>
          <p:cNvPicPr>
            <a:picLocks noChangeAspect="1" noChangeArrowheads="1"/>
          </p:cNvPicPr>
          <p:nvPr/>
        </p:nvPicPr>
        <p:blipFill>
          <a:blip r:embed="rId2" cstate="print"/>
          <a:srcRect/>
          <a:stretch>
            <a:fillRect/>
          </a:stretch>
        </p:blipFill>
        <p:spPr bwMode="auto">
          <a:xfrm>
            <a:off x="0" y="-18529"/>
            <a:ext cx="914400" cy="338137"/>
          </a:xfrm>
          <a:prstGeom prst="rect">
            <a:avLst/>
          </a:prstGeom>
          <a:noFill/>
          <a:ln w="9525">
            <a:noFill/>
            <a:miter lim="800000"/>
            <a:headEnd/>
            <a:tailEnd/>
          </a:ln>
        </p:spPr>
      </p:pic>
      <p:sp>
        <p:nvSpPr>
          <p:cNvPr id="3" name="TextBox 2">
            <a:extLst>
              <a:ext uri="{FF2B5EF4-FFF2-40B4-BE49-F238E27FC236}">
                <a16:creationId xmlns:a16="http://schemas.microsoft.com/office/drawing/2014/main" id="{CB44D69E-2C00-41BC-AB6D-168610E8C9FC}"/>
              </a:ext>
            </a:extLst>
          </p:cNvPr>
          <p:cNvSpPr txBox="1"/>
          <p:nvPr/>
        </p:nvSpPr>
        <p:spPr>
          <a:xfrm>
            <a:off x="10602686" y="326571"/>
            <a:ext cx="1589314" cy="16619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C00000"/>
                </a:solidFill>
                <a:effectLst/>
                <a:highlight>
                  <a:srgbClr val="FFFFCC"/>
                </a:highlight>
                <a:uLnTx/>
                <a:uFillTx/>
                <a:latin typeface="Calibri" panose="020F0502020204030204"/>
                <a:ea typeface="+mn-ea"/>
                <a:cs typeface="+mn-cs"/>
              </a:rPr>
              <a:t>Heat </a:t>
            </a:r>
            <a:r>
              <a:rPr lang="en-US" sz="2400" b="1" i="1" noProof="0" dirty="0">
                <a:solidFill>
                  <a:srgbClr val="C00000"/>
                </a:solidFill>
                <a:highlight>
                  <a:srgbClr val="FFFFCC"/>
                </a:highlight>
                <a:latin typeface="Calibri" panose="020F0502020204030204"/>
              </a:rPr>
              <a:t>Flux</a:t>
            </a:r>
            <a:endParaRPr kumimoji="0" lang="en-US" sz="2400" b="1" i="1" u="none" strike="noStrike" kern="1200" cap="none" spc="0" normalizeH="0" baseline="0" noProof="0" dirty="0">
              <a:ln>
                <a:noFill/>
              </a:ln>
              <a:solidFill>
                <a:srgbClr val="C00000"/>
              </a:solidFill>
              <a:effectLst/>
              <a:highlight>
                <a:srgbClr val="FFFFCC"/>
              </a:highligh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highlight>
                  <a:srgbClr val="FFFFCC"/>
                </a:highlight>
                <a:uLnTx/>
                <a:uFillTx/>
                <a:latin typeface="Calibri" panose="020F0502020204030204"/>
                <a:ea typeface="+mn-ea"/>
                <a:cs typeface="+mn-cs"/>
              </a:rPr>
              <a:t>vs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dirty="0">
                <a:solidFill>
                  <a:srgbClr val="C00000"/>
                </a:solidFill>
                <a:highlight>
                  <a:srgbClr val="FFFFCC"/>
                </a:highlight>
                <a:latin typeface="Calibri" panose="020F0502020204030204"/>
              </a:rPr>
              <a:t>Heat Flow</a:t>
            </a:r>
            <a:endParaRPr kumimoji="0" lang="en-US" sz="2400" b="1" i="1" u="none" strike="noStrike" kern="1200" cap="none" spc="0" normalizeH="0" baseline="0" noProof="0" dirty="0">
              <a:ln>
                <a:noFill/>
              </a:ln>
              <a:solidFill>
                <a:srgbClr val="C00000"/>
              </a:solidFill>
              <a:effectLst/>
              <a:highlight>
                <a:srgbClr val="FFFFCC"/>
              </a:highligh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82FA33C-F1CA-34D4-AA28-03CB5A02F465}"/>
              </a:ext>
            </a:extLst>
          </p:cNvPr>
          <p:cNvSpPr txBox="1"/>
          <p:nvPr/>
        </p:nvSpPr>
        <p:spPr>
          <a:xfrm>
            <a:off x="301173" y="148470"/>
            <a:ext cx="10122987" cy="2554545"/>
          </a:xfrm>
          <a:prstGeom prst="rect">
            <a:avLst/>
          </a:prstGeom>
          <a:solidFill>
            <a:schemeClr val="accent1">
              <a:lumMod val="20000"/>
              <a:lumOff val="80000"/>
              <a:alpha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Table 1.  Heat Flux and Heat Flow:  Units and Conversions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Energy Flux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Heat Flux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[Joules/second, equivalent to </a:t>
            </a:r>
            <a:r>
              <a:rPr kumimoji="0" lang="en-US"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Watts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Convective Term = Specific Heat of Water x Water Density x Water Volumetric Flux x Water Temperature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Specific Heat of Water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4183 joules/(kg-degC)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Density of Water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28.32 kg/ft</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1000 kg/m</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B9E75728-2B5F-26B5-5191-00EF5873503F}"/>
              </a:ext>
            </a:extLst>
          </p:cNvPr>
          <p:cNvSpPr txBox="1"/>
          <p:nvPr/>
        </p:nvSpPr>
        <p:spPr>
          <a:xfrm>
            <a:off x="301173" y="148470"/>
            <a:ext cx="10122987" cy="5416868"/>
          </a:xfrm>
          <a:prstGeom prst="rect">
            <a:avLst/>
          </a:prstGeom>
          <a:solidFill>
            <a:schemeClr val="accent1">
              <a:lumMod val="20000"/>
              <a:lumOff val="80000"/>
              <a:alpha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Table 1.  Heat Flux and Heat Flow:  Units and Conversions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Energy Flux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Heat Flux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[Joules/second, equivalent to </a:t>
            </a:r>
            <a:r>
              <a:rPr kumimoji="0" lang="en-US"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Watts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Convective Term = Specific Heat of Water x Water Density x Water Volumetric Flux x Water Temperature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Specific Heat of Water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4183 joules/(kg-degC)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Density of Water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28.32 kg/ft</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1000 kg/m</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Heat Flux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can refer to successive thermal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pahways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Infiltration to top of UZ</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Surface runoff to surface water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Recharge to water table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Groundwater runoff to surface water originating as rejected infiltration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Groundwater runoff to surface water originating as discharge to riparian land surface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Groundwater discharge directly to surface water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Accumulated baseflow from upstream in stream channel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Accumulated total streamflow from upstream in stream channel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C2A1C0B3-FA4C-56D3-6886-B29B7B654927}"/>
              </a:ext>
            </a:extLst>
          </p:cNvPr>
          <p:cNvSpPr txBox="1"/>
          <p:nvPr/>
        </p:nvSpPr>
        <p:spPr>
          <a:xfrm>
            <a:off x="301173" y="148470"/>
            <a:ext cx="10122987" cy="6386364"/>
          </a:xfrm>
          <a:prstGeom prst="rect">
            <a:avLst/>
          </a:prstGeom>
          <a:solidFill>
            <a:schemeClr val="accent1">
              <a:lumMod val="20000"/>
              <a:lumOff val="80000"/>
              <a:alpha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Table 1.  Heat Flux and Heat Flow:  Units and Conversions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Energy Flux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Heat Flux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[Joules/second, equivalent to </a:t>
            </a:r>
            <a:r>
              <a:rPr kumimoji="0" lang="en-US"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Watts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Convective Term = Specific Heat of Water x Water Density x Water Volumetric Flux x Water Temperature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Specific Heat of Water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4183 joules/(kg-degC)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Density of Water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28.32 kg/ft</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1000 kg/m</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Heat Flux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can refer to successive thermal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pahways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Infiltration to top of UZ</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Surface runoff to surface water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Recharge to water table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Groundwater runoff to surface water originating as rejected infiltration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Groundwater runoff to surface water originating as discharge to riparian land surface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Groundwater discharge directly to surface water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Accumulated baseflow from upstream in stream channel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Accumulated total streamflow from upstream in stream channel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Energy Flow  =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Rate of Heat Flow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Watts/m</a:t>
            </a:r>
            <a:r>
              <a:rPr kumimoji="0" lang="en-US" sz="1800" b="1" i="0" u="none" strike="noStrike" kern="1200" cap="none" spc="0" normalizeH="0" baseline="30000" noProof="0" dirty="0">
                <a:ln>
                  <a:noFill/>
                </a:ln>
                <a:solidFill>
                  <a:srgbClr val="ED7D31">
                    <a:lumMod val="75000"/>
                  </a:srgbClr>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Heat Flux / Area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Area [m</a:t>
            </a:r>
            <a:r>
              <a:rPr kumimoji="0" lang="en-US" sz="1800" b="0" i="1"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can refer to a unit surface perpendicular to the direction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heat flux or to a normalizing basin area applied to each heat pathway</a:t>
            </a:r>
          </a:p>
        </p:txBody>
      </p:sp>
      <p:sp>
        <p:nvSpPr>
          <p:cNvPr id="8" name="TextBox 7">
            <a:extLst>
              <a:ext uri="{FF2B5EF4-FFF2-40B4-BE49-F238E27FC236}">
                <a16:creationId xmlns:a16="http://schemas.microsoft.com/office/drawing/2014/main" id="{2BCD4094-785F-406F-9FA7-45F4ABC9E7AA}"/>
              </a:ext>
            </a:extLst>
          </p:cNvPr>
          <p:cNvSpPr txBox="1"/>
          <p:nvPr/>
        </p:nvSpPr>
        <p:spPr>
          <a:xfrm>
            <a:off x="7803713" y="5251137"/>
            <a:ext cx="4388287" cy="646331"/>
          </a:xfrm>
          <a:prstGeom prst="rect">
            <a:avLst/>
          </a:prstGeom>
          <a:solidFill>
            <a:srgbClr val="FFFFCC"/>
          </a:solidFill>
          <a:ln>
            <a:solidFill>
              <a:schemeClr val="accent1">
                <a:shade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222222"/>
                </a:solidFill>
                <a:effectLst/>
                <a:highlight>
                  <a:srgbClr val="FFFFCC"/>
                </a:highlight>
                <a:uLnTx/>
                <a:uFillTx/>
                <a:latin typeface="Arial" panose="020B0604020202020204" pitchFamily="34" charset="0"/>
                <a:ea typeface="+mn-ea"/>
                <a:cs typeface="+mn-cs"/>
              </a:rPr>
              <a:t>The heat flux </a:t>
            </a:r>
            <a:r>
              <a:rPr kumimoji="0" lang="it-IT" sz="1800" b="0" i="0" u="none" strike="noStrike" kern="1200" cap="none" spc="0" normalizeH="0" baseline="0" noProof="0" dirty="0">
                <a:ln>
                  <a:noFill/>
                </a:ln>
                <a:solidFill>
                  <a:srgbClr val="222222"/>
                </a:solidFill>
                <a:effectLst/>
                <a:highlight>
                  <a:srgbClr val="FFFFCC"/>
                </a:highlight>
                <a:uLnTx/>
                <a:uFillTx/>
                <a:latin typeface="Arial" panose="020B0604020202020204" pitchFamily="34" charset="0"/>
                <a:ea typeface="+mn-ea"/>
                <a:cs typeface="+mn-cs"/>
              </a:rPr>
              <a:t>is normalized dividing it by an area, obtaining the </a:t>
            </a:r>
            <a:r>
              <a:rPr kumimoji="0" lang="it-IT" sz="1800" b="1" i="0" u="none" strike="noStrike" kern="1200" cap="none" spc="0" normalizeH="0" baseline="0" noProof="0" dirty="0">
                <a:ln>
                  <a:noFill/>
                </a:ln>
                <a:solidFill>
                  <a:srgbClr val="222222"/>
                </a:solidFill>
                <a:effectLst/>
                <a:highlight>
                  <a:srgbClr val="FFFFCC"/>
                </a:highlight>
                <a:uLnTx/>
                <a:uFillTx/>
                <a:latin typeface="Arial" panose="020B0604020202020204" pitchFamily="34" charset="0"/>
                <a:ea typeface="+mn-ea"/>
                <a:cs typeface="+mn-cs"/>
              </a:rPr>
              <a:t>rate of heat flow</a:t>
            </a:r>
            <a:r>
              <a:rPr kumimoji="0" lang="it-IT" sz="1800" b="0" i="0" u="none" strike="noStrike" kern="1200" cap="none" spc="0" normalizeH="0" baseline="0" noProof="0" dirty="0">
                <a:ln>
                  <a:noFill/>
                </a:ln>
                <a:solidFill>
                  <a:srgbClr val="222222"/>
                </a:solidFill>
                <a:effectLst/>
                <a:highlight>
                  <a:srgbClr val="FFFFCC"/>
                </a:highlight>
                <a:uLnTx/>
                <a:uFillTx/>
                <a:latin typeface="Arial" panose="020B0604020202020204" pitchFamily="34" charset="0"/>
                <a:ea typeface="+mn-ea"/>
                <a:cs typeface="+mn-cs"/>
              </a:rPr>
              <a:t>.</a:t>
            </a:r>
            <a:endParaRPr kumimoji="0" lang="en-US" sz="18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B9A2F703-2965-4F3D-B7D2-13DBDE072028}"/>
              </a:ext>
            </a:extLst>
          </p:cNvPr>
          <p:cNvPicPr>
            <a:picLocks noChangeAspect="1"/>
          </p:cNvPicPr>
          <p:nvPr/>
        </p:nvPicPr>
        <p:blipFill rotWithShape="1">
          <a:blip r:embed="rId3"/>
          <a:srcRect l="48535" t="75350" r="42747" b="20550"/>
          <a:stretch/>
        </p:blipFill>
        <p:spPr>
          <a:xfrm>
            <a:off x="7199823" y="1575833"/>
            <a:ext cx="2798033" cy="711684"/>
          </a:xfrm>
          <a:prstGeom prst="rect">
            <a:avLst/>
          </a:prstGeom>
        </p:spPr>
      </p:pic>
    </p:spTree>
    <p:extLst>
      <p:ext uri="{BB962C8B-B14F-4D97-AF65-F5344CB8AC3E}">
        <p14:creationId xmlns:p14="http://schemas.microsoft.com/office/powerpoint/2010/main" val="34815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F82A633-2AEE-480C-8097-F9A220CE7463}"/>
              </a:ext>
            </a:extLst>
          </p:cNvPr>
          <p:cNvPicPr>
            <a:picLocks noChangeAspect="1"/>
          </p:cNvPicPr>
          <p:nvPr/>
        </p:nvPicPr>
        <p:blipFill rotWithShape="1">
          <a:blip r:embed="rId2"/>
          <a:srcRect t="57592" r="52088"/>
          <a:stretch/>
        </p:blipFill>
        <p:spPr>
          <a:xfrm>
            <a:off x="9201736" y="4761760"/>
            <a:ext cx="2478024" cy="1109654"/>
          </a:xfrm>
          <a:prstGeom prst="rect">
            <a:avLst/>
          </a:prstGeom>
          <a:ln w="19050">
            <a:solidFill>
              <a:srgbClr val="FF0000"/>
            </a:solidFill>
          </a:ln>
        </p:spPr>
      </p:pic>
      <p:pic>
        <p:nvPicPr>
          <p:cNvPr id="15" name="Picture 14">
            <a:extLst>
              <a:ext uri="{FF2B5EF4-FFF2-40B4-BE49-F238E27FC236}">
                <a16:creationId xmlns:a16="http://schemas.microsoft.com/office/drawing/2014/main" id="{BE6A3898-6043-40E0-86D9-6E0493E3CBD6}"/>
              </a:ext>
            </a:extLst>
          </p:cNvPr>
          <p:cNvPicPr>
            <a:picLocks noChangeAspect="1"/>
          </p:cNvPicPr>
          <p:nvPr/>
        </p:nvPicPr>
        <p:blipFill rotWithShape="1">
          <a:blip r:embed="rId3"/>
          <a:srcRect t="52267" r="53180"/>
          <a:stretch/>
        </p:blipFill>
        <p:spPr>
          <a:xfrm>
            <a:off x="9206090" y="1988586"/>
            <a:ext cx="2481954" cy="1280160"/>
          </a:xfrm>
          <a:prstGeom prst="rect">
            <a:avLst/>
          </a:prstGeom>
          <a:ln w="19050">
            <a:solidFill>
              <a:srgbClr val="FF0000"/>
            </a:solidFill>
          </a:ln>
        </p:spPr>
      </p:pic>
      <p:pic>
        <p:nvPicPr>
          <p:cNvPr id="3" name="Picture 2">
            <a:extLst>
              <a:ext uri="{FF2B5EF4-FFF2-40B4-BE49-F238E27FC236}">
                <a16:creationId xmlns:a16="http://schemas.microsoft.com/office/drawing/2014/main" id="{87743B44-1721-4525-BE10-A249F3D14662}"/>
              </a:ext>
            </a:extLst>
          </p:cNvPr>
          <p:cNvPicPr>
            <a:picLocks noChangeAspect="1"/>
          </p:cNvPicPr>
          <p:nvPr/>
        </p:nvPicPr>
        <p:blipFill rotWithShape="1">
          <a:blip r:embed="rId4">
            <a:extLst>
              <a:ext uri="{28A0092B-C50C-407E-A947-70E740481C1C}">
                <a14:useLocalDpi xmlns:a14="http://schemas.microsoft.com/office/drawing/2010/main" val="0"/>
              </a:ext>
            </a:extLst>
          </a:blip>
          <a:srcRect t="7948" b="44080"/>
          <a:stretch/>
        </p:blipFill>
        <p:spPr>
          <a:xfrm>
            <a:off x="2503714" y="1103971"/>
            <a:ext cx="6356809" cy="2814886"/>
          </a:xfrm>
          <a:prstGeom prst="rect">
            <a:avLst/>
          </a:prstGeom>
        </p:spPr>
      </p:pic>
      <p:sp>
        <p:nvSpPr>
          <p:cNvPr id="5" name="Rectangle 4">
            <a:extLst>
              <a:ext uri="{FF2B5EF4-FFF2-40B4-BE49-F238E27FC236}">
                <a16:creationId xmlns:a16="http://schemas.microsoft.com/office/drawing/2014/main" id="{19285623-D2FC-4829-B0F6-E34B6A29F55F}"/>
              </a:ext>
            </a:extLst>
          </p:cNvPr>
          <p:cNvSpPr/>
          <p:nvPr/>
        </p:nvSpPr>
        <p:spPr>
          <a:xfrm>
            <a:off x="2416629" y="3722914"/>
            <a:ext cx="304800" cy="300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0B41E373-378D-476F-BC25-586D2065CB17}"/>
              </a:ext>
            </a:extLst>
          </p:cNvPr>
          <p:cNvPicPr>
            <a:picLocks noChangeAspect="1"/>
          </p:cNvPicPr>
          <p:nvPr/>
        </p:nvPicPr>
        <p:blipFill rotWithShape="1">
          <a:blip r:embed="rId5"/>
          <a:srcRect l="2012" t="4994" r="57104"/>
          <a:stretch/>
        </p:blipFill>
        <p:spPr>
          <a:xfrm>
            <a:off x="-12343" y="29403"/>
            <a:ext cx="1772320" cy="1828800"/>
          </a:xfrm>
          <a:prstGeom prst="rect">
            <a:avLst/>
          </a:prstGeom>
        </p:spPr>
      </p:pic>
      <p:sp>
        <p:nvSpPr>
          <p:cNvPr id="24" name="Flowchart: Merge 23">
            <a:extLst>
              <a:ext uri="{FF2B5EF4-FFF2-40B4-BE49-F238E27FC236}">
                <a16:creationId xmlns:a16="http://schemas.microsoft.com/office/drawing/2014/main" id="{95F66EE9-C271-4FFC-B3F7-69F702F0C26E}"/>
              </a:ext>
            </a:extLst>
          </p:cNvPr>
          <p:cNvSpPr>
            <a:spLocks noChangeAspect="1"/>
          </p:cNvSpPr>
          <p:nvPr/>
        </p:nvSpPr>
        <p:spPr>
          <a:xfrm>
            <a:off x="10316515" y="2441531"/>
            <a:ext cx="148590" cy="13716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90563CD9-1744-4F17-B1BD-407BA065BF9E}"/>
              </a:ext>
            </a:extLst>
          </p:cNvPr>
          <p:cNvPicPr>
            <a:picLocks noChangeAspect="1"/>
          </p:cNvPicPr>
          <p:nvPr/>
        </p:nvPicPr>
        <p:blipFill rotWithShape="1">
          <a:blip r:embed="rId4">
            <a:extLst>
              <a:ext uri="{28A0092B-C50C-407E-A947-70E740481C1C}">
                <a14:useLocalDpi xmlns:a14="http://schemas.microsoft.com/office/drawing/2010/main" val="0"/>
              </a:ext>
            </a:extLst>
          </a:blip>
          <a:srcRect r="51442" b="91582"/>
          <a:stretch/>
        </p:blipFill>
        <p:spPr>
          <a:xfrm>
            <a:off x="2007889" y="193465"/>
            <a:ext cx="5726580" cy="924775"/>
          </a:xfrm>
          <a:prstGeom prst="rect">
            <a:avLst/>
          </a:prstGeom>
        </p:spPr>
      </p:pic>
      <p:sp>
        <p:nvSpPr>
          <p:cNvPr id="9" name="TextBox 8">
            <a:extLst>
              <a:ext uri="{FF2B5EF4-FFF2-40B4-BE49-F238E27FC236}">
                <a16:creationId xmlns:a16="http://schemas.microsoft.com/office/drawing/2014/main" id="{16C05A00-0DB7-4B9A-BDC8-91AEEEE8654D}"/>
              </a:ext>
            </a:extLst>
          </p:cNvPr>
          <p:cNvSpPr txBox="1"/>
          <p:nvPr/>
        </p:nvSpPr>
        <p:spPr>
          <a:xfrm>
            <a:off x="5464099" y="29403"/>
            <a:ext cx="6727902" cy="646331"/>
          </a:xfrm>
          <a:prstGeom prst="rect">
            <a:avLst/>
          </a:prstGeom>
          <a:noFill/>
        </p:spPr>
        <p:txBody>
          <a:bodyPr wrap="square" rtlCol="0">
            <a:spAutoFit/>
          </a:bodyPr>
          <a:lstStyle/>
          <a:p>
            <a:pPr algn="r"/>
            <a:r>
              <a:rPr lang="en-US" i="1" dirty="0">
                <a:highlight>
                  <a:srgbClr val="FFFFCC"/>
                </a:highlight>
              </a:rPr>
              <a:t>RESPONSE OF Heat Flow (Watts/m</a:t>
            </a:r>
            <a:r>
              <a:rPr lang="en-US" i="1" baseline="30000" dirty="0">
                <a:highlight>
                  <a:srgbClr val="FFFFCC"/>
                </a:highlight>
              </a:rPr>
              <a:t>2</a:t>
            </a:r>
            <a:r>
              <a:rPr lang="en-US" i="1" dirty="0">
                <a:highlight>
                  <a:srgbClr val="FFFFCC"/>
                </a:highlight>
              </a:rPr>
              <a:t>) and Temperature (degC) to forcing at the water table for selected locations</a:t>
            </a:r>
          </a:p>
        </p:txBody>
      </p:sp>
      <p:sp>
        <p:nvSpPr>
          <p:cNvPr id="21" name="Flowchart: Merge 20">
            <a:extLst>
              <a:ext uri="{FF2B5EF4-FFF2-40B4-BE49-F238E27FC236}">
                <a16:creationId xmlns:a16="http://schemas.microsoft.com/office/drawing/2014/main" id="{32533832-6D8C-43B0-9555-5B5221C3897C}"/>
              </a:ext>
            </a:extLst>
          </p:cNvPr>
          <p:cNvSpPr>
            <a:spLocks noChangeAspect="1"/>
          </p:cNvSpPr>
          <p:nvPr/>
        </p:nvSpPr>
        <p:spPr>
          <a:xfrm>
            <a:off x="10444678" y="5103094"/>
            <a:ext cx="148590" cy="13716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93029D4-FBE0-4BC6-B10B-C126ACC9ADA9}"/>
              </a:ext>
            </a:extLst>
          </p:cNvPr>
          <p:cNvPicPr>
            <a:picLocks noChangeAspect="1"/>
          </p:cNvPicPr>
          <p:nvPr/>
        </p:nvPicPr>
        <p:blipFill rotWithShape="1">
          <a:blip r:embed="rId6"/>
          <a:srcRect l="1" t="60655" r="58132"/>
          <a:stretch/>
        </p:blipFill>
        <p:spPr>
          <a:xfrm>
            <a:off x="147046" y="2060458"/>
            <a:ext cx="2209622" cy="1050548"/>
          </a:xfrm>
          <a:prstGeom prst="rect">
            <a:avLst/>
          </a:prstGeom>
          <a:ln w="19050">
            <a:solidFill>
              <a:srgbClr val="0000FF"/>
            </a:solidFill>
          </a:ln>
        </p:spPr>
      </p:pic>
      <p:sp>
        <p:nvSpPr>
          <p:cNvPr id="16" name="Flowchart: Merge 15">
            <a:extLst>
              <a:ext uri="{FF2B5EF4-FFF2-40B4-BE49-F238E27FC236}">
                <a16:creationId xmlns:a16="http://schemas.microsoft.com/office/drawing/2014/main" id="{6BB018D3-8A4A-45CC-8487-AA0A04BC6364}"/>
              </a:ext>
            </a:extLst>
          </p:cNvPr>
          <p:cNvSpPr>
            <a:spLocks noChangeAspect="1"/>
          </p:cNvSpPr>
          <p:nvPr/>
        </p:nvSpPr>
        <p:spPr>
          <a:xfrm>
            <a:off x="1277393" y="2236051"/>
            <a:ext cx="148590" cy="13716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8AA428A5-2EF1-44B3-BC80-330E6201E072}"/>
              </a:ext>
            </a:extLst>
          </p:cNvPr>
          <p:cNvPicPr>
            <a:picLocks noChangeAspect="1"/>
          </p:cNvPicPr>
          <p:nvPr/>
        </p:nvPicPr>
        <p:blipFill rotWithShape="1">
          <a:blip r:embed="rId7"/>
          <a:srcRect l="1" t="64207" r="57993"/>
          <a:stretch/>
        </p:blipFill>
        <p:spPr>
          <a:xfrm>
            <a:off x="123486" y="4799732"/>
            <a:ext cx="2209622" cy="952545"/>
          </a:xfrm>
          <a:prstGeom prst="rect">
            <a:avLst/>
          </a:prstGeom>
          <a:ln w="19050">
            <a:solidFill>
              <a:srgbClr val="0000FF"/>
            </a:solidFill>
          </a:ln>
        </p:spPr>
      </p:pic>
      <p:sp>
        <p:nvSpPr>
          <p:cNvPr id="25" name="Flowchart: Merge 24">
            <a:extLst>
              <a:ext uri="{FF2B5EF4-FFF2-40B4-BE49-F238E27FC236}">
                <a16:creationId xmlns:a16="http://schemas.microsoft.com/office/drawing/2014/main" id="{8B215074-F525-47E6-8BD6-B143A86E4074}"/>
              </a:ext>
            </a:extLst>
          </p:cNvPr>
          <p:cNvSpPr>
            <a:spLocks noChangeAspect="1"/>
          </p:cNvSpPr>
          <p:nvPr/>
        </p:nvSpPr>
        <p:spPr>
          <a:xfrm>
            <a:off x="1354391" y="4953292"/>
            <a:ext cx="148590" cy="137160"/>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A887757-486D-48DB-A56A-BA5280C17034}"/>
              </a:ext>
            </a:extLst>
          </p:cNvPr>
          <p:cNvSpPr/>
          <p:nvPr/>
        </p:nvSpPr>
        <p:spPr>
          <a:xfrm>
            <a:off x="2416629" y="3722914"/>
            <a:ext cx="304800" cy="300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F2548CA-493E-4A78-8E77-4F081F8F3309}"/>
              </a:ext>
            </a:extLst>
          </p:cNvPr>
          <p:cNvSpPr/>
          <p:nvPr/>
        </p:nvSpPr>
        <p:spPr>
          <a:xfrm>
            <a:off x="2416628" y="3670420"/>
            <a:ext cx="304800" cy="300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769FB1DF-9FF2-464A-A586-BE33A8BDCA49}"/>
              </a:ext>
            </a:extLst>
          </p:cNvPr>
          <p:cNvPicPr>
            <a:picLocks noChangeAspect="1"/>
          </p:cNvPicPr>
          <p:nvPr/>
        </p:nvPicPr>
        <p:blipFill rotWithShape="1">
          <a:blip r:embed="rId4">
            <a:extLst>
              <a:ext uri="{28A0092B-C50C-407E-A947-70E740481C1C}">
                <a14:useLocalDpi xmlns:a14="http://schemas.microsoft.com/office/drawing/2010/main" val="0"/>
              </a:ext>
            </a:extLst>
          </a:blip>
          <a:srcRect t="7948"/>
          <a:stretch/>
        </p:blipFill>
        <p:spPr>
          <a:xfrm>
            <a:off x="2503714" y="1103971"/>
            <a:ext cx="6356809" cy="5401460"/>
          </a:xfrm>
          <a:prstGeom prst="rect">
            <a:avLst/>
          </a:prstGeom>
        </p:spPr>
      </p:pic>
      <p:sp>
        <p:nvSpPr>
          <p:cNvPr id="29" name="TextBox 28">
            <a:extLst>
              <a:ext uri="{FF2B5EF4-FFF2-40B4-BE49-F238E27FC236}">
                <a16:creationId xmlns:a16="http://schemas.microsoft.com/office/drawing/2014/main" id="{E8523DA4-06B0-4800-E94A-4F9219B57CC4}"/>
              </a:ext>
            </a:extLst>
          </p:cNvPr>
          <p:cNvSpPr txBox="1"/>
          <p:nvPr/>
        </p:nvSpPr>
        <p:spPr>
          <a:xfrm>
            <a:off x="9820801" y="767851"/>
            <a:ext cx="1568533"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alibri" panose="020F0502020204030204"/>
              </a:rPr>
              <a:t>UPLAND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latin typeface="Calibri" panose="020F0502020204030204"/>
            </a:endParaRPr>
          </a:p>
        </p:txBody>
      </p:sp>
      <p:sp>
        <p:nvSpPr>
          <p:cNvPr id="31" name="TextBox 30">
            <a:extLst>
              <a:ext uri="{FF2B5EF4-FFF2-40B4-BE49-F238E27FC236}">
                <a16:creationId xmlns:a16="http://schemas.microsoft.com/office/drawing/2014/main" id="{3860146C-42D5-B686-8D75-E1DEA116208B}"/>
              </a:ext>
            </a:extLst>
          </p:cNvPr>
          <p:cNvSpPr txBox="1"/>
          <p:nvPr/>
        </p:nvSpPr>
        <p:spPr>
          <a:xfrm>
            <a:off x="9820801" y="767851"/>
            <a:ext cx="1568533"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alibri" panose="020F0502020204030204"/>
              </a:rPr>
              <a:t>UPLAND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Calibri" panose="020F0502020204030204"/>
                <a:ea typeface="+mn-ea"/>
                <a:cs typeface="+mn-cs"/>
              </a:rPr>
              <a:t>VALLEY</a:t>
            </a:r>
          </a:p>
        </p:txBody>
      </p:sp>
      <p:sp>
        <p:nvSpPr>
          <p:cNvPr id="4" name="TextBox 3">
            <a:extLst>
              <a:ext uri="{FF2B5EF4-FFF2-40B4-BE49-F238E27FC236}">
                <a16:creationId xmlns:a16="http://schemas.microsoft.com/office/drawing/2014/main" id="{29B56F88-2A7D-8FA1-993E-EC3E5EA54E8C}"/>
              </a:ext>
            </a:extLst>
          </p:cNvPr>
          <p:cNvSpPr txBox="1"/>
          <p:nvPr/>
        </p:nvSpPr>
        <p:spPr>
          <a:xfrm>
            <a:off x="1778141" y="2143577"/>
            <a:ext cx="485255" cy="276999"/>
          </a:xfrm>
          <a:prstGeom prst="rect">
            <a:avLst/>
          </a:prstGeom>
          <a:noFill/>
        </p:spPr>
        <p:txBody>
          <a:bodyPr wrap="square" rtlCol="0">
            <a:spAutoFit/>
          </a:bodyPr>
          <a:lstStyle/>
          <a:p>
            <a:r>
              <a:rPr lang="en-US" sz="1200" dirty="0">
                <a:solidFill>
                  <a:srgbClr val="0000FF"/>
                </a:solidFill>
              </a:rPr>
              <a:t>MID</a:t>
            </a:r>
          </a:p>
        </p:txBody>
      </p:sp>
      <p:sp>
        <p:nvSpPr>
          <p:cNvPr id="32" name="TextBox 31">
            <a:extLst>
              <a:ext uri="{FF2B5EF4-FFF2-40B4-BE49-F238E27FC236}">
                <a16:creationId xmlns:a16="http://schemas.microsoft.com/office/drawing/2014/main" id="{8B5DC65A-2098-FB2B-EA93-F0B22173500E}"/>
              </a:ext>
            </a:extLst>
          </p:cNvPr>
          <p:cNvSpPr txBox="1"/>
          <p:nvPr/>
        </p:nvSpPr>
        <p:spPr>
          <a:xfrm>
            <a:off x="1736517" y="4814792"/>
            <a:ext cx="485255" cy="276999"/>
          </a:xfrm>
          <a:prstGeom prst="rect">
            <a:avLst/>
          </a:prstGeom>
          <a:noFill/>
        </p:spPr>
        <p:txBody>
          <a:bodyPr wrap="square" rtlCol="0">
            <a:spAutoFit/>
          </a:bodyPr>
          <a:lstStyle/>
          <a:p>
            <a:r>
              <a:rPr lang="en-US" sz="1200" dirty="0">
                <a:solidFill>
                  <a:srgbClr val="0000FF"/>
                </a:solidFill>
              </a:rPr>
              <a:t>MID</a:t>
            </a:r>
          </a:p>
        </p:txBody>
      </p:sp>
      <p:sp>
        <p:nvSpPr>
          <p:cNvPr id="34" name="TextBox 33">
            <a:extLst>
              <a:ext uri="{FF2B5EF4-FFF2-40B4-BE49-F238E27FC236}">
                <a16:creationId xmlns:a16="http://schemas.microsoft.com/office/drawing/2014/main" id="{771B20AE-9A3E-2F18-A78A-99881A37E8B1}"/>
              </a:ext>
            </a:extLst>
          </p:cNvPr>
          <p:cNvSpPr txBox="1"/>
          <p:nvPr/>
        </p:nvSpPr>
        <p:spPr>
          <a:xfrm>
            <a:off x="10904079" y="2168748"/>
            <a:ext cx="485255" cy="276999"/>
          </a:xfrm>
          <a:prstGeom prst="rect">
            <a:avLst/>
          </a:prstGeom>
          <a:noFill/>
        </p:spPr>
        <p:txBody>
          <a:bodyPr wrap="square" rtlCol="0">
            <a:spAutoFit/>
          </a:bodyPr>
          <a:lstStyle/>
          <a:p>
            <a:r>
              <a:rPr lang="en-US" sz="1200" dirty="0">
                <a:solidFill>
                  <a:srgbClr val="FF0000"/>
                </a:solidFill>
              </a:rPr>
              <a:t>HI</a:t>
            </a:r>
          </a:p>
        </p:txBody>
      </p:sp>
      <p:sp>
        <p:nvSpPr>
          <p:cNvPr id="35" name="TextBox 34">
            <a:extLst>
              <a:ext uri="{FF2B5EF4-FFF2-40B4-BE49-F238E27FC236}">
                <a16:creationId xmlns:a16="http://schemas.microsoft.com/office/drawing/2014/main" id="{8037D71F-8876-9DF9-EE7A-AD4715B4B7CB}"/>
              </a:ext>
            </a:extLst>
          </p:cNvPr>
          <p:cNvSpPr txBox="1"/>
          <p:nvPr/>
        </p:nvSpPr>
        <p:spPr>
          <a:xfrm>
            <a:off x="10884484" y="4854093"/>
            <a:ext cx="485255" cy="276999"/>
          </a:xfrm>
          <a:prstGeom prst="rect">
            <a:avLst/>
          </a:prstGeom>
          <a:noFill/>
        </p:spPr>
        <p:txBody>
          <a:bodyPr wrap="square" rtlCol="0">
            <a:spAutoFit/>
          </a:bodyPr>
          <a:lstStyle/>
          <a:p>
            <a:r>
              <a:rPr lang="en-US" sz="1200" dirty="0">
                <a:solidFill>
                  <a:srgbClr val="FF0000"/>
                </a:solidFill>
              </a:rPr>
              <a:t>HI</a:t>
            </a:r>
          </a:p>
        </p:txBody>
      </p:sp>
    </p:spTree>
    <p:extLst>
      <p:ext uri="{BB962C8B-B14F-4D97-AF65-F5344CB8AC3E}">
        <p14:creationId xmlns:p14="http://schemas.microsoft.com/office/powerpoint/2010/main" val="391509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P spid="16" grpId="0" animBg="1"/>
      <p:bldP spid="25" grpId="0" animBg="1"/>
      <p:bldP spid="30" grpId="0" animBg="1"/>
      <p:bldP spid="29" grpId="0"/>
      <p:bldP spid="31" grpId="0"/>
      <p:bldP spid="4" grpId="0"/>
      <p:bldP spid="32" grpId="0"/>
      <p:bldP spid="34"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6B0539F-E764-44A4-B8D9-E9921ACBC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193" y="794910"/>
            <a:ext cx="7024255" cy="5943600"/>
          </a:xfrm>
          <a:prstGeom prst="rect">
            <a:avLst/>
          </a:prstGeom>
        </p:spPr>
      </p:pic>
      <p:sp>
        <p:nvSpPr>
          <p:cNvPr id="5" name="TextBox 4">
            <a:extLst>
              <a:ext uri="{FF2B5EF4-FFF2-40B4-BE49-F238E27FC236}">
                <a16:creationId xmlns:a16="http://schemas.microsoft.com/office/drawing/2014/main" id="{1E15A4EE-FF1C-4409-AFA2-2837C583D77F}"/>
              </a:ext>
            </a:extLst>
          </p:cNvPr>
          <p:cNvSpPr txBox="1"/>
          <p:nvPr/>
        </p:nvSpPr>
        <p:spPr>
          <a:xfrm>
            <a:off x="9046028" y="1178031"/>
            <a:ext cx="3145972"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15.17 years of warming, February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25.67 years of warming, August</a:t>
            </a:r>
          </a:p>
        </p:txBody>
      </p:sp>
      <p:sp>
        <p:nvSpPr>
          <p:cNvPr id="2" name="TextBox 1">
            <a:extLst>
              <a:ext uri="{FF2B5EF4-FFF2-40B4-BE49-F238E27FC236}">
                <a16:creationId xmlns:a16="http://schemas.microsoft.com/office/drawing/2014/main" id="{7FB46BDD-A2BA-4862-941C-70C70F9D9233}"/>
              </a:ext>
            </a:extLst>
          </p:cNvPr>
          <p:cNvSpPr txBox="1"/>
          <p:nvPr/>
        </p:nvSpPr>
        <p:spPr>
          <a:xfrm>
            <a:off x="2590798" y="679635"/>
            <a:ext cx="81316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MID_TRENDED	                            HI_TRENDED</a:t>
            </a:r>
          </a:p>
        </p:txBody>
      </p:sp>
      <p:sp>
        <p:nvSpPr>
          <p:cNvPr id="3" name="TextBox 2">
            <a:extLst>
              <a:ext uri="{FF2B5EF4-FFF2-40B4-BE49-F238E27FC236}">
                <a16:creationId xmlns:a16="http://schemas.microsoft.com/office/drawing/2014/main" id="{E1D80EF1-8AC5-4FC1-B465-DF712D54B866}"/>
              </a:ext>
            </a:extLst>
          </p:cNvPr>
          <p:cNvSpPr txBox="1"/>
          <p:nvPr/>
        </p:nvSpPr>
        <p:spPr>
          <a:xfrm>
            <a:off x="231205" y="33304"/>
            <a:ext cx="11025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Mapping of Heat Flow at Watershed Scale (Watts/m</a:t>
            </a:r>
            <a:r>
              <a:rPr kumimoji="0" lang="en-US" sz="3200" b="1"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C2456360-763B-A8DE-4D14-20D84564C44F}"/>
              </a:ext>
            </a:extLst>
          </p:cNvPr>
          <p:cNvSpPr txBox="1"/>
          <p:nvPr/>
        </p:nvSpPr>
        <p:spPr>
          <a:xfrm>
            <a:off x="10810875" y="-3457"/>
            <a:ext cx="1381125" cy="461665"/>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UWM </a:t>
            </a:r>
            <a:r>
              <a:rPr lang="en-US" sz="1200" dirty="0" err="1">
                <a:effectLst>
                  <a:outerShdw blurRad="38100" dist="38100" dir="2700000" algn="tl">
                    <a:srgbClr val="000000">
                      <a:alpha val="43137"/>
                    </a:srgbClr>
                  </a:outerShdw>
                </a:effectLst>
              </a:rPr>
              <a:t>Colloquim</a:t>
            </a:r>
            <a:r>
              <a:rPr lang="en-US" sz="1200" dirty="0">
                <a:effectLst>
                  <a:outerShdw blurRad="38100" dist="38100" dir="2700000" algn="tl">
                    <a:srgbClr val="000000">
                      <a:alpha val="43137"/>
                    </a:srgbClr>
                  </a:outerShdw>
                </a:effectLst>
              </a:rPr>
              <a:t>    11 May 2023</a:t>
            </a:r>
          </a:p>
        </p:txBody>
      </p:sp>
    </p:spTree>
    <p:extLst>
      <p:ext uri="{BB962C8B-B14F-4D97-AF65-F5344CB8AC3E}">
        <p14:creationId xmlns:p14="http://schemas.microsoft.com/office/powerpoint/2010/main" val="1093074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DB23957-1056-72B8-FA88-8B1BFC4BB811}"/>
              </a:ext>
            </a:extLst>
          </p:cNvPr>
          <p:cNvSpPr txBox="1"/>
          <p:nvPr/>
        </p:nvSpPr>
        <p:spPr>
          <a:xfrm>
            <a:off x="-73221" y="6314444"/>
            <a:ext cx="60664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2022</a:t>
            </a:r>
          </a:p>
        </p:txBody>
      </p:sp>
      <p:sp>
        <p:nvSpPr>
          <p:cNvPr id="3" name="TextBox 2">
            <a:extLst>
              <a:ext uri="{FF2B5EF4-FFF2-40B4-BE49-F238E27FC236}">
                <a16:creationId xmlns:a16="http://schemas.microsoft.com/office/drawing/2014/main" id="{5466E307-9CC1-432C-B52E-4BB3E21AFC7A}"/>
              </a:ext>
            </a:extLst>
          </p:cNvPr>
          <p:cNvSpPr txBox="1"/>
          <p:nvPr/>
        </p:nvSpPr>
        <p:spPr>
          <a:xfrm>
            <a:off x="88900" y="0"/>
            <a:ext cx="12014200" cy="172572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Model Output: Lags and Dampening of Heat Signal</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To achieve the study objective of characterizing the effect of heat pathways on lags and dampening of the heat signal, it is necessary to quantify the amplitude and phase relations between heat inflows and down-system heat flows and temperatures. The </a:t>
            </a:r>
            <a:r>
              <a:rPr kumimoji="0" lang="en-US" sz="1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lag analysis</a:t>
            </a:r>
            <a:r>
              <a:rPr kumimoji="0" lang="en-US"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en-US" sz="1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consists of a series of impulse/response calculations </a:t>
            </a:r>
            <a:r>
              <a:rPr kumimoji="0" lang="en-US"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at the scale of the nested contributing basins. The impulse is the heat flow (equivalent to heat flux normalized by contributing basin areas) in infiltration (or, when noted, infiltration plus surface runoff). The response corresponds to one of six pathways:</a:t>
            </a:r>
          </a:p>
        </p:txBody>
      </p:sp>
      <p:sp>
        <p:nvSpPr>
          <p:cNvPr id="8" name="TextBox 7">
            <a:extLst>
              <a:ext uri="{FF2B5EF4-FFF2-40B4-BE49-F238E27FC236}">
                <a16:creationId xmlns:a16="http://schemas.microsoft.com/office/drawing/2014/main" id="{CA04888B-CCED-452E-8818-F1551EC13DE7}"/>
              </a:ext>
            </a:extLst>
          </p:cNvPr>
          <p:cNvSpPr txBox="1"/>
          <p:nvPr/>
        </p:nvSpPr>
        <p:spPr>
          <a:xfrm>
            <a:off x="9015783" y="1584897"/>
            <a:ext cx="271333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prstClr val="black"/>
                </a:solidFill>
                <a:highlight>
                  <a:srgbClr val="FFFFCC"/>
                </a:highlight>
                <a:latin typeface="Calibri" panose="020F0502020204030204"/>
              </a:rPr>
              <a:t>PATHWAYS: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prstClr val="black"/>
              </a:solidFill>
              <a:highlight>
                <a:srgbClr val="FFFFCC"/>
              </a:highlight>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noProof="0" dirty="0">
                <a:ln>
                  <a:noFill/>
                </a:ln>
                <a:solidFill>
                  <a:prstClr val="black"/>
                </a:solidFill>
                <a:effectLst/>
                <a:highlight>
                  <a:srgbClr val="FFFFCC"/>
                </a:highligh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Heat Flow - RECHARGE</a:t>
            </a:r>
          </a:p>
        </p:txBody>
      </p:sp>
      <p:sp>
        <p:nvSpPr>
          <p:cNvPr id="9" name="TextBox 8">
            <a:extLst>
              <a:ext uri="{FF2B5EF4-FFF2-40B4-BE49-F238E27FC236}">
                <a16:creationId xmlns:a16="http://schemas.microsoft.com/office/drawing/2014/main" id="{402EF07D-3C8C-496D-8499-E8A80148C0A2}"/>
              </a:ext>
            </a:extLst>
          </p:cNvPr>
          <p:cNvSpPr txBox="1"/>
          <p:nvPr/>
        </p:nvSpPr>
        <p:spPr>
          <a:xfrm>
            <a:off x="9077917" y="2445140"/>
            <a:ext cx="3337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Heat Flow – </a:t>
            </a:r>
            <a:r>
              <a:rPr lang="en-US" sz="1400" noProof="0" dirty="0">
                <a:solidFill>
                  <a:prstClr val="black"/>
                </a:solidFill>
                <a:highlight>
                  <a:srgbClr val="FFFFCC"/>
                </a:highlight>
                <a:latin typeface="Calibri" panose="020F0502020204030204"/>
              </a:rPr>
              <a:t>DIRECT DISCHARGE</a:t>
            </a:r>
            <a:endParaRPr kumimoji="0" lang="en-US" sz="14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BD4817A-E8A6-43D7-B8EF-BAF200176103}"/>
              </a:ext>
            </a:extLst>
          </p:cNvPr>
          <p:cNvSpPr txBox="1"/>
          <p:nvPr/>
        </p:nvSpPr>
        <p:spPr>
          <a:xfrm>
            <a:off x="9077918" y="2856780"/>
            <a:ext cx="29475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Heat Flow – BASE FLOW</a:t>
            </a:r>
          </a:p>
        </p:txBody>
      </p:sp>
      <p:sp>
        <p:nvSpPr>
          <p:cNvPr id="11" name="TextBox 10">
            <a:extLst>
              <a:ext uri="{FF2B5EF4-FFF2-40B4-BE49-F238E27FC236}">
                <a16:creationId xmlns:a16="http://schemas.microsoft.com/office/drawing/2014/main" id="{1E8CD029-315E-4117-8E53-6D30D1A5F50E}"/>
              </a:ext>
            </a:extLst>
          </p:cNvPr>
          <p:cNvSpPr txBox="1"/>
          <p:nvPr/>
        </p:nvSpPr>
        <p:spPr>
          <a:xfrm>
            <a:off x="9077916" y="3322339"/>
            <a:ext cx="294750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Heat Flow – STREAM</a:t>
            </a:r>
            <a:r>
              <a:rPr kumimoji="0" lang="en-US" sz="1400" b="0" i="0" u="none" strike="noStrike" kern="1200" cap="none" spc="0" normalizeH="0" noProof="0" dirty="0">
                <a:ln>
                  <a:noFill/>
                </a:ln>
                <a:solidFill>
                  <a:prstClr val="black"/>
                </a:solidFill>
                <a:effectLst/>
                <a:highlight>
                  <a:srgbClr val="FFFFCC"/>
                </a:highlight>
                <a:uLnTx/>
                <a:uFillTx/>
                <a:latin typeface="Calibri" panose="020F0502020204030204"/>
                <a:ea typeface="+mn-ea"/>
                <a:cs typeface="+mn-cs"/>
              </a:rPr>
              <a:t>FLOW</a:t>
            </a:r>
            <a:endParaRPr kumimoji="0" lang="en-US" sz="14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32B451C-ADD7-434E-AD59-4AADA1DDF9A1}"/>
              </a:ext>
            </a:extLst>
          </p:cNvPr>
          <p:cNvSpPr txBox="1"/>
          <p:nvPr/>
        </p:nvSpPr>
        <p:spPr>
          <a:xfrm>
            <a:off x="7826829" y="0"/>
            <a:ext cx="43651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METHOD:  analysis of LAGS and DAMPENING </a:t>
            </a:r>
          </a:p>
        </p:txBody>
      </p:sp>
      <p:sp>
        <p:nvSpPr>
          <p:cNvPr id="13" name="TextBox 12">
            <a:extLst>
              <a:ext uri="{FF2B5EF4-FFF2-40B4-BE49-F238E27FC236}">
                <a16:creationId xmlns:a16="http://schemas.microsoft.com/office/drawing/2014/main" id="{AB70A7F5-8437-4CD7-988D-C97451CF6B6A}"/>
              </a:ext>
            </a:extLst>
          </p:cNvPr>
          <p:cNvSpPr txBox="1"/>
          <p:nvPr/>
        </p:nvSpPr>
        <p:spPr>
          <a:xfrm>
            <a:off x="9074356" y="4504019"/>
            <a:ext cx="28713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Temp  - DIRECT</a:t>
            </a:r>
            <a:r>
              <a:rPr kumimoji="0" lang="en-US" sz="1400" b="0" i="0" u="none" strike="noStrike" kern="1200" cap="none" spc="0" normalizeH="0" noProof="0" dirty="0">
                <a:ln>
                  <a:noFill/>
                </a:ln>
                <a:solidFill>
                  <a:prstClr val="black"/>
                </a:solidFill>
                <a:effectLst/>
                <a:highlight>
                  <a:srgbClr val="FFFFCC"/>
                </a:highlight>
                <a:uLnTx/>
                <a:uFillTx/>
                <a:latin typeface="Calibri" panose="020F0502020204030204"/>
                <a:ea typeface="+mn-ea"/>
                <a:cs typeface="+mn-cs"/>
              </a:rPr>
              <a:t> DISCHARGE</a:t>
            </a:r>
            <a:endParaRPr kumimoji="0" lang="en-US" sz="14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CC5A8CF-5DFD-456D-B0E9-CD8E4EE0CCC7}"/>
              </a:ext>
            </a:extLst>
          </p:cNvPr>
          <p:cNvSpPr txBox="1"/>
          <p:nvPr/>
        </p:nvSpPr>
        <p:spPr>
          <a:xfrm>
            <a:off x="9074355" y="4889008"/>
            <a:ext cx="25607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Temp - STREAMFLOW</a:t>
            </a:r>
          </a:p>
        </p:txBody>
      </p:sp>
      <p:pic>
        <p:nvPicPr>
          <p:cNvPr id="19" name="Picture 18">
            <a:extLst>
              <a:ext uri="{FF2B5EF4-FFF2-40B4-BE49-F238E27FC236}">
                <a16:creationId xmlns:a16="http://schemas.microsoft.com/office/drawing/2014/main" id="{ADF1EFE8-BBC4-408D-9E11-3663983759CF}"/>
              </a:ext>
            </a:extLst>
          </p:cNvPr>
          <p:cNvPicPr>
            <a:picLocks noChangeAspect="1"/>
          </p:cNvPicPr>
          <p:nvPr/>
        </p:nvPicPr>
        <p:blipFill rotWithShape="1">
          <a:blip r:embed="rId2"/>
          <a:srcRect l="25699" t="8659" r="24817" b="50000"/>
          <a:stretch/>
        </p:blipFill>
        <p:spPr>
          <a:xfrm>
            <a:off x="261899" y="2237415"/>
            <a:ext cx="6033096" cy="2704171"/>
          </a:xfrm>
          <a:prstGeom prst="rect">
            <a:avLst/>
          </a:prstGeom>
        </p:spPr>
      </p:pic>
      <p:sp>
        <p:nvSpPr>
          <p:cNvPr id="20" name="TextBox 19">
            <a:extLst>
              <a:ext uri="{FF2B5EF4-FFF2-40B4-BE49-F238E27FC236}">
                <a16:creationId xmlns:a16="http://schemas.microsoft.com/office/drawing/2014/main" id="{5E248483-E946-4B5E-AC21-95B195E3D24B}"/>
              </a:ext>
            </a:extLst>
          </p:cNvPr>
          <p:cNvSpPr txBox="1"/>
          <p:nvPr/>
        </p:nvSpPr>
        <p:spPr>
          <a:xfrm>
            <a:off x="39139" y="1698620"/>
            <a:ext cx="80722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Calculation of</a:t>
            </a:r>
            <a:r>
              <a:rPr kumimoji="0" lang="en-US" sz="2000" b="1" i="0" u="none" strike="noStrike" kern="1200" cap="none" spc="0" normalizeH="0" noProof="0" dirty="0">
                <a:ln>
                  <a:noFill/>
                </a:ln>
                <a:solidFill>
                  <a:prstClr val="black"/>
                </a:solidFill>
                <a:effectLst/>
                <a:uLnTx/>
                <a:uFillTx/>
                <a:latin typeface="Calibri" panose="020F0502020204030204"/>
                <a:ea typeface="+mn-ea"/>
                <a:cs typeface="+mn-cs"/>
              </a:rPr>
              <a:t> the LAG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Correlation coefficients displaced in time</a:t>
            </a:r>
          </a:p>
        </p:txBody>
      </p:sp>
      <p:sp>
        <p:nvSpPr>
          <p:cNvPr id="21" name="TextBox 20">
            <a:extLst>
              <a:ext uri="{FF2B5EF4-FFF2-40B4-BE49-F238E27FC236}">
                <a16:creationId xmlns:a16="http://schemas.microsoft.com/office/drawing/2014/main" id="{7BF58A96-CE1E-404F-9DA9-1DA74BCC15A2}"/>
              </a:ext>
            </a:extLst>
          </p:cNvPr>
          <p:cNvSpPr txBox="1"/>
          <p:nvPr/>
        </p:nvSpPr>
        <p:spPr>
          <a:xfrm>
            <a:off x="2466409" y="2852219"/>
            <a:ext cx="11931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impulse</a:t>
            </a:r>
          </a:p>
        </p:txBody>
      </p:sp>
      <p:cxnSp>
        <p:nvCxnSpPr>
          <p:cNvPr id="23" name="Straight Arrow Connector 22">
            <a:extLst>
              <a:ext uri="{FF2B5EF4-FFF2-40B4-BE49-F238E27FC236}">
                <a16:creationId xmlns:a16="http://schemas.microsoft.com/office/drawing/2014/main" id="{3F72A55C-81BF-491B-B70C-E5231C5F4D6A}"/>
              </a:ext>
            </a:extLst>
          </p:cNvPr>
          <p:cNvCxnSpPr/>
          <p:nvPr/>
        </p:nvCxnSpPr>
        <p:spPr>
          <a:xfrm flipH="1">
            <a:off x="2163337" y="3114614"/>
            <a:ext cx="334536" cy="3143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F2843E9-13FA-4DE0-955E-96DCEA00C8AC}"/>
              </a:ext>
            </a:extLst>
          </p:cNvPr>
          <p:cNvSpPr txBox="1"/>
          <p:nvPr/>
        </p:nvSpPr>
        <p:spPr>
          <a:xfrm>
            <a:off x="2404947" y="3367445"/>
            <a:ext cx="11931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response</a:t>
            </a:r>
          </a:p>
        </p:txBody>
      </p:sp>
      <p:cxnSp>
        <p:nvCxnSpPr>
          <p:cNvPr id="25" name="Straight Arrow Connector 24">
            <a:extLst>
              <a:ext uri="{FF2B5EF4-FFF2-40B4-BE49-F238E27FC236}">
                <a16:creationId xmlns:a16="http://schemas.microsoft.com/office/drawing/2014/main" id="{E0ED7172-C707-47DF-8E12-8D4CADB629E2}"/>
              </a:ext>
            </a:extLst>
          </p:cNvPr>
          <p:cNvCxnSpPr/>
          <p:nvPr/>
        </p:nvCxnSpPr>
        <p:spPr>
          <a:xfrm flipH="1">
            <a:off x="2404947" y="3675222"/>
            <a:ext cx="334536" cy="3143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407DC2F9-D902-4A28-B674-AC3641F7E81C}"/>
              </a:ext>
            </a:extLst>
          </p:cNvPr>
          <p:cNvSpPr/>
          <p:nvPr/>
        </p:nvSpPr>
        <p:spPr>
          <a:xfrm>
            <a:off x="94321" y="2229526"/>
            <a:ext cx="345998" cy="30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5755DDFC-B3F7-4D0D-8B2D-7AA6E348963A}"/>
              </a:ext>
            </a:extLst>
          </p:cNvPr>
          <p:cNvSpPr txBox="1"/>
          <p:nvPr/>
        </p:nvSpPr>
        <p:spPr>
          <a:xfrm>
            <a:off x="332220" y="5445344"/>
            <a:ext cx="12014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Calculation of the change in amplitude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relation between the value</a:t>
            </a:r>
            <a:r>
              <a:rPr kumimoji="0" lang="en-US" sz="2000" b="0" i="0" u="none" strike="noStrike" kern="1200" cap="none" spc="0" normalizeH="0" noProof="0" dirty="0">
                <a:ln>
                  <a:noFill/>
                </a:ln>
                <a:solidFill>
                  <a:prstClr val="black"/>
                </a:solidFill>
                <a:effectLst/>
                <a:uLnTx/>
                <a:uFillTx/>
                <a:latin typeface="Calibri" panose="020F0502020204030204"/>
                <a:ea typeface="+mn-ea"/>
                <a:cs typeface="+mn-cs"/>
              </a:rPr>
              <a:t> during the last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10 years of WARMING  and the value during the last year of SPINUP….. Then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to calculate</a:t>
            </a:r>
            <a:r>
              <a:rPr kumimoji="0" lang="en-US" sz="2000" b="1" i="0" u="none" strike="noStrike" kern="1200" cap="none" spc="0" normalizeH="0" noProof="0" dirty="0">
                <a:ln>
                  <a:noFill/>
                </a:ln>
                <a:solidFill>
                  <a:prstClr val="black"/>
                </a:solidFill>
                <a:effectLst/>
                <a:uLnTx/>
                <a:uFillTx/>
                <a:latin typeface="Calibri" panose="020F0502020204030204"/>
                <a:ea typeface="+mn-ea"/>
                <a:cs typeface="+mn-cs"/>
              </a:rPr>
              <a:t> the attenuation</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one compares</a:t>
            </a:r>
            <a:r>
              <a:rPr kumimoji="0" lang="en-US" sz="2000" b="0" i="0" u="none" strike="noStrike" kern="1200" cap="none" spc="0" normalizeH="0" noProof="0" dirty="0">
                <a:ln>
                  <a:noFill/>
                </a:ln>
                <a:solidFill>
                  <a:prstClr val="black"/>
                </a:solidFill>
                <a:effectLst/>
                <a:uLnTx/>
                <a:uFillTx/>
                <a:latin typeface="Calibri" panose="020F0502020204030204"/>
                <a:ea typeface="+mn-ea"/>
                <a:cs typeface="+mn-cs"/>
              </a:rPr>
              <a:t> the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l-GR" sz="2000" b="0"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Amplitude of  the response along a PATHWAY</a:t>
            </a:r>
            <a:r>
              <a:rPr kumimoji="0" lang="en-US" sz="2000" b="0" i="0" u="none" strike="noStrike" kern="1200" cap="none" spc="0" normalizeH="0" noProof="0" dirty="0">
                <a:ln>
                  <a:noFill/>
                </a:ln>
                <a:solidFill>
                  <a:prstClr val="black"/>
                </a:solidFill>
                <a:effectLst/>
                <a:uLnTx/>
                <a:uFillTx/>
                <a:latin typeface="Calibri" panose="020F0502020204030204"/>
                <a:ea typeface="+mn-ea"/>
                <a:cs typeface="+mn-cs"/>
              </a:rPr>
              <a:t> and the </a:t>
            </a:r>
            <a:r>
              <a:rPr lang="en-US" sz="2000" dirty="0">
                <a:solidFill>
                  <a:prstClr val="black"/>
                </a:solidFill>
                <a:latin typeface="Calibri" panose="020F0502020204030204"/>
              </a:rPr>
              <a:t>impulse to the system (that is, the INFILTRATION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8" name="Picture 27">
            <a:extLst>
              <a:ext uri="{FF2B5EF4-FFF2-40B4-BE49-F238E27FC236}">
                <a16:creationId xmlns:a16="http://schemas.microsoft.com/office/drawing/2014/main" id="{A8872D12-6C35-4C49-BE3D-27E5C8838A61}"/>
              </a:ext>
            </a:extLst>
          </p:cNvPr>
          <p:cNvPicPr>
            <a:picLocks noChangeAspect="1"/>
          </p:cNvPicPr>
          <p:nvPr/>
        </p:nvPicPr>
        <p:blipFill>
          <a:blip r:embed="rId3"/>
          <a:stretch>
            <a:fillRect/>
          </a:stretch>
        </p:blipFill>
        <p:spPr>
          <a:xfrm>
            <a:off x="2759927" y="1620367"/>
            <a:ext cx="5785958" cy="5029200"/>
          </a:xfrm>
          <a:prstGeom prst="rect">
            <a:avLst/>
          </a:prstGeom>
          <a:solidFill>
            <a:srgbClr val="FFFFCC">
              <a:alpha val="50000"/>
            </a:srgbClr>
          </a:solidFill>
        </p:spPr>
      </p:pic>
      <p:sp>
        <p:nvSpPr>
          <p:cNvPr id="30" name="Rectangle 29">
            <a:extLst>
              <a:ext uri="{FF2B5EF4-FFF2-40B4-BE49-F238E27FC236}">
                <a16:creationId xmlns:a16="http://schemas.microsoft.com/office/drawing/2014/main" id="{015DA215-CC2D-470F-ADAF-5711A1787F60}"/>
              </a:ext>
            </a:extLst>
          </p:cNvPr>
          <p:cNvSpPr/>
          <p:nvPr/>
        </p:nvSpPr>
        <p:spPr>
          <a:xfrm>
            <a:off x="5698272" y="4762471"/>
            <a:ext cx="144967" cy="1430149"/>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9D5C0CF7-FBCF-4AF7-8D49-564F613FD907}"/>
              </a:ext>
            </a:extLst>
          </p:cNvPr>
          <p:cNvSpPr/>
          <p:nvPr/>
        </p:nvSpPr>
        <p:spPr>
          <a:xfrm>
            <a:off x="7560527" y="2432027"/>
            <a:ext cx="831053" cy="3771444"/>
          </a:xfrm>
          <a:prstGeom prst="rect">
            <a:avLst/>
          </a:prstGeom>
          <a:noFill/>
          <a:ln w="476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708CB080-0190-47F2-B216-25044CA6B2D3}"/>
              </a:ext>
            </a:extLst>
          </p:cNvPr>
          <p:cNvSpPr txBox="1"/>
          <p:nvPr/>
        </p:nvSpPr>
        <p:spPr>
          <a:xfrm>
            <a:off x="3376961" y="2237415"/>
            <a:ext cx="3273014" cy="1200329"/>
          </a:xfrm>
          <a:prstGeom prst="rect">
            <a:avLst/>
          </a:prstGeom>
          <a:solidFill>
            <a:srgbClr val="FFFFCC">
              <a:alpha val="9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Δ</a:t>
            </a:r>
            <a:r>
              <a:rPr kumimoji="0" lang="en-US"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Amplitude change in thermal flux=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Relation</a:t>
            </a:r>
            <a:r>
              <a:rPr kumimoji="0" lang="en-US" sz="1800" b="1" i="0" u="none" strike="noStrike" kern="1200" cap="none" spc="0" normalizeH="0" noProof="0" dirty="0">
                <a:ln>
                  <a:noFill/>
                </a:ln>
                <a:solidFill>
                  <a:srgbClr val="ED7D31">
                    <a:lumMod val="75000"/>
                  </a:srgbClr>
                </a:solidFill>
                <a:effectLst/>
                <a:uLnTx/>
                <a:uFillTx/>
                <a:latin typeface="Calibri" panose="020F0502020204030204"/>
                <a:ea typeface="+mn-ea"/>
                <a:cs typeface="+mn-cs"/>
              </a:rPr>
              <a:t> of the means</a:t>
            </a:r>
            <a:r>
              <a:rPr kumimoji="0" lang="en-US"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1.31</a:t>
            </a:r>
          </a:p>
        </p:txBody>
      </p:sp>
      <p:sp>
        <p:nvSpPr>
          <p:cNvPr id="35" name="TextBox 34">
            <a:extLst>
              <a:ext uri="{FF2B5EF4-FFF2-40B4-BE49-F238E27FC236}">
                <a16:creationId xmlns:a16="http://schemas.microsoft.com/office/drawing/2014/main" id="{0668D4F4-3E4E-47F1-B586-02D5D4856DCC}"/>
              </a:ext>
            </a:extLst>
          </p:cNvPr>
          <p:cNvSpPr txBox="1"/>
          <p:nvPr/>
        </p:nvSpPr>
        <p:spPr>
          <a:xfrm>
            <a:off x="2029522" y="3675222"/>
            <a:ext cx="576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9" name="Straight Arrow Connector 38">
            <a:extLst>
              <a:ext uri="{FF2B5EF4-FFF2-40B4-BE49-F238E27FC236}">
                <a16:creationId xmlns:a16="http://schemas.microsoft.com/office/drawing/2014/main" id="{21F82A6F-C5E4-4F77-A353-83CF969D6E0F}"/>
              </a:ext>
            </a:extLst>
          </p:cNvPr>
          <p:cNvCxnSpPr/>
          <p:nvPr/>
        </p:nvCxnSpPr>
        <p:spPr>
          <a:xfrm>
            <a:off x="2163337" y="3806172"/>
            <a:ext cx="334536"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89E115E-AB53-4B77-BCD9-3911739D7723}"/>
              </a:ext>
            </a:extLst>
          </p:cNvPr>
          <p:cNvSpPr txBox="1"/>
          <p:nvPr/>
        </p:nvSpPr>
        <p:spPr>
          <a:xfrm>
            <a:off x="9074356" y="4098390"/>
            <a:ext cx="287130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Temp  - </a:t>
            </a:r>
            <a:r>
              <a:rPr lang="en-US" sz="1400" noProof="0" dirty="0">
                <a:solidFill>
                  <a:prstClr val="black"/>
                </a:solidFill>
                <a:highlight>
                  <a:srgbClr val="FFFFCC"/>
                </a:highlight>
                <a:latin typeface="Calibri" panose="020F0502020204030204"/>
              </a:rPr>
              <a:t>WATER TABLE</a:t>
            </a:r>
            <a:endParaRPr kumimoji="0" lang="en-US" sz="1400" b="0" i="0"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CEDD646-8ADB-4098-BC8D-17F2F4E93F9C}"/>
              </a:ext>
            </a:extLst>
          </p:cNvPr>
          <p:cNvSpPr/>
          <p:nvPr/>
        </p:nvSpPr>
        <p:spPr>
          <a:xfrm>
            <a:off x="3853543" y="849086"/>
            <a:ext cx="7271657" cy="303007"/>
          </a:xfrm>
          <a:prstGeom prst="rect">
            <a:avLst/>
          </a:prstGeom>
          <a:solidFill>
            <a:schemeClr val="accent1">
              <a:alpha val="40000"/>
            </a:schemeClr>
          </a:solid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A8C0BAF-94D1-4A08-AE09-D3B20100DF97}"/>
              </a:ext>
            </a:extLst>
          </p:cNvPr>
          <p:cNvSpPr txBox="1"/>
          <p:nvPr/>
        </p:nvSpPr>
        <p:spPr>
          <a:xfrm>
            <a:off x="993829" y="2378422"/>
            <a:ext cx="116377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Correlation calculated for successive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displacments</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in time</a:t>
            </a:r>
          </a:p>
        </p:txBody>
      </p:sp>
      <p:cxnSp>
        <p:nvCxnSpPr>
          <p:cNvPr id="6" name="Straight Arrow Connector 5">
            <a:extLst>
              <a:ext uri="{FF2B5EF4-FFF2-40B4-BE49-F238E27FC236}">
                <a16:creationId xmlns:a16="http://schemas.microsoft.com/office/drawing/2014/main" id="{85389046-6532-44C7-9A96-7F4DC31D0D8A}"/>
              </a:ext>
            </a:extLst>
          </p:cNvPr>
          <p:cNvCxnSpPr>
            <a:cxnSpLocks/>
          </p:cNvCxnSpPr>
          <p:nvPr/>
        </p:nvCxnSpPr>
        <p:spPr>
          <a:xfrm>
            <a:off x="2836333" y="3582888"/>
            <a:ext cx="67734" cy="6335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88C3E47-3ACD-4E18-904E-FAD6329D9C3C}"/>
              </a:ext>
            </a:extLst>
          </p:cNvPr>
          <p:cNvCxnSpPr>
            <a:cxnSpLocks/>
          </p:cNvCxnSpPr>
          <p:nvPr/>
        </p:nvCxnSpPr>
        <p:spPr>
          <a:xfrm>
            <a:off x="2315737" y="4216400"/>
            <a:ext cx="520596"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797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3" grpId="0"/>
      <p:bldP spid="14" grpId="0"/>
      <p:bldP spid="20" grpId="0"/>
      <p:bldP spid="21" grpId="0"/>
      <p:bldP spid="24" grpId="0"/>
      <p:bldP spid="27" grpId="0"/>
      <p:bldP spid="30" grpId="0" animBg="1"/>
      <p:bldP spid="31" grpId="0" animBg="1"/>
      <p:bldP spid="33" grpId="0" animBg="1"/>
      <p:bldP spid="40"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E53AAAC-B919-4217-825C-FCCC10C7C83D}"/>
              </a:ext>
            </a:extLst>
          </p:cNvPr>
          <p:cNvPicPr>
            <a:picLocks noChangeAspect="1"/>
          </p:cNvPicPr>
          <p:nvPr/>
        </p:nvPicPr>
        <p:blipFill rotWithShape="1">
          <a:blip r:embed="rId2"/>
          <a:srcRect r="-4251"/>
          <a:stretch/>
        </p:blipFill>
        <p:spPr>
          <a:xfrm>
            <a:off x="3679370" y="1613950"/>
            <a:ext cx="8533491" cy="4937760"/>
          </a:xfrm>
          <a:prstGeom prst="rect">
            <a:avLst/>
          </a:prstGeom>
        </p:spPr>
      </p:pic>
      <p:sp>
        <p:nvSpPr>
          <p:cNvPr id="2" name="TextBox 1">
            <a:extLst>
              <a:ext uri="{FF2B5EF4-FFF2-40B4-BE49-F238E27FC236}">
                <a16:creationId xmlns:a16="http://schemas.microsoft.com/office/drawing/2014/main" id="{2456AA8C-DC86-4E7B-99B3-F4616D49C630}"/>
              </a:ext>
            </a:extLst>
          </p:cNvPr>
          <p:cNvSpPr txBox="1"/>
          <p:nvPr/>
        </p:nvSpPr>
        <p:spPr>
          <a:xfrm>
            <a:off x="8498589" y="44912"/>
            <a:ext cx="36249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Analysis of LAGS via correlation</a:t>
            </a:r>
            <a:r>
              <a:rPr kumimoji="0" lang="en-US" sz="1800" b="0" i="1" u="none" strike="noStrike" kern="1200" cap="none" spc="0" normalizeH="0" noProof="0" dirty="0">
                <a:ln>
                  <a:noFill/>
                </a:ln>
                <a:solidFill>
                  <a:prstClr val="black"/>
                </a:solidFill>
                <a:effectLst/>
                <a:highlight>
                  <a:srgbClr val="FFFFCC"/>
                </a:highlight>
                <a:uLnTx/>
                <a:uFillTx/>
                <a:latin typeface="Calibri" panose="020F0502020204030204"/>
                <a:ea typeface="+mn-ea"/>
                <a:cs typeface="+mn-cs"/>
              </a:rPr>
              <a:t> at different temporal displacements</a:t>
            </a:r>
            <a:endParaRPr kumimoji="0" lang="en-US" sz="1800" b="0" i="1"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3CF5C2F-66F2-460C-99CE-B09EA29AF503}"/>
              </a:ext>
            </a:extLst>
          </p:cNvPr>
          <p:cNvSpPr/>
          <p:nvPr/>
        </p:nvSpPr>
        <p:spPr>
          <a:xfrm>
            <a:off x="8968052" y="1894114"/>
            <a:ext cx="2887579" cy="464552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A6DC09E8-C7EF-4424-8C57-C540E5678843}"/>
              </a:ext>
            </a:extLst>
          </p:cNvPr>
          <p:cNvPicPr>
            <a:picLocks noChangeAspect="1"/>
          </p:cNvPicPr>
          <p:nvPr/>
        </p:nvPicPr>
        <p:blipFill rotWithShape="1">
          <a:blip r:embed="rId3"/>
          <a:srcRect l="25519" t="8145" r="25457" b="49340"/>
          <a:stretch/>
        </p:blipFill>
        <p:spPr>
          <a:xfrm>
            <a:off x="235422" y="551005"/>
            <a:ext cx="3200400" cy="1489056"/>
          </a:xfrm>
          <a:prstGeom prst="rect">
            <a:avLst/>
          </a:prstGeom>
        </p:spPr>
      </p:pic>
      <p:pic>
        <p:nvPicPr>
          <p:cNvPr id="17" name="Picture 16">
            <a:extLst>
              <a:ext uri="{FF2B5EF4-FFF2-40B4-BE49-F238E27FC236}">
                <a16:creationId xmlns:a16="http://schemas.microsoft.com/office/drawing/2014/main" id="{3EA9BEA3-BB92-4A35-94EE-9D98C69B949D}"/>
              </a:ext>
            </a:extLst>
          </p:cNvPr>
          <p:cNvPicPr>
            <a:picLocks noChangeAspect="1"/>
          </p:cNvPicPr>
          <p:nvPr/>
        </p:nvPicPr>
        <p:blipFill rotWithShape="1">
          <a:blip r:embed="rId3"/>
          <a:srcRect l="25519" t="8145" r="25457" b="46520"/>
          <a:stretch/>
        </p:blipFill>
        <p:spPr>
          <a:xfrm>
            <a:off x="230099" y="520569"/>
            <a:ext cx="3200400" cy="1587824"/>
          </a:xfrm>
          <a:prstGeom prst="rect">
            <a:avLst/>
          </a:prstGeom>
        </p:spPr>
      </p:pic>
      <p:pic>
        <p:nvPicPr>
          <p:cNvPr id="18" name="Picture 17">
            <a:extLst>
              <a:ext uri="{FF2B5EF4-FFF2-40B4-BE49-F238E27FC236}">
                <a16:creationId xmlns:a16="http://schemas.microsoft.com/office/drawing/2014/main" id="{D106ED55-CF1B-47FC-B9DC-0D5A7EA4D676}"/>
              </a:ext>
            </a:extLst>
          </p:cNvPr>
          <p:cNvPicPr>
            <a:picLocks noChangeAspect="1"/>
          </p:cNvPicPr>
          <p:nvPr/>
        </p:nvPicPr>
        <p:blipFill rotWithShape="1">
          <a:blip r:embed="rId3"/>
          <a:srcRect l="25519" t="8145" r="25457" b="7907"/>
          <a:stretch/>
        </p:blipFill>
        <p:spPr>
          <a:xfrm>
            <a:off x="235422" y="520569"/>
            <a:ext cx="3200400" cy="2940215"/>
          </a:xfrm>
          <a:prstGeom prst="rect">
            <a:avLst/>
          </a:prstGeom>
        </p:spPr>
      </p:pic>
      <p:sp>
        <p:nvSpPr>
          <p:cNvPr id="19" name="Rectangle 18">
            <a:extLst>
              <a:ext uri="{FF2B5EF4-FFF2-40B4-BE49-F238E27FC236}">
                <a16:creationId xmlns:a16="http://schemas.microsoft.com/office/drawing/2014/main" id="{0FFB3AB8-642F-4E02-811E-95FA68015E27}"/>
              </a:ext>
            </a:extLst>
          </p:cNvPr>
          <p:cNvSpPr/>
          <p:nvPr/>
        </p:nvSpPr>
        <p:spPr>
          <a:xfrm>
            <a:off x="235422" y="1717288"/>
            <a:ext cx="100947" cy="176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E20B25C-E0B3-446D-B872-03C990551CEB}"/>
              </a:ext>
            </a:extLst>
          </p:cNvPr>
          <p:cNvSpPr/>
          <p:nvPr/>
        </p:nvSpPr>
        <p:spPr>
          <a:xfrm>
            <a:off x="6870700" y="1613950"/>
            <a:ext cx="2402840" cy="280164"/>
          </a:xfrm>
          <a:prstGeom prst="rect">
            <a:avLst/>
          </a:prstGeom>
          <a:solidFill>
            <a:schemeClr val="accent1">
              <a:alpha val="3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217118C-CB75-4CD0-B5CF-C9F7F0FF0696}"/>
              </a:ext>
            </a:extLst>
          </p:cNvPr>
          <p:cNvSpPr txBox="1"/>
          <p:nvPr/>
        </p:nvSpPr>
        <p:spPr>
          <a:xfrm>
            <a:off x="130629" y="4354286"/>
            <a:ext cx="33051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This analysis is too local  – we seek a more global understanding…</a:t>
            </a:r>
          </a:p>
        </p:txBody>
      </p:sp>
      <p:pic>
        <p:nvPicPr>
          <p:cNvPr id="20" name="Picture 19" descr="USGSid_white">
            <a:extLst>
              <a:ext uri="{FF2B5EF4-FFF2-40B4-BE49-F238E27FC236}">
                <a16:creationId xmlns:a16="http://schemas.microsoft.com/office/drawing/2014/main" id="{FFD8A8B8-48FD-2E15-D0C5-394B3EA57746}"/>
              </a:ext>
            </a:extLst>
          </p:cNvPr>
          <p:cNvPicPr>
            <a:picLocks noChangeAspect="1" noChangeArrowheads="1"/>
          </p:cNvPicPr>
          <p:nvPr/>
        </p:nvPicPr>
        <p:blipFill>
          <a:blip r:embed="rId4" cstate="print"/>
          <a:srcRect/>
          <a:stretch>
            <a:fillRect/>
          </a:stretch>
        </p:blipFill>
        <p:spPr bwMode="auto">
          <a:xfrm>
            <a:off x="0" y="-18529"/>
            <a:ext cx="914400" cy="338137"/>
          </a:xfrm>
          <a:prstGeom prst="rect">
            <a:avLst/>
          </a:prstGeom>
          <a:noFill/>
          <a:ln w="9525">
            <a:noFill/>
            <a:miter lim="800000"/>
            <a:headEnd/>
            <a:tailEnd/>
          </a:ln>
        </p:spPr>
      </p:pic>
    </p:spTree>
    <p:extLst>
      <p:ext uri="{BB962C8B-B14F-4D97-AF65-F5344CB8AC3E}">
        <p14:creationId xmlns:p14="http://schemas.microsoft.com/office/powerpoint/2010/main" val="297871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7CB6046-146A-FD81-E4BB-7A4ECB38C1CA}"/>
              </a:ext>
            </a:extLst>
          </p:cNvPr>
          <p:cNvPicPr>
            <a:picLocks noChangeAspect="1"/>
          </p:cNvPicPr>
          <p:nvPr/>
        </p:nvPicPr>
        <p:blipFill rotWithShape="1">
          <a:blip r:embed="rId3">
            <a:extLst>
              <a:ext uri="{28A0092B-C50C-407E-A947-70E740481C1C}">
                <a14:useLocalDpi xmlns:a14="http://schemas.microsoft.com/office/drawing/2010/main" val="0"/>
              </a:ext>
            </a:extLst>
          </a:blip>
          <a:srcRect l="7385"/>
          <a:stretch/>
        </p:blipFill>
        <p:spPr>
          <a:xfrm>
            <a:off x="371474" y="1447800"/>
            <a:ext cx="8468701" cy="5143500"/>
          </a:xfrm>
          <a:prstGeom prst="rect">
            <a:avLst/>
          </a:prstGeom>
          <a:ln w="28575">
            <a:solidFill>
              <a:schemeClr val="tx1"/>
            </a:solidFill>
          </a:ln>
        </p:spPr>
      </p:pic>
      <p:cxnSp>
        <p:nvCxnSpPr>
          <p:cNvPr id="5" name="Straight Arrow Connector 4">
            <a:extLst>
              <a:ext uri="{FF2B5EF4-FFF2-40B4-BE49-F238E27FC236}">
                <a16:creationId xmlns:a16="http://schemas.microsoft.com/office/drawing/2014/main" id="{1A35A247-FE56-C1B0-95BE-1B160A83A0B4}"/>
              </a:ext>
            </a:extLst>
          </p:cNvPr>
          <p:cNvCxnSpPr>
            <a:cxnSpLocks/>
          </p:cNvCxnSpPr>
          <p:nvPr/>
        </p:nvCxnSpPr>
        <p:spPr>
          <a:xfrm>
            <a:off x="6638288" y="1860062"/>
            <a:ext cx="659644" cy="343026"/>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3056705-4F36-1433-2F8F-8959ABB3DEDC}"/>
              </a:ext>
            </a:extLst>
          </p:cNvPr>
          <p:cNvSpPr txBox="1"/>
          <p:nvPr/>
        </p:nvSpPr>
        <p:spPr>
          <a:xfrm>
            <a:off x="7434862" y="1652528"/>
            <a:ext cx="10707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Flow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Line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9007200-817F-3014-426D-3B59BD937EC2}"/>
              </a:ext>
            </a:extLst>
          </p:cNvPr>
          <p:cNvSpPr/>
          <p:nvPr/>
        </p:nvSpPr>
        <p:spPr>
          <a:xfrm>
            <a:off x="6515295" y="1602153"/>
            <a:ext cx="2129854" cy="74708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84038E9-C468-1344-B426-DD03068C179C}"/>
              </a:ext>
            </a:extLst>
          </p:cNvPr>
          <p:cNvSpPr txBox="1"/>
          <p:nvPr/>
        </p:nvSpPr>
        <p:spPr>
          <a:xfrm>
            <a:off x="9083298" y="1458147"/>
            <a:ext cx="3108701" cy="3016210"/>
          </a:xfrm>
          <a:prstGeom prst="rect">
            <a:avLst/>
          </a:prstGeom>
          <a:noFill/>
        </p:spPr>
        <p:txBody>
          <a:bodyPr wrap="square" rtlCol="0">
            <a:spAutoFit/>
          </a:bodyPr>
          <a:lstStyle/>
          <a:p>
            <a:r>
              <a:rPr lang="en-US" sz="2200" u="sng" dirty="0"/>
              <a:t>Interfaces:</a:t>
            </a:r>
          </a:p>
          <a:p>
            <a:pPr marL="285750" indent="-285750">
              <a:buFont typeface="Arial" panose="020B0604020202020204" pitchFamily="34" charset="0"/>
              <a:buChar char="•"/>
            </a:pPr>
            <a:r>
              <a:rPr lang="en-US" sz="2200" dirty="0"/>
              <a:t>Water Table</a:t>
            </a:r>
          </a:p>
          <a:p>
            <a:pPr marL="285750" indent="-285750">
              <a:buFont typeface="Arial" panose="020B0604020202020204" pitchFamily="34" charset="0"/>
              <a:buChar char="•"/>
            </a:pPr>
            <a:r>
              <a:rPr lang="en-US" sz="2200" dirty="0"/>
              <a:t>Land Surface (infiltration, seepage)</a:t>
            </a:r>
          </a:p>
          <a:p>
            <a:pPr marL="285750" indent="-285750">
              <a:buFont typeface="Arial" panose="020B0604020202020204" pitchFamily="34" charset="0"/>
              <a:buChar char="•"/>
            </a:pPr>
            <a:r>
              <a:rPr lang="en-US" sz="2200" dirty="0"/>
              <a:t>Streambed/Lakebed</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000" dirty="0"/>
          </a:p>
          <a:p>
            <a:endParaRPr lang="en-US" sz="2000" dirty="0"/>
          </a:p>
          <a:p>
            <a:pPr marL="285750" indent="-285750">
              <a:buFont typeface="Arial" panose="020B0604020202020204" pitchFamily="34" charset="0"/>
              <a:buChar char="•"/>
            </a:pPr>
            <a:endParaRPr lang="en-US" dirty="0"/>
          </a:p>
        </p:txBody>
      </p:sp>
      <p:sp>
        <p:nvSpPr>
          <p:cNvPr id="10" name="TextBox 9">
            <a:extLst>
              <a:ext uri="{FF2B5EF4-FFF2-40B4-BE49-F238E27FC236}">
                <a16:creationId xmlns:a16="http://schemas.microsoft.com/office/drawing/2014/main" id="{848CB7AD-AC76-29DB-32D5-1CC0E791800E}"/>
              </a:ext>
            </a:extLst>
          </p:cNvPr>
          <p:cNvSpPr txBox="1"/>
          <p:nvPr/>
        </p:nvSpPr>
        <p:spPr>
          <a:xfrm>
            <a:off x="371474" y="266700"/>
            <a:ext cx="11265355" cy="1077218"/>
          </a:xfrm>
          <a:prstGeom prst="rect">
            <a:avLst/>
          </a:prstGeom>
          <a:noFill/>
        </p:spPr>
        <p:txBody>
          <a:bodyPr wrap="square" rtlCol="0">
            <a:spAutoFit/>
          </a:bodyPr>
          <a:lstStyle/>
          <a:p>
            <a:r>
              <a:rPr lang="en-US" sz="3200" b="1" dirty="0">
                <a:solidFill>
                  <a:srgbClr val="C00000"/>
                </a:solidFill>
              </a:rPr>
              <a:t>Alternative perspectives for modeling the shallow subsurface:  </a:t>
            </a:r>
          </a:p>
          <a:p>
            <a:r>
              <a:rPr lang="en-US" sz="3200" b="1" dirty="0"/>
              <a:t>Interfaces and Pathways</a:t>
            </a:r>
          </a:p>
        </p:txBody>
      </p:sp>
      <p:sp>
        <p:nvSpPr>
          <p:cNvPr id="11" name="TextBox 10">
            <a:extLst>
              <a:ext uri="{FF2B5EF4-FFF2-40B4-BE49-F238E27FC236}">
                <a16:creationId xmlns:a16="http://schemas.microsoft.com/office/drawing/2014/main" id="{CD54AFF8-A1EE-3B77-BD41-0A3FAAB5AC18}"/>
              </a:ext>
            </a:extLst>
          </p:cNvPr>
          <p:cNvSpPr txBox="1"/>
          <p:nvPr/>
        </p:nvSpPr>
        <p:spPr>
          <a:xfrm>
            <a:off x="9083297" y="1458969"/>
            <a:ext cx="3108701" cy="5386090"/>
          </a:xfrm>
          <a:prstGeom prst="rect">
            <a:avLst/>
          </a:prstGeom>
          <a:noFill/>
        </p:spPr>
        <p:txBody>
          <a:bodyPr wrap="square" rtlCol="0">
            <a:spAutoFit/>
          </a:bodyPr>
          <a:lstStyle/>
          <a:p>
            <a:r>
              <a:rPr lang="en-US" sz="2200" u="sng" dirty="0"/>
              <a:t>Interfaces:</a:t>
            </a:r>
          </a:p>
          <a:p>
            <a:pPr marL="285750" indent="-285750">
              <a:buFont typeface="Arial" panose="020B0604020202020204" pitchFamily="34" charset="0"/>
              <a:buChar char="•"/>
            </a:pPr>
            <a:r>
              <a:rPr lang="en-US" sz="2200" dirty="0"/>
              <a:t>Water Table</a:t>
            </a:r>
          </a:p>
          <a:p>
            <a:pPr marL="285750" indent="-285750">
              <a:buFont typeface="Arial" panose="020B0604020202020204" pitchFamily="34" charset="0"/>
              <a:buChar char="•"/>
            </a:pPr>
            <a:r>
              <a:rPr lang="en-US" sz="2200" dirty="0"/>
              <a:t>Land Surface (infiltration, seepage)</a:t>
            </a:r>
          </a:p>
          <a:p>
            <a:pPr marL="285750" indent="-285750">
              <a:buFont typeface="Arial" panose="020B0604020202020204" pitchFamily="34" charset="0"/>
              <a:buChar char="•"/>
            </a:pPr>
            <a:r>
              <a:rPr lang="en-US" sz="2200" dirty="0"/>
              <a:t>Streambed/Lakebed</a:t>
            </a:r>
          </a:p>
          <a:p>
            <a:pPr marL="285750" indent="-285750">
              <a:buFont typeface="Arial" panose="020B0604020202020204" pitchFamily="34" charset="0"/>
              <a:buChar char="•"/>
            </a:pPr>
            <a:endParaRPr lang="en-US" sz="2200" dirty="0"/>
          </a:p>
          <a:p>
            <a:r>
              <a:rPr lang="en-US" sz="2200" u="sng" dirty="0"/>
              <a:t>Pathways:</a:t>
            </a:r>
          </a:p>
          <a:p>
            <a:pPr marL="285750" indent="-285750">
              <a:buFont typeface="Arial" panose="020B0604020202020204" pitchFamily="34" charset="0"/>
              <a:buChar char="•"/>
            </a:pPr>
            <a:r>
              <a:rPr lang="en-US" sz="2200" dirty="0"/>
              <a:t>Unsaturated Zone</a:t>
            </a:r>
          </a:p>
          <a:p>
            <a:pPr marL="285750" indent="-285750">
              <a:buFont typeface="Arial" panose="020B0604020202020204" pitchFamily="34" charset="0"/>
              <a:buChar char="•"/>
            </a:pPr>
            <a:r>
              <a:rPr lang="en-US" sz="2200" dirty="0"/>
              <a:t>Stream Channel</a:t>
            </a:r>
          </a:p>
          <a:p>
            <a:pPr marL="285750" indent="-285750">
              <a:buFont typeface="Arial" panose="020B0604020202020204" pitchFamily="34" charset="0"/>
              <a:buChar char="•"/>
            </a:pPr>
            <a:r>
              <a:rPr lang="en-US" sz="2200" dirty="0"/>
              <a:t>Riparian Zone</a:t>
            </a:r>
          </a:p>
          <a:p>
            <a:pPr marL="285750" indent="-285750">
              <a:buFont typeface="Arial" panose="020B0604020202020204" pitchFamily="34" charset="0"/>
              <a:buChar char="•"/>
            </a:pPr>
            <a:r>
              <a:rPr lang="en-US" sz="2200" dirty="0"/>
              <a:t>Rejected Infiltration</a:t>
            </a:r>
          </a:p>
          <a:p>
            <a:r>
              <a:rPr lang="en-US" sz="2200" dirty="0"/>
              <a:t>      Surface Runoff</a:t>
            </a:r>
          </a:p>
          <a:p>
            <a:r>
              <a:rPr lang="en-US" sz="2200" dirty="0"/>
              <a:t>      Groundwater Runoff</a:t>
            </a:r>
          </a:p>
          <a:p>
            <a:pPr marL="285750" indent="-285750">
              <a:buFont typeface="Arial" panose="020B0604020202020204" pitchFamily="34" charset="0"/>
              <a:buChar char="•"/>
            </a:pPr>
            <a:endParaRPr lang="en-US" sz="2000" dirty="0"/>
          </a:p>
          <a:p>
            <a:endParaRPr lang="en-US" sz="2000" dirty="0"/>
          </a:p>
          <a:p>
            <a:pPr marL="285750" indent="-285750">
              <a:buFont typeface="Arial" panose="020B0604020202020204" pitchFamily="34" charset="0"/>
              <a:buChar char="•"/>
            </a:pPr>
            <a:endParaRPr lang="en-US" dirty="0"/>
          </a:p>
        </p:txBody>
      </p:sp>
      <p:sp>
        <p:nvSpPr>
          <p:cNvPr id="2" name="TextBox 1">
            <a:extLst>
              <a:ext uri="{FF2B5EF4-FFF2-40B4-BE49-F238E27FC236}">
                <a16:creationId xmlns:a16="http://schemas.microsoft.com/office/drawing/2014/main" id="{FFFE4E0E-34AF-E198-52B6-DC6344E8C75B}"/>
              </a:ext>
            </a:extLst>
          </p:cNvPr>
          <p:cNvSpPr txBox="1"/>
          <p:nvPr/>
        </p:nvSpPr>
        <p:spPr>
          <a:xfrm>
            <a:off x="10810875" y="-3457"/>
            <a:ext cx="1381125" cy="461665"/>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UWM </a:t>
            </a:r>
            <a:r>
              <a:rPr lang="en-US" sz="1200" dirty="0" err="1">
                <a:effectLst>
                  <a:outerShdw blurRad="38100" dist="38100" dir="2700000" algn="tl">
                    <a:srgbClr val="000000">
                      <a:alpha val="43137"/>
                    </a:srgbClr>
                  </a:outerShdw>
                </a:effectLst>
              </a:rPr>
              <a:t>Colloquim</a:t>
            </a:r>
            <a:r>
              <a:rPr lang="en-US" sz="1200" dirty="0">
                <a:effectLst>
                  <a:outerShdw blurRad="38100" dist="38100" dir="2700000" algn="tl">
                    <a:srgbClr val="000000">
                      <a:alpha val="43137"/>
                    </a:srgbClr>
                  </a:outerShdw>
                </a:effectLst>
              </a:rPr>
              <a:t>    11 May 2023</a:t>
            </a:r>
          </a:p>
        </p:txBody>
      </p:sp>
      <p:sp>
        <p:nvSpPr>
          <p:cNvPr id="6" name="Oval 5">
            <a:extLst>
              <a:ext uri="{FF2B5EF4-FFF2-40B4-BE49-F238E27FC236}">
                <a16:creationId xmlns:a16="http://schemas.microsoft.com/office/drawing/2014/main" id="{AC824968-9325-2988-60E6-07013B6EEFC6}"/>
              </a:ext>
            </a:extLst>
          </p:cNvPr>
          <p:cNvSpPr/>
          <p:nvPr/>
        </p:nvSpPr>
        <p:spPr>
          <a:xfrm>
            <a:off x="2549524" y="4097394"/>
            <a:ext cx="1403351" cy="476690"/>
          </a:xfrm>
          <a:prstGeom prst="ellipse">
            <a:avLst/>
          </a:prstGeom>
          <a:solidFill>
            <a:srgbClr val="C00000">
              <a:alpha val="22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90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A65986-5AF3-4758-8FFE-93507FE6BC9E}"/>
              </a:ext>
            </a:extLst>
          </p:cNvPr>
          <p:cNvPicPr>
            <a:picLocks noChangeAspect="1"/>
          </p:cNvPicPr>
          <p:nvPr/>
        </p:nvPicPr>
        <p:blipFill>
          <a:blip r:embed="rId2"/>
          <a:stretch>
            <a:fillRect/>
          </a:stretch>
        </p:blipFill>
        <p:spPr>
          <a:xfrm>
            <a:off x="1280928" y="1083095"/>
            <a:ext cx="10312007" cy="3291840"/>
          </a:xfrm>
          <a:prstGeom prst="rect">
            <a:avLst/>
          </a:prstGeom>
        </p:spPr>
      </p:pic>
      <p:pic>
        <p:nvPicPr>
          <p:cNvPr id="6" name="Picture 5">
            <a:extLst>
              <a:ext uri="{FF2B5EF4-FFF2-40B4-BE49-F238E27FC236}">
                <a16:creationId xmlns:a16="http://schemas.microsoft.com/office/drawing/2014/main" id="{13FFE88F-5CF1-4094-AEB1-B99B70594C05}"/>
              </a:ext>
            </a:extLst>
          </p:cNvPr>
          <p:cNvPicPr>
            <a:picLocks noChangeAspect="1"/>
          </p:cNvPicPr>
          <p:nvPr/>
        </p:nvPicPr>
        <p:blipFill rotWithShape="1">
          <a:blip r:embed="rId3"/>
          <a:srcRect t="3174" r="55927"/>
          <a:stretch/>
        </p:blipFill>
        <p:spPr>
          <a:xfrm>
            <a:off x="165463" y="3277655"/>
            <a:ext cx="1115465" cy="1097280"/>
          </a:xfrm>
          <a:prstGeom prst="rect">
            <a:avLst/>
          </a:prstGeom>
          <a:ln w="12700">
            <a:solidFill>
              <a:schemeClr val="tx1"/>
            </a:solidFill>
          </a:ln>
        </p:spPr>
      </p:pic>
      <p:pic>
        <p:nvPicPr>
          <p:cNvPr id="7" name="Picture 6">
            <a:extLst>
              <a:ext uri="{FF2B5EF4-FFF2-40B4-BE49-F238E27FC236}">
                <a16:creationId xmlns:a16="http://schemas.microsoft.com/office/drawing/2014/main" id="{DB939794-5119-4598-9B7E-63379745FDF2}"/>
              </a:ext>
            </a:extLst>
          </p:cNvPr>
          <p:cNvPicPr>
            <a:picLocks noChangeAspect="1"/>
          </p:cNvPicPr>
          <p:nvPr/>
        </p:nvPicPr>
        <p:blipFill rotWithShape="1">
          <a:blip r:embed="rId4"/>
          <a:srcRect t="6984" r="57157"/>
          <a:stretch/>
        </p:blipFill>
        <p:spPr>
          <a:xfrm>
            <a:off x="6082123" y="3277655"/>
            <a:ext cx="1127240" cy="1097280"/>
          </a:xfrm>
          <a:prstGeom prst="rect">
            <a:avLst/>
          </a:prstGeom>
          <a:ln w="12700">
            <a:solidFill>
              <a:schemeClr val="tx1"/>
            </a:solidFill>
          </a:ln>
        </p:spPr>
      </p:pic>
      <p:pic>
        <p:nvPicPr>
          <p:cNvPr id="17" name="Picture 16">
            <a:extLst>
              <a:ext uri="{FF2B5EF4-FFF2-40B4-BE49-F238E27FC236}">
                <a16:creationId xmlns:a16="http://schemas.microsoft.com/office/drawing/2014/main" id="{CBDBF6FF-193E-4AD1-B3B7-885CF76B7E60}"/>
              </a:ext>
            </a:extLst>
          </p:cNvPr>
          <p:cNvPicPr>
            <a:picLocks noChangeAspect="1"/>
          </p:cNvPicPr>
          <p:nvPr/>
        </p:nvPicPr>
        <p:blipFill rotWithShape="1">
          <a:blip r:embed="rId5"/>
          <a:srcRect b="17716"/>
          <a:stretch/>
        </p:blipFill>
        <p:spPr>
          <a:xfrm>
            <a:off x="6184392" y="4731812"/>
            <a:ext cx="5943600" cy="1354159"/>
          </a:xfrm>
          <a:prstGeom prst="rect">
            <a:avLst/>
          </a:prstGeom>
          <a:ln w="12700">
            <a:solidFill>
              <a:schemeClr val="tx1"/>
            </a:solidFill>
          </a:ln>
        </p:spPr>
      </p:pic>
      <p:sp>
        <p:nvSpPr>
          <p:cNvPr id="18" name="TextBox 17">
            <a:extLst>
              <a:ext uri="{FF2B5EF4-FFF2-40B4-BE49-F238E27FC236}">
                <a16:creationId xmlns:a16="http://schemas.microsoft.com/office/drawing/2014/main" id="{EA8C1EB7-C3FB-48E5-A0DB-391149DFC6E4}"/>
              </a:ext>
            </a:extLst>
          </p:cNvPr>
          <p:cNvSpPr txBox="1"/>
          <p:nvPr/>
        </p:nvSpPr>
        <p:spPr>
          <a:xfrm>
            <a:off x="6304135" y="5256130"/>
            <a:ext cx="14855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HI_Trended</a:t>
            </a:r>
          </a:p>
        </p:txBody>
      </p:sp>
      <p:pic>
        <p:nvPicPr>
          <p:cNvPr id="19" name="Picture 18">
            <a:extLst>
              <a:ext uri="{FF2B5EF4-FFF2-40B4-BE49-F238E27FC236}">
                <a16:creationId xmlns:a16="http://schemas.microsoft.com/office/drawing/2014/main" id="{E4444CCC-1E97-4AD4-AEEF-D1BF49AC8E46}"/>
              </a:ext>
            </a:extLst>
          </p:cNvPr>
          <p:cNvPicPr>
            <a:picLocks noChangeAspect="1"/>
          </p:cNvPicPr>
          <p:nvPr/>
        </p:nvPicPr>
        <p:blipFill rotWithShape="1">
          <a:blip r:embed="rId6"/>
          <a:srcRect b="17716"/>
          <a:stretch/>
        </p:blipFill>
        <p:spPr>
          <a:xfrm>
            <a:off x="88392" y="4741843"/>
            <a:ext cx="5943600" cy="1354158"/>
          </a:xfrm>
          <a:prstGeom prst="rect">
            <a:avLst/>
          </a:prstGeom>
          <a:ln w="12700">
            <a:solidFill>
              <a:schemeClr val="tx1"/>
            </a:solidFill>
          </a:ln>
        </p:spPr>
      </p:pic>
      <p:sp>
        <p:nvSpPr>
          <p:cNvPr id="12" name="TextBox 11">
            <a:extLst>
              <a:ext uri="{FF2B5EF4-FFF2-40B4-BE49-F238E27FC236}">
                <a16:creationId xmlns:a16="http://schemas.microsoft.com/office/drawing/2014/main" id="{8C5CFC60-796D-498C-87BC-DC6D533630FA}"/>
              </a:ext>
            </a:extLst>
          </p:cNvPr>
          <p:cNvSpPr txBox="1"/>
          <p:nvPr/>
        </p:nvSpPr>
        <p:spPr>
          <a:xfrm>
            <a:off x="192128" y="5256130"/>
            <a:ext cx="14855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MID_Trended</a:t>
            </a:r>
          </a:p>
        </p:txBody>
      </p:sp>
      <p:sp>
        <p:nvSpPr>
          <p:cNvPr id="3" name="TextBox 2">
            <a:extLst>
              <a:ext uri="{FF2B5EF4-FFF2-40B4-BE49-F238E27FC236}">
                <a16:creationId xmlns:a16="http://schemas.microsoft.com/office/drawing/2014/main" id="{E990F1E3-5A5C-4543-A77C-D158A8695C0D}"/>
              </a:ext>
            </a:extLst>
          </p:cNvPr>
          <p:cNvSpPr txBox="1"/>
          <p:nvPr/>
        </p:nvSpPr>
        <p:spPr>
          <a:xfrm>
            <a:off x="88392" y="46517"/>
            <a:ext cx="12192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HEAT FLOW RESPONSE along RECHARGE PATHWAY for MID_Trended and HI_Trended simulations.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Heat flow in INFILTRATION compared to heat flow in RECHARGE to Water Table for CONTRIBUTING BASINS during warming.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Heat Flow = Heat Flux normalized by basin area.</a:t>
            </a:r>
          </a:p>
        </p:txBody>
      </p:sp>
      <p:pic>
        <p:nvPicPr>
          <p:cNvPr id="11" name="Picture 10">
            <a:extLst>
              <a:ext uri="{FF2B5EF4-FFF2-40B4-BE49-F238E27FC236}">
                <a16:creationId xmlns:a16="http://schemas.microsoft.com/office/drawing/2014/main" id="{FD5E3BFE-8DB1-449A-B1E3-AF4378F78A17}"/>
              </a:ext>
            </a:extLst>
          </p:cNvPr>
          <p:cNvPicPr>
            <a:picLocks noChangeAspect="1"/>
          </p:cNvPicPr>
          <p:nvPr/>
        </p:nvPicPr>
        <p:blipFill rotWithShape="1">
          <a:blip r:embed="rId7">
            <a:extLst>
              <a:ext uri="{28A0092B-C50C-407E-A947-70E740481C1C}">
                <a14:useLocalDpi xmlns:a14="http://schemas.microsoft.com/office/drawing/2010/main" val="0"/>
              </a:ext>
            </a:extLst>
          </a:blip>
          <a:srcRect t="17153"/>
          <a:stretch/>
        </p:blipFill>
        <p:spPr>
          <a:xfrm>
            <a:off x="2757" y="815957"/>
            <a:ext cx="12189243" cy="5680377"/>
          </a:xfrm>
          <a:prstGeom prst="rect">
            <a:avLst/>
          </a:prstGeom>
          <a:ln w="12700">
            <a:solidFill>
              <a:schemeClr val="tx1"/>
            </a:solidFill>
          </a:ln>
        </p:spPr>
      </p:pic>
      <p:sp>
        <p:nvSpPr>
          <p:cNvPr id="21" name="Oval 20">
            <a:extLst>
              <a:ext uri="{FF2B5EF4-FFF2-40B4-BE49-F238E27FC236}">
                <a16:creationId xmlns:a16="http://schemas.microsoft.com/office/drawing/2014/main" id="{891827C5-F570-4DD9-AC3F-82878745504A}"/>
              </a:ext>
            </a:extLst>
          </p:cNvPr>
          <p:cNvSpPr/>
          <p:nvPr/>
        </p:nvSpPr>
        <p:spPr>
          <a:xfrm>
            <a:off x="2993433" y="3354452"/>
            <a:ext cx="749301" cy="603385"/>
          </a:xfrm>
          <a:prstGeom prst="ellipse">
            <a:avLst/>
          </a:prstGeom>
          <a:solidFill>
            <a:srgbClr val="C00000">
              <a:alpha val="22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EE0E4A24-33A2-4B34-A45B-FC7B19DDF237}"/>
              </a:ext>
            </a:extLst>
          </p:cNvPr>
          <p:cNvSpPr/>
          <p:nvPr/>
        </p:nvSpPr>
        <p:spPr>
          <a:xfrm>
            <a:off x="1622058" y="2584585"/>
            <a:ext cx="2195794" cy="844415"/>
          </a:xfrm>
          <a:prstGeom prst="ellipse">
            <a:avLst/>
          </a:prstGeom>
          <a:solidFill>
            <a:schemeClr val="accent6">
              <a:lumMod val="75000"/>
              <a:alpha val="22000"/>
            </a:schemeClr>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BF53C07-BD9F-41E3-8B2A-CD61A7412086}"/>
              </a:ext>
            </a:extLst>
          </p:cNvPr>
          <p:cNvSpPr txBox="1"/>
          <p:nvPr/>
        </p:nvSpPr>
        <p:spPr>
          <a:xfrm>
            <a:off x="10003319" y="492792"/>
            <a:ext cx="23627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highlight>
                  <a:srgbClr val="FFFFCC"/>
                </a:highlight>
                <a:uLnTx/>
                <a:uFillTx/>
                <a:latin typeface="Calibri" panose="020F0502020204030204"/>
                <a:ea typeface="+mn-ea"/>
                <a:cs typeface="+mn-cs"/>
              </a:rPr>
              <a:t>RESPONSE Along RECHARGE Pathway</a:t>
            </a:r>
          </a:p>
        </p:txBody>
      </p:sp>
      <p:pic>
        <p:nvPicPr>
          <p:cNvPr id="14" name="Picture 13">
            <a:extLst>
              <a:ext uri="{FF2B5EF4-FFF2-40B4-BE49-F238E27FC236}">
                <a16:creationId xmlns:a16="http://schemas.microsoft.com/office/drawing/2014/main" id="{16A9036C-8DBC-4B7E-91D5-B93F3D88B89A}"/>
              </a:ext>
            </a:extLst>
          </p:cNvPr>
          <p:cNvPicPr>
            <a:picLocks noChangeAspect="1"/>
          </p:cNvPicPr>
          <p:nvPr/>
        </p:nvPicPr>
        <p:blipFill>
          <a:blip r:embed="rId6"/>
          <a:stretch>
            <a:fillRect/>
          </a:stretch>
        </p:blipFill>
        <p:spPr>
          <a:xfrm>
            <a:off x="88392" y="4745895"/>
            <a:ext cx="5943600" cy="1645721"/>
          </a:xfrm>
          <a:prstGeom prst="rect">
            <a:avLst/>
          </a:prstGeom>
          <a:ln w="12700">
            <a:solidFill>
              <a:schemeClr val="tx1"/>
            </a:solidFill>
          </a:ln>
        </p:spPr>
      </p:pic>
      <p:pic>
        <p:nvPicPr>
          <p:cNvPr id="16" name="Picture 15">
            <a:extLst>
              <a:ext uri="{FF2B5EF4-FFF2-40B4-BE49-F238E27FC236}">
                <a16:creationId xmlns:a16="http://schemas.microsoft.com/office/drawing/2014/main" id="{506B0534-B330-4501-85D9-46064CCA6722}"/>
              </a:ext>
            </a:extLst>
          </p:cNvPr>
          <p:cNvPicPr>
            <a:picLocks noChangeAspect="1"/>
          </p:cNvPicPr>
          <p:nvPr/>
        </p:nvPicPr>
        <p:blipFill>
          <a:blip r:embed="rId5"/>
          <a:stretch>
            <a:fillRect/>
          </a:stretch>
        </p:blipFill>
        <p:spPr>
          <a:xfrm>
            <a:off x="6184392" y="4731812"/>
            <a:ext cx="5943600" cy="1645721"/>
          </a:xfrm>
          <a:prstGeom prst="rect">
            <a:avLst/>
          </a:prstGeom>
          <a:ln w="12700">
            <a:solidFill>
              <a:schemeClr val="tx1"/>
            </a:solidFill>
          </a:ln>
        </p:spPr>
      </p:pic>
      <p:sp>
        <p:nvSpPr>
          <p:cNvPr id="2" name="Oval 1">
            <a:extLst>
              <a:ext uri="{FF2B5EF4-FFF2-40B4-BE49-F238E27FC236}">
                <a16:creationId xmlns:a16="http://schemas.microsoft.com/office/drawing/2014/main" id="{E368F7E5-71D0-4DE5-BBD3-E05482DD1245}"/>
              </a:ext>
            </a:extLst>
          </p:cNvPr>
          <p:cNvSpPr/>
          <p:nvPr/>
        </p:nvSpPr>
        <p:spPr>
          <a:xfrm>
            <a:off x="5499342" y="4886723"/>
            <a:ext cx="755057" cy="1165511"/>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0FD5475F-C071-4CA2-A6B0-89DE9082FF81}"/>
              </a:ext>
            </a:extLst>
          </p:cNvPr>
          <p:cNvGrpSpPr>
            <a:grpSpLocks noChangeAspect="1"/>
          </p:cNvGrpSpPr>
          <p:nvPr/>
        </p:nvGrpSpPr>
        <p:grpSpPr>
          <a:xfrm>
            <a:off x="9214712" y="4680284"/>
            <a:ext cx="2945284" cy="1828800"/>
            <a:chOff x="463827" y="330199"/>
            <a:chExt cx="10322542" cy="6504754"/>
          </a:xfrm>
        </p:grpSpPr>
        <p:pic>
          <p:nvPicPr>
            <p:cNvPr id="26" name="Picture 25">
              <a:extLst>
                <a:ext uri="{FF2B5EF4-FFF2-40B4-BE49-F238E27FC236}">
                  <a16:creationId xmlns:a16="http://schemas.microsoft.com/office/drawing/2014/main" id="{C450CA85-14FC-46B9-8C4D-2052B0A34FCE}"/>
                </a:ext>
              </a:extLst>
            </p:cNvPr>
            <p:cNvPicPr>
              <a:picLocks noChangeAspect="1"/>
            </p:cNvPicPr>
            <p:nvPr/>
          </p:nvPicPr>
          <p:blipFill rotWithShape="1">
            <a:blip r:embed="rId3"/>
            <a:srcRect t="3174" r="55927"/>
            <a:stretch/>
          </p:blipFill>
          <p:spPr>
            <a:xfrm>
              <a:off x="560645" y="341297"/>
              <a:ext cx="3150156" cy="3098800"/>
            </a:xfrm>
            <a:prstGeom prst="rect">
              <a:avLst/>
            </a:prstGeom>
            <a:ln w="12700">
              <a:solidFill>
                <a:schemeClr val="tx1"/>
              </a:solidFill>
            </a:ln>
          </p:spPr>
        </p:pic>
        <p:pic>
          <p:nvPicPr>
            <p:cNvPr id="27" name="Picture 26">
              <a:extLst>
                <a:ext uri="{FF2B5EF4-FFF2-40B4-BE49-F238E27FC236}">
                  <a16:creationId xmlns:a16="http://schemas.microsoft.com/office/drawing/2014/main" id="{4AA6830E-366B-4F14-8554-F2F35D795271}"/>
                </a:ext>
              </a:extLst>
            </p:cNvPr>
            <p:cNvPicPr>
              <a:picLocks noChangeAspect="1"/>
            </p:cNvPicPr>
            <p:nvPr/>
          </p:nvPicPr>
          <p:blipFill rotWithShape="1">
            <a:blip r:embed="rId8"/>
            <a:srcRect t="3174" r="56550"/>
            <a:stretch/>
          </p:blipFill>
          <p:spPr>
            <a:xfrm>
              <a:off x="4009715" y="330199"/>
              <a:ext cx="3105574" cy="3098801"/>
            </a:xfrm>
            <a:prstGeom prst="rect">
              <a:avLst/>
            </a:prstGeom>
            <a:ln w="12700">
              <a:solidFill>
                <a:schemeClr val="tx1"/>
              </a:solidFill>
            </a:ln>
          </p:spPr>
        </p:pic>
        <p:pic>
          <p:nvPicPr>
            <p:cNvPr id="28" name="Picture 27">
              <a:extLst>
                <a:ext uri="{FF2B5EF4-FFF2-40B4-BE49-F238E27FC236}">
                  <a16:creationId xmlns:a16="http://schemas.microsoft.com/office/drawing/2014/main" id="{F31B950E-EBCF-41A4-8E46-CC0EF1ED4787}"/>
                </a:ext>
              </a:extLst>
            </p:cNvPr>
            <p:cNvPicPr>
              <a:picLocks noChangeAspect="1"/>
            </p:cNvPicPr>
            <p:nvPr/>
          </p:nvPicPr>
          <p:blipFill rotWithShape="1">
            <a:blip r:embed="rId9"/>
            <a:srcRect t="2540" r="55366"/>
            <a:stretch/>
          </p:blipFill>
          <p:spPr>
            <a:xfrm>
              <a:off x="463827" y="3646157"/>
              <a:ext cx="3190240" cy="3119120"/>
            </a:xfrm>
            <a:prstGeom prst="rect">
              <a:avLst/>
            </a:prstGeom>
            <a:ln w="12700">
              <a:solidFill>
                <a:schemeClr val="tx1"/>
              </a:solidFill>
            </a:ln>
          </p:spPr>
        </p:pic>
        <p:pic>
          <p:nvPicPr>
            <p:cNvPr id="29" name="Picture 28">
              <a:extLst>
                <a:ext uri="{FF2B5EF4-FFF2-40B4-BE49-F238E27FC236}">
                  <a16:creationId xmlns:a16="http://schemas.microsoft.com/office/drawing/2014/main" id="{651D69E7-51D7-4E73-80E5-17ADA234BEEF}"/>
                </a:ext>
              </a:extLst>
            </p:cNvPr>
            <p:cNvPicPr>
              <a:picLocks noChangeAspect="1"/>
            </p:cNvPicPr>
            <p:nvPr/>
          </p:nvPicPr>
          <p:blipFill rotWithShape="1">
            <a:blip r:embed="rId10"/>
            <a:srcRect t="6984" r="56018"/>
            <a:stretch/>
          </p:blipFill>
          <p:spPr>
            <a:xfrm>
              <a:off x="3879031" y="3646157"/>
              <a:ext cx="3347392" cy="3174064"/>
            </a:xfrm>
            <a:prstGeom prst="rect">
              <a:avLst/>
            </a:prstGeom>
            <a:ln w="12700">
              <a:solidFill>
                <a:schemeClr val="tx1"/>
              </a:solidFill>
            </a:ln>
          </p:spPr>
        </p:pic>
        <p:pic>
          <p:nvPicPr>
            <p:cNvPr id="30" name="Picture 29">
              <a:extLst>
                <a:ext uri="{FF2B5EF4-FFF2-40B4-BE49-F238E27FC236}">
                  <a16:creationId xmlns:a16="http://schemas.microsoft.com/office/drawing/2014/main" id="{4D36C440-9785-4A60-A802-FD8649BF66C2}"/>
                </a:ext>
              </a:extLst>
            </p:cNvPr>
            <p:cNvPicPr>
              <a:picLocks noChangeAspect="1"/>
            </p:cNvPicPr>
            <p:nvPr/>
          </p:nvPicPr>
          <p:blipFill rotWithShape="1">
            <a:blip r:embed="rId11"/>
            <a:srcRect t="6349" r="57299"/>
            <a:stretch/>
          </p:blipFill>
          <p:spPr>
            <a:xfrm>
              <a:off x="7510507" y="330199"/>
              <a:ext cx="3213717" cy="3160155"/>
            </a:xfrm>
            <a:prstGeom prst="rect">
              <a:avLst/>
            </a:prstGeom>
            <a:ln w="12700">
              <a:solidFill>
                <a:schemeClr val="tx1"/>
              </a:solidFill>
            </a:ln>
          </p:spPr>
        </p:pic>
        <p:pic>
          <p:nvPicPr>
            <p:cNvPr id="31" name="Picture 30">
              <a:extLst>
                <a:ext uri="{FF2B5EF4-FFF2-40B4-BE49-F238E27FC236}">
                  <a16:creationId xmlns:a16="http://schemas.microsoft.com/office/drawing/2014/main" id="{F71C6609-7A11-4A2C-A304-A62A6DCE10D3}"/>
                </a:ext>
              </a:extLst>
            </p:cNvPr>
            <p:cNvPicPr>
              <a:picLocks noChangeAspect="1"/>
            </p:cNvPicPr>
            <p:nvPr/>
          </p:nvPicPr>
          <p:blipFill rotWithShape="1">
            <a:blip r:embed="rId4"/>
            <a:srcRect t="6984" r="57157"/>
            <a:stretch/>
          </p:blipFill>
          <p:spPr>
            <a:xfrm>
              <a:off x="7510507" y="3646157"/>
              <a:ext cx="3275862" cy="3188796"/>
            </a:xfrm>
            <a:prstGeom prst="rect">
              <a:avLst/>
            </a:prstGeom>
            <a:ln w="12700">
              <a:solidFill>
                <a:schemeClr val="tx1"/>
              </a:solidFill>
            </a:ln>
          </p:spPr>
        </p:pic>
      </p:grpSp>
      <p:sp>
        <p:nvSpPr>
          <p:cNvPr id="32" name="Oval 31">
            <a:extLst>
              <a:ext uri="{FF2B5EF4-FFF2-40B4-BE49-F238E27FC236}">
                <a16:creationId xmlns:a16="http://schemas.microsoft.com/office/drawing/2014/main" id="{CAD4C655-BC0B-4D9F-8C6D-8EAE14F9A0A0}"/>
              </a:ext>
            </a:extLst>
          </p:cNvPr>
          <p:cNvSpPr/>
          <p:nvPr/>
        </p:nvSpPr>
        <p:spPr>
          <a:xfrm>
            <a:off x="5469150" y="6049002"/>
            <a:ext cx="755057" cy="376939"/>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Arrow Connector 4">
            <a:extLst>
              <a:ext uri="{FF2B5EF4-FFF2-40B4-BE49-F238E27FC236}">
                <a16:creationId xmlns:a16="http://schemas.microsoft.com/office/drawing/2014/main" id="{3343F833-C716-499F-918A-0982D2954BF6}"/>
              </a:ext>
            </a:extLst>
          </p:cNvPr>
          <p:cNvCxnSpPr>
            <a:cxnSpLocks/>
          </p:cNvCxnSpPr>
          <p:nvPr/>
        </p:nvCxnSpPr>
        <p:spPr>
          <a:xfrm flipH="1">
            <a:off x="6096000" y="3124200"/>
            <a:ext cx="2656114" cy="176252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40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p:bldP spid="21" grpId="0" animBg="1"/>
      <p:bldP spid="22" grpId="0" animBg="1"/>
      <p:bldP spid="2" grpId="0" animBg="1"/>
      <p:bldP spid="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50145A-F9C4-4CFE-B095-C9AD2C99DF99}"/>
              </a:ext>
            </a:extLst>
          </p:cNvPr>
          <p:cNvSpPr txBox="1"/>
          <p:nvPr/>
        </p:nvSpPr>
        <p:spPr>
          <a:xfrm>
            <a:off x="519273" y="622395"/>
            <a:ext cx="114784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Dampening results:  Change in Warming along Pathways after 30 years</a:t>
            </a:r>
          </a:p>
        </p:txBody>
      </p:sp>
      <p:pic>
        <p:nvPicPr>
          <p:cNvPr id="2" name="Picture 1">
            <a:extLst>
              <a:ext uri="{FF2B5EF4-FFF2-40B4-BE49-F238E27FC236}">
                <a16:creationId xmlns:a16="http://schemas.microsoft.com/office/drawing/2014/main" id="{ED1695C9-1CC2-448C-9218-A0A6331848BE}"/>
              </a:ext>
            </a:extLst>
          </p:cNvPr>
          <p:cNvPicPr>
            <a:picLocks noChangeAspect="1"/>
          </p:cNvPicPr>
          <p:nvPr/>
        </p:nvPicPr>
        <p:blipFill rotWithShape="1">
          <a:blip r:embed="rId2"/>
          <a:srcRect b="37798"/>
          <a:stretch/>
        </p:blipFill>
        <p:spPr>
          <a:xfrm>
            <a:off x="519273" y="1268726"/>
            <a:ext cx="10819260" cy="2957586"/>
          </a:xfrm>
          <a:prstGeom prst="rect">
            <a:avLst/>
          </a:prstGeom>
        </p:spPr>
      </p:pic>
      <p:pic>
        <p:nvPicPr>
          <p:cNvPr id="11" name="Picture 10">
            <a:extLst>
              <a:ext uri="{FF2B5EF4-FFF2-40B4-BE49-F238E27FC236}">
                <a16:creationId xmlns:a16="http://schemas.microsoft.com/office/drawing/2014/main" id="{06181353-9DFA-41FE-A258-DD2391611FA5}"/>
              </a:ext>
            </a:extLst>
          </p:cNvPr>
          <p:cNvPicPr>
            <a:picLocks noChangeAspect="1"/>
          </p:cNvPicPr>
          <p:nvPr/>
        </p:nvPicPr>
        <p:blipFill rotWithShape="1">
          <a:blip r:embed="rId2"/>
          <a:srcRect b="37799"/>
          <a:stretch/>
        </p:blipFill>
        <p:spPr>
          <a:xfrm>
            <a:off x="519273" y="1268726"/>
            <a:ext cx="10819260" cy="2957586"/>
          </a:xfrm>
          <a:prstGeom prst="rect">
            <a:avLst/>
          </a:prstGeom>
        </p:spPr>
      </p:pic>
      <p:sp>
        <p:nvSpPr>
          <p:cNvPr id="3" name="Oval 2">
            <a:extLst>
              <a:ext uri="{FF2B5EF4-FFF2-40B4-BE49-F238E27FC236}">
                <a16:creationId xmlns:a16="http://schemas.microsoft.com/office/drawing/2014/main" id="{4D3A53DE-50C9-4B49-9C8E-891ACAB9CB1B}"/>
              </a:ext>
            </a:extLst>
          </p:cNvPr>
          <p:cNvSpPr/>
          <p:nvPr/>
        </p:nvSpPr>
        <p:spPr>
          <a:xfrm>
            <a:off x="9436925" y="2100943"/>
            <a:ext cx="903514" cy="391886"/>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E543F4E-D961-4AAA-A6D8-E5D20A7801FA}"/>
              </a:ext>
            </a:extLst>
          </p:cNvPr>
          <p:cNvSpPr/>
          <p:nvPr/>
        </p:nvSpPr>
        <p:spPr>
          <a:xfrm>
            <a:off x="9452757" y="3834426"/>
            <a:ext cx="903514" cy="391886"/>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87B412F-B10F-48FE-9D4A-2A9BF521AB31}"/>
              </a:ext>
            </a:extLst>
          </p:cNvPr>
          <p:cNvSpPr/>
          <p:nvPr/>
        </p:nvSpPr>
        <p:spPr>
          <a:xfrm>
            <a:off x="9436925" y="2942111"/>
            <a:ext cx="903514" cy="391886"/>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42DCB6-FBD5-9219-F202-3395207CD613}"/>
              </a:ext>
            </a:extLst>
          </p:cNvPr>
          <p:cNvSpPr/>
          <p:nvPr/>
        </p:nvSpPr>
        <p:spPr>
          <a:xfrm>
            <a:off x="9436925" y="2521527"/>
            <a:ext cx="903514" cy="391886"/>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37D5599-7818-5306-FCB7-25750365C9C3}"/>
              </a:ext>
            </a:extLst>
          </p:cNvPr>
          <p:cNvSpPr/>
          <p:nvPr/>
        </p:nvSpPr>
        <p:spPr>
          <a:xfrm>
            <a:off x="9436925" y="3398840"/>
            <a:ext cx="903514" cy="391886"/>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8DF3091-0285-D969-270B-1DFE1618C798}"/>
              </a:ext>
            </a:extLst>
          </p:cNvPr>
          <p:cNvGrpSpPr/>
          <p:nvPr/>
        </p:nvGrpSpPr>
        <p:grpSpPr>
          <a:xfrm>
            <a:off x="519273" y="1257997"/>
            <a:ext cx="10819260" cy="5234243"/>
            <a:chOff x="3126421" y="1470157"/>
            <a:chExt cx="6866531" cy="4104964"/>
          </a:xfrm>
        </p:grpSpPr>
        <p:graphicFrame>
          <p:nvGraphicFramePr>
            <p:cNvPr id="18" name="Chart 17">
              <a:extLst>
                <a:ext uri="{FF2B5EF4-FFF2-40B4-BE49-F238E27FC236}">
                  <a16:creationId xmlns:a16="http://schemas.microsoft.com/office/drawing/2014/main" id="{5E99E2E5-4767-4037-A550-29B265093B11}"/>
                </a:ext>
              </a:extLst>
            </p:cNvPr>
            <p:cNvGraphicFramePr>
              <a:graphicFrameLocks/>
            </p:cNvGraphicFramePr>
            <p:nvPr/>
          </p:nvGraphicFramePr>
          <p:xfrm>
            <a:off x="3126421" y="1470157"/>
            <a:ext cx="6866531" cy="4104964"/>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3">
              <a:extLst>
                <a:ext uri="{FF2B5EF4-FFF2-40B4-BE49-F238E27FC236}">
                  <a16:creationId xmlns:a16="http://schemas.microsoft.com/office/drawing/2014/main" id="{2A5D5CA8-C7A4-4DCC-8A74-A935AE274F34}"/>
                </a:ext>
              </a:extLst>
            </p:cNvPr>
            <p:cNvSpPr txBox="1"/>
            <p:nvPr/>
          </p:nvSpPr>
          <p:spPr>
            <a:xfrm>
              <a:off x="7544733" y="3271499"/>
              <a:ext cx="895553" cy="35052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b="1" dirty="0"/>
                <a:t>Dampening</a:t>
              </a:r>
            </a:p>
          </p:txBody>
        </p:sp>
        <p:cxnSp>
          <p:nvCxnSpPr>
            <p:cNvPr id="20" name="Straight Arrow Connector 19">
              <a:extLst>
                <a:ext uri="{FF2B5EF4-FFF2-40B4-BE49-F238E27FC236}">
                  <a16:creationId xmlns:a16="http://schemas.microsoft.com/office/drawing/2014/main" id="{EC92874E-6508-4B8F-A1E6-32044FA49423}"/>
                </a:ext>
              </a:extLst>
            </p:cNvPr>
            <p:cNvCxnSpPr>
              <a:cxnSpLocks/>
            </p:cNvCxnSpPr>
            <p:nvPr/>
          </p:nvCxnSpPr>
          <p:spPr>
            <a:xfrm flipH="1">
              <a:off x="6949098" y="2614751"/>
              <a:ext cx="1708161" cy="761188"/>
            </a:xfrm>
            <a:prstGeom prst="straightConnector1">
              <a:avLst/>
            </a:prstGeom>
            <a:ln w="381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7C54176D-AF75-5C0C-C899-5332B8470DC9}"/>
              </a:ext>
            </a:extLst>
          </p:cNvPr>
          <p:cNvSpPr/>
          <p:nvPr/>
        </p:nvSpPr>
        <p:spPr>
          <a:xfrm>
            <a:off x="1166327" y="1279455"/>
            <a:ext cx="1119673" cy="185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0FB22B2-C509-2436-C32B-ABE1FF4920E9}"/>
              </a:ext>
            </a:extLst>
          </p:cNvPr>
          <p:cNvPicPr>
            <a:picLocks noChangeAspect="1"/>
          </p:cNvPicPr>
          <p:nvPr/>
        </p:nvPicPr>
        <p:blipFill rotWithShape="1">
          <a:blip r:embed="rId4"/>
          <a:srcRect l="19688" t="61702" r="56172" b="15327"/>
          <a:stretch/>
        </p:blipFill>
        <p:spPr>
          <a:xfrm>
            <a:off x="8186532" y="4664203"/>
            <a:ext cx="3608371" cy="1856735"/>
          </a:xfrm>
          <a:prstGeom prst="rect">
            <a:avLst/>
          </a:prstGeom>
        </p:spPr>
      </p:pic>
      <p:sp>
        <p:nvSpPr>
          <p:cNvPr id="9" name="TextBox 8">
            <a:extLst>
              <a:ext uri="{FF2B5EF4-FFF2-40B4-BE49-F238E27FC236}">
                <a16:creationId xmlns:a16="http://schemas.microsoft.com/office/drawing/2014/main" id="{3B2CF253-1D73-5554-F265-6184ABF854CA}"/>
              </a:ext>
            </a:extLst>
          </p:cNvPr>
          <p:cNvSpPr txBox="1"/>
          <p:nvPr/>
        </p:nvSpPr>
        <p:spPr>
          <a:xfrm>
            <a:off x="10810875" y="-3457"/>
            <a:ext cx="1381125" cy="461665"/>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UWM </a:t>
            </a:r>
            <a:r>
              <a:rPr lang="en-US" sz="1200" dirty="0" err="1">
                <a:effectLst>
                  <a:outerShdw blurRad="38100" dist="38100" dir="2700000" algn="tl">
                    <a:srgbClr val="000000">
                      <a:alpha val="43137"/>
                    </a:srgbClr>
                  </a:outerShdw>
                </a:effectLst>
              </a:rPr>
              <a:t>Colloquim</a:t>
            </a:r>
            <a:r>
              <a:rPr lang="en-US" sz="1200" dirty="0">
                <a:effectLst>
                  <a:outerShdw blurRad="38100" dist="38100" dir="2700000" algn="tl">
                    <a:srgbClr val="000000">
                      <a:alpha val="43137"/>
                    </a:srgbClr>
                  </a:outerShdw>
                </a:effectLst>
              </a:rPr>
              <a:t>    11 May 2023</a:t>
            </a:r>
          </a:p>
        </p:txBody>
      </p:sp>
    </p:spTree>
    <p:extLst>
      <p:ext uri="{BB962C8B-B14F-4D97-AF65-F5344CB8AC3E}">
        <p14:creationId xmlns:p14="http://schemas.microsoft.com/office/powerpoint/2010/main" val="186776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88DFDD-C4AD-FD21-AE0D-91BF17E67F10}"/>
              </a:ext>
            </a:extLst>
          </p:cNvPr>
          <p:cNvSpPr txBox="1"/>
          <p:nvPr/>
        </p:nvSpPr>
        <p:spPr>
          <a:xfrm>
            <a:off x="197151" y="533608"/>
            <a:ext cx="11809187" cy="151509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Le simulazioni numeriche mostrano che circa </a:t>
            </a:r>
            <a:r>
              <a:rPr kumimoji="0" lang="it-IT"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il 40% del riscaldamento </a:t>
            </a: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applicato come infiltrazione al tetto della zona insatura </a:t>
            </a:r>
            <a:r>
              <a:rPr kumimoji="0" lang="it-IT"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giunge alla falda freatica</a:t>
            </a: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la zona insatura (UZ) immagazzina gran parte del segnale di calore, con una tendenza all’aumento della temperatura.</a:t>
            </a: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06FCC0FA-B4C5-171D-623A-765A1E0EC7D3}"/>
              </a:ext>
            </a:extLst>
          </p:cNvPr>
          <p:cNvSpPr txBox="1"/>
          <p:nvPr/>
        </p:nvSpPr>
        <p:spPr>
          <a:xfrm>
            <a:off x="11541512" y="6492240"/>
            <a:ext cx="4533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a:ea typeface="+mn-ea"/>
                <a:cs typeface="+mn-cs"/>
              </a:rPr>
              <a:t>37</a:t>
            </a:r>
          </a:p>
        </p:txBody>
      </p:sp>
      <p:pic>
        <p:nvPicPr>
          <p:cNvPr id="12" name="Picture 11" descr="USGSid_white">
            <a:extLst>
              <a:ext uri="{FF2B5EF4-FFF2-40B4-BE49-F238E27FC236}">
                <a16:creationId xmlns:a16="http://schemas.microsoft.com/office/drawing/2014/main" id="{35EC7B4D-5673-743B-209A-92A22FFB6121}"/>
              </a:ext>
            </a:extLst>
          </p:cNvPr>
          <p:cNvPicPr>
            <a:picLocks noChangeAspect="1" noChangeArrowheads="1"/>
          </p:cNvPicPr>
          <p:nvPr/>
        </p:nvPicPr>
        <p:blipFill>
          <a:blip r:embed="rId2" cstate="print"/>
          <a:srcRect/>
          <a:stretch>
            <a:fillRect/>
          </a:stretch>
        </p:blipFill>
        <p:spPr bwMode="auto">
          <a:xfrm>
            <a:off x="0" y="-18529"/>
            <a:ext cx="914400" cy="338137"/>
          </a:xfrm>
          <a:prstGeom prst="rect">
            <a:avLst/>
          </a:prstGeom>
          <a:noFill/>
          <a:ln w="9525">
            <a:noFill/>
            <a:miter lim="800000"/>
            <a:headEnd/>
            <a:tailEnd/>
          </a:ln>
        </p:spPr>
      </p:pic>
      <p:sp>
        <p:nvSpPr>
          <p:cNvPr id="7" name="TextBox 6">
            <a:extLst>
              <a:ext uri="{FF2B5EF4-FFF2-40B4-BE49-F238E27FC236}">
                <a16:creationId xmlns:a16="http://schemas.microsoft.com/office/drawing/2014/main" id="{606B88E2-92DC-28AF-2407-5FC59A4FE772}"/>
              </a:ext>
            </a:extLst>
          </p:cNvPr>
          <p:cNvSpPr txBox="1"/>
          <p:nvPr/>
        </p:nvSpPr>
        <p:spPr>
          <a:xfrm>
            <a:off x="197151" y="533608"/>
            <a:ext cx="11809187" cy="3066802"/>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Le simulazioni numeriche mostrano che circa </a:t>
            </a:r>
            <a:r>
              <a:rPr kumimoji="0" lang="it-IT"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il 40% del riscaldamento </a:t>
            </a: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applicato come infiltrazione al tetto della zona insatura </a:t>
            </a:r>
            <a:r>
              <a:rPr kumimoji="0" lang="it-IT"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giunge alla falda freatica</a:t>
            </a: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la zona insatura (UZ) immagazzina gran parte del segnale di calore, con una tendenza all’aumento della temperatura.</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In seguito, la ricarica “riscaldata” scorre attraverso la zona satura; una volta che le acque sotterranee raggiungono i corsi idrici superficiali, </a:t>
            </a:r>
            <a:r>
              <a:rPr kumimoji="0" lang="it-IT"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solamente il 10% circa </a:t>
            </a: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del segnale di riscaldamento iniziale </a:t>
            </a:r>
            <a:r>
              <a:rPr kumimoji="0" lang="it-IT"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viene restituito ai corsi d'acqua mediante fuoriuscita diretta </a:t>
            </a: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delle acque sotterranee.</a:t>
            </a: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709D5E59-535F-5838-3ABD-EA70A3FC16B9}"/>
              </a:ext>
            </a:extLst>
          </p:cNvPr>
          <p:cNvSpPr txBox="1"/>
          <p:nvPr/>
        </p:nvSpPr>
        <p:spPr>
          <a:xfrm>
            <a:off x="197151" y="533608"/>
            <a:ext cx="11809187" cy="498078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Le simulazioni numeriche mostrano che circa </a:t>
            </a:r>
            <a:r>
              <a:rPr kumimoji="0" lang="it-IT"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il 40% del riscaldamento </a:t>
            </a: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applicato come infiltrazione al tetto della zona insatura </a:t>
            </a:r>
            <a:r>
              <a:rPr kumimoji="0" lang="it-IT"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giunge alla falda freatica</a:t>
            </a: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la zona insatura (UZ) immagazzina gran parte del segnale di calore, con una tendenza all’aumento della temperatura.</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In seguito, la ricarica “riscaldata” scorre attraverso la zona satura; una volta che le acque sotterranee raggiungono i corsi idrici superficiali, </a:t>
            </a:r>
            <a:r>
              <a:rPr kumimoji="0" lang="it-IT"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solamente il 10% circa </a:t>
            </a: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del segnale di riscaldamento iniziale </a:t>
            </a:r>
            <a:r>
              <a:rPr kumimoji="0" lang="it-IT"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viene restituito ai corsi d'acqua mediante fuoriuscita diretta </a:t>
            </a: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delle acque sotterranee.</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it-IT"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Tuttavia, l’aumento di temperatura simulato nei corsi idrici superficiali è di entità simile all'aumento registrato per la falda freatica, a causa del contributo di calore proveniente dal ruscellamento superficiale </a:t>
            </a: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da precipitazioni, che non interagisce con la zona insatura e nemmeno con la zona satura, contrastando l’attenuazione indotta dal sottosuolo.</a:t>
            </a: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7212736-2D03-9440-3307-5A06D344553B}"/>
              </a:ext>
            </a:extLst>
          </p:cNvPr>
          <p:cNvSpPr txBox="1"/>
          <p:nvPr/>
        </p:nvSpPr>
        <p:spPr>
          <a:xfrm>
            <a:off x="197151" y="533608"/>
            <a:ext cx="11809187" cy="6170215"/>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Le simulazioni numeriche mostrano che circa </a:t>
            </a:r>
            <a:r>
              <a:rPr kumimoji="0" lang="it-IT"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il 40% del riscaldamento </a:t>
            </a: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applicato come infiltrazione al tetto della zona insatura </a:t>
            </a:r>
            <a:r>
              <a:rPr kumimoji="0" lang="it-IT"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giunge alla falda freatica</a:t>
            </a: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la zona insatura (UZ) immagazzina gran parte del segnale di calore, con una tendenza all’aumento della temperatura.</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In seguito, la ricarica “riscaldata” scorre attraverso la zona satura; una volta che le acque sotterranee raggiungono i corsi idrici superficiali, </a:t>
            </a:r>
            <a:r>
              <a:rPr kumimoji="0" lang="it-IT"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solamente il 10% circa </a:t>
            </a: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del segnale di riscaldamento iniziale </a:t>
            </a:r>
            <a:r>
              <a:rPr kumimoji="0" lang="it-IT"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viene restituito ai corsi d'acqua mediante fuoriuscita diretta </a:t>
            </a: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delle acque sotterranee.</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it-IT"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Tuttavia, l’aumento di temperatura simulato nei corsi idrici superficiali è di entità simile all'aumento registrato per la falda freatica, a causa del contributo di calore proveniente dal ruscellamento superficiale </a:t>
            </a: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da precipitazioni, che non interagisce con la zona insatura e nemmeno con la zona satura, contrastando l’attenuazione indotta dal sottosuolo.</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it-IT"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Il metodo </a:t>
            </a:r>
            <a:r>
              <a:rPr kumimoji="0" lang="it-IT" sz="2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 modellazione per un caso ipotetico ed i risultati preliminari qui riportati </a:t>
            </a:r>
            <a:r>
              <a:rPr kumimoji="0" lang="it-IT"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forniscono un potenziale flusso di lavoro da applicare nell’ambito della modellazione dei cambiamenti climatici alla scala di un bacino esistente.</a:t>
            </a: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7F9C299B-D96B-2135-CA87-E5A9D9DA220B}"/>
              </a:ext>
            </a:extLst>
          </p:cNvPr>
          <p:cNvSpPr/>
          <p:nvPr/>
        </p:nvSpPr>
        <p:spPr>
          <a:xfrm>
            <a:off x="0" y="564602"/>
            <a:ext cx="11994849" cy="6071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0F4FFA0B-C29D-9BAE-E41B-C9A28F596100}"/>
              </a:ext>
            </a:extLst>
          </p:cNvPr>
          <p:cNvPicPr>
            <a:picLocks noChangeAspect="1"/>
          </p:cNvPicPr>
          <p:nvPr/>
        </p:nvPicPr>
        <p:blipFill rotWithShape="1">
          <a:blip r:embed="rId3"/>
          <a:srcRect l="33906" t="29341" r="13203" b="22389"/>
          <a:stretch/>
        </p:blipFill>
        <p:spPr>
          <a:xfrm>
            <a:off x="1675072" y="1970584"/>
            <a:ext cx="8153400" cy="4023942"/>
          </a:xfrm>
          <a:prstGeom prst="rect">
            <a:avLst/>
          </a:prstGeom>
        </p:spPr>
      </p:pic>
      <p:sp>
        <p:nvSpPr>
          <p:cNvPr id="25" name="TextBox 24">
            <a:extLst>
              <a:ext uri="{FF2B5EF4-FFF2-40B4-BE49-F238E27FC236}">
                <a16:creationId xmlns:a16="http://schemas.microsoft.com/office/drawing/2014/main" id="{68F80CAF-835E-AD41-4825-31440B95FAA0}"/>
              </a:ext>
            </a:extLst>
          </p:cNvPr>
          <p:cNvSpPr txBox="1"/>
          <p:nvPr/>
        </p:nvSpPr>
        <p:spPr>
          <a:xfrm>
            <a:off x="451110" y="660959"/>
            <a:ext cx="4610100" cy="89255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Research Paper/GROUNDWATER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Adaptation of MT3D-USGS for Simulating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Applied Unsaturated-Zone Heat Transport</a:t>
            </a:r>
          </a:p>
        </p:txBody>
      </p:sp>
      <p:sp>
        <p:nvSpPr>
          <p:cNvPr id="26" name="TextBox 25">
            <a:extLst>
              <a:ext uri="{FF2B5EF4-FFF2-40B4-BE49-F238E27FC236}">
                <a16:creationId xmlns:a16="http://schemas.microsoft.com/office/drawing/2014/main" id="{79FA7A34-098D-85B3-3D91-57682C1022C9}"/>
              </a:ext>
            </a:extLst>
          </p:cNvPr>
          <p:cNvSpPr txBox="1"/>
          <p:nvPr/>
        </p:nvSpPr>
        <p:spPr>
          <a:xfrm>
            <a:off x="6104196" y="691737"/>
            <a:ext cx="5076825" cy="8617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Article/Water</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Palatino Linotype" panose="02040502050505030304" pitchFamily="18" charset="0"/>
                <a:ea typeface="Times New Roman" panose="02020603050405020304" pitchFamily="18" charset="0"/>
                <a:cs typeface="Times New Roman" panose="02020603050405020304" pitchFamily="18" charset="0"/>
              </a:rPr>
              <a:t>Simulation of Heat Flow in a Synthetic Watershed: The Role of the Unsaturated Zone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384DB415-E263-22CB-6D01-F49F7769AFB2}"/>
              </a:ext>
            </a:extLst>
          </p:cNvPr>
          <p:cNvSpPr txBox="1"/>
          <p:nvPr/>
        </p:nvSpPr>
        <p:spPr>
          <a:xfrm>
            <a:off x="10810875" y="-3457"/>
            <a:ext cx="1381125" cy="461665"/>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UWM </a:t>
            </a:r>
            <a:r>
              <a:rPr lang="en-US" sz="1200" dirty="0" err="1">
                <a:effectLst>
                  <a:outerShdw blurRad="38100" dist="38100" dir="2700000" algn="tl">
                    <a:srgbClr val="000000">
                      <a:alpha val="43137"/>
                    </a:srgbClr>
                  </a:outerShdw>
                </a:effectLst>
              </a:rPr>
              <a:t>Colloquim</a:t>
            </a:r>
            <a:r>
              <a:rPr lang="en-US" sz="1200" dirty="0">
                <a:effectLst>
                  <a:outerShdw blurRad="38100" dist="38100" dir="2700000" algn="tl">
                    <a:srgbClr val="000000">
                      <a:alpha val="43137"/>
                    </a:srgbClr>
                  </a:outerShdw>
                </a:effectLst>
              </a:rPr>
              <a:t>    11 May 2023</a:t>
            </a:r>
          </a:p>
        </p:txBody>
      </p:sp>
    </p:spTree>
    <p:extLst>
      <p:ext uri="{BB962C8B-B14F-4D97-AF65-F5344CB8AC3E}">
        <p14:creationId xmlns:p14="http://schemas.microsoft.com/office/powerpoint/2010/main" val="334107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416CC3-1FE9-4DF8-851F-E36F5CB86E00}"/>
              </a:ext>
            </a:extLst>
          </p:cNvPr>
          <p:cNvPicPr>
            <a:picLocks noChangeAspect="1"/>
          </p:cNvPicPr>
          <p:nvPr/>
        </p:nvPicPr>
        <p:blipFill rotWithShape="1">
          <a:blip r:embed="rId2">
            <a:extLst>
              <a:ext uri="{28A0092B-C50C-407E-A947-70E740481C1C}">
                <a14:useLocalDpi xmlns:a14="http://schemas.microsoft.com/office/drawing/2010/main" val="0"/>
              </a:ext>
            </a:extLst>
          </a:blip>
          <a:srcRect t="17153"/>
          <a:stretch/>
        </p:blipFill>
        <p:spPr>
          <a:xfrm>
            <a:off x="0" y="1594328"/>
            <a:ext cx="8737969" cy="4072030"/>
          </a:xfrm>
          <a:prstGeom prst="rect">
            <a:avLst/>
          </a:prstGeom>
          <a:ln w="12700">
            <a:solidFill>
              <a:schemeClr val="tx1"/>
            </a:solidFill>
          </a:ln>
        </p:spPr>
      </p:pic>
      <p:sp>
        <p:nvSpPr>
          <p:cNvPr id="5" name="Oval 4">
            <a:extLst>
              <a:ext uri="{FF2B5EF4-FFF2-40B4-BE49-F238E27FC236}">
                <a16:creationId xmlns:a16="http://schemas.microsoft.com/office/drawing/2014/main" id="{40B99BC8-EE5D-4723-A070-CB49C383FAB4}"/>
              </a:ext>
            </a:extLst>
          </p:cNvPr>
          <p:cNvSpPr/>
          <p:nvPr/>
        </p:nvSpPr>
        <p:spPr>
          <a:xfrm>
            <a:off x="2705375" y="3208927"/>
            <a:ext cx="1398540" cy="568689"/>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D88B00A4-D8F2-4733-B0D0-494D1231D889}"/>
              </a:ext>
            </a:extLst>
          </p:cNvPr>
          <p:cNvSpPr/>
          <p:nvPr/>
        </p:nvSpPr>
        <p:spPr>
          <a:xfrm>
            <a:off x="2834099" y="4905754"/>
            <a:ext cx="2017937" cy="715271"/>
          </a:xfrm>
          <a:prstGeom prst="ellipse">
            <a:avLst/>
          </a:prstGeom>
          <a:solidFill>
            <a:srgbClr val="C00000">
              <a:alpha val="22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D66EDDE-3F35-43F5-BABD-CAED9C4779AB}"/>
              </a:ext>
            </a:extLst>
          </p:cNvPr>
          <p:cNvSpPr/>
          <p:nvPr/>
        </p:nvSpPr>
        <p:spPr>
          <a:xfrm>
            <a:off x="3973286" y="3135086"/>
            <a:ext cx="2661831" cy="891090"/>
          </a:xfrm>
          <a:prstGeom prst="ellipse">
            <a:avLst/>
          </a:prstGeom>
          <a:solidFill>
            <a:srgbClr val="C00000">
              <a:alpha val="22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D62E3A22-E8F1-4A4B-8FD7-D8371FA77635}"/>
              </a:ext>
            </a:extLst>
          </p:cNvPr>
          <p:cNvSpPr/>
          <p:nvPr/>
        </p:nvSpPr>
        <p:spPr>
          <a:xfrm>
            <a:off x="2834100" y="2751455"/>
            <a:ext cx="1534885" cy="468085"/>
          </a:xfrm>
          <a:prstGeom prst="ellipse">
            <a:avLst/>
          </a:prstGeom>
          <a:solidFill>
            <a:srgbClr val="C00000">
              <a:alpha val="22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0BB7DD69-C6A0-42A2-BF68-3CB2D4E0B8B2}"/>
              </a:ext>
            </a:extLst>
          </p:cNvPr>
          <p:cNvSpPr/>
          <p:nvPr/>
        </p:nvSpPr>
        <p:spPr>
          <a:xfrm>
            <a:off x="1690279" y="3748626"/>
            <a:ext cx="2017937" cy="684549"/>
          </a:xfrm>
          <a:prstGeom prst="ellipse">
            <a:avLst/>
          </a:prstGeom>
          <a:solidFill>
            <a:srgbClr val="C00000">
              <a:alpha val="22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D3E66A9-0811-4C42-BB40-CD58A0EBA4C4}"/>
              </a:ext>
            </a:extLst>
          </p:cNvPr>
          <p:cNvSpPr/>
          <p:nvPr/>
        </p:nvSpPr>
        <p:spPr>
          <a:xfrm>
            <a:off x="1034143" y="2875996"/>
            <a:ext cx="1799956" cy="748090"/>
          </a:xfrm>
          <a:prstGeom prst="ellipse">
            <a:avLst/>
          </a:prstGeom>
          <a:solidFill>
            <a:schemeClr val="accent6">
              <a:lumMod val="75000"/>
              <a:alpha val="22000"/>
            </a:schemeClr>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80736A51-EE96-44A9-B323-B039F77DA2F4}"/>
              </a:ext>
            </a:extLst>
          </p:cNvPr>
          <p:cNvSpPr/>
          <p:nvPr/>
        </p:nvSpPr>
        <p:spPr>
          <a:xfrm>
            <a:off x="5601972" y="2283370"/>
            <a:ext cx="1242785" cy="468085"/>
          </a:xfrm>
          <a:prstGeom prst="ellipse">
            <a:avLst/>
          </a:prstGeom>
          <a:solidFill>
            <a:srgbClr val="7030A0">
              <a:alpha val="40000"/>
            </a:srgbClr>
          </a:solid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AE26FF7-4648-47FD-87F2-FC8140D6ABB3}"/>
              </a:ext>
            </a:extLst>
          </p:cNvPr>
          <p:cNvSpPr txBox="1"/>
          <p:nvPr/>
        </p:nvSpPr>
        <p:spPr>
          <a:xfrm>
            <a:off x="244929" y="116035"/>
            <a:ext cx="1170214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Research Program – the next step: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 REAL WATERSHED!</a:t>
            </a:r>
          </a:p>
        </p:txBody>
      </p:sp>
      <p:pic>
        <p:nvPicPr>
          <p:cNvPr id="15" name="Picture 14">
            <a:extLst>
              <a:ext uri="{FF2B5EF4-FFF2-40B4-BE49-F238E27FC236}">
                <a16:creationId xmlns:a16="http://schemas.microsoft.com/office/drawing/2014/main" id="{6CFD7E53-C915-D7A3-C502-969A57510890}"/>
              </a:ext>
            </a:extLst>
          </p:cNvPr>
          <p:cNvPicPr>
            <a:picLocks noChangeAspect="1"/>
          </p:cNvPicPr>
          <p:nvPr/>
        </p:nvPicPr>
        <p:blipFill rotWithShape="1">
          <a:blip r:embed="rId3"/>
          <a:srcRect l="22291" t="25923" r="25625" b="10671"/>
          <a:stretch/>
        </p:blipFill>
        <p:spPr>
          <a:xfrm>
            <a:off x="8737968" y="1594328"/>
            <a:ext cx="3454031" cy="2255782"/>
          </a:xfrm>
          <a:prstGeom prst="rect">
            <a:avLst/>
          </a:prstGeom>
          <a:ln w="12700">
            <a:solidFill>
              <a:schemeClr val="tx1"/>
            </a:solidFill>
          </a:ln>
        </p:spPr>
      </p:pic>
      <p:cxnSp>
        <p:nvCxnSpPr>
          <p:cNvPr id="3" name="Straight Connector 2">
            <a:extLst>
              <a:ext uri="{FF2B5EF4-FFF2-40B4-BE49-F238E27FC236}">
                <a16:creationId xmlns:a16="http://schemas.microsoft.com/office/drawing/2014/main" id="{44DC2BFD-B57B-2901-AB08-1888E6FA8D45}"/>
              </a:ext>
            </a:extLst>
          </p:cNvPr>
          <p:cNvCxnSpPr>
            <a:cxnSpLocks/>
          </p:cNvCxnSpPr>
          <p:nvPr/>
        </p:nvCxnSpPr>
        <p:spPr>
          <a:xfrm flipH="1">
            <a:off x="8744404" y="1594328"/>
            <a:ext cx="15336" cy="2285018"/>
          </a:xfrm>
          <a:prstGeom prst="line">
            <a:avLst/>
          </a:prstGeom>
          <a:ln w="19050"/>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D825451-DE63-3C25-C300-7999D9D22309}"/>
              </a:ext>
            </a:extLst>
          </p:cNvPr>
          <p:cNvCxnSpPr>
            <a:cxnSpLocks/>
          </p:cNvCxnSpPr>
          <p:nvPr/>
        </p:nvCxnSpPr>
        <p:spPr>
          <a:xfrm flipH="1">
            <a:off x="8759740" y="3855051"/>
            <a:ext cx="96781" cy="0"/>
          </a:xfrm>
          <a:prstGeom prst="line">
            <a:avLst/>
          </a:prstGeom>
          <a:ln w="12700"/>
        </p:spPr>
        <p:style>
          <a:lnRef idx="1">
            <a:schemeClr val="dk1"/>
          </a:lnRef>
          <a:fillRef idx="0">
            <a:schemeClr val="dk1"/>
          </a:fillRef>
          <a:effectRef idx="0">
            <a:schemeClr val="dk1"/>
          </a:effectRef>
          <a:fontRef idx="minor">
            <a:schemeClr val="tx1"/>
          </a:fontRef>
        </p:style>
      </p:cxnSp>
      <p:pic>
        <p:nvPicPr>
          <p:cNvPr id="20" name="Picture 19" descr="USGSid_white">
            <a:extLst>
              <a:ext uri="{FF2B5EF4-FFF2-40B4-BE49-F238E27FC236}">
                <a16:creationId xmlns:a16="http://schemas.microsoft.com/office/drawing/2014/main" id="{7AB2A36A-7859-31A9-B635-40ED7919B2FA}"/>
              </a:ext>
            </a:extLst>
          </p:cNvPr>
          <p:cNvPicPr>
            <a:picLocks noChangeAspect="1" noChangeArrowheads="1"/>
          </p:cNvPicPr>
          <p:nvPr/>
        </p:nvPicPr>
        <p:blipFill>
          <a:blip r:embed="rId4" cstate="print"/>
          <a:srcRect/>
          <a:stretch>
            <a:fillRect/>
          </a:stretch>
        </p:blipFill>
        <p:spPr bwMode="auto">
          <a:xfrm>
            <a:off x="0" y="-18529"/>
            <a:ext cx="914400" cy="338137"/>
          </a:xfrm>
          <a:prstGeom prst="rect">
            <a:avLst/>
          </a:prstGeom>
          <a:noFill/>
          <a:ln w="9525">
            <a:noFill/>
            <a:miter lim="800000"/>
            <a:headEnd/>
            <a:tailEnd/>
          </a:ln>
        </p:spPr>
      </p:pic>
      <p:sp>
        <p:nvSpPr>
          <p:cNvPr id="16" name="TextBox 15">
            <a:extLst>
              <a:ext uri="{FF2B5EF4-FFF2-40B4-BE49-F238E27FC236}">
                <a16:creationId xmlns:a16="http://schemas.microsoft.com/office/drawing/2014/main" id="{11AFC685-9094-1EB4-40D4-9775CDC9B732}"/>
              </a:ext>
            </a:extLst>
          </p:cNvPr>
          <p:cNvSpPr txBox="1"/>
          <p:nvPr/>
        </p:nvSpPr>
        <p:spPr>
          <a:xfrm>
            <a:off x="9003039" y="3921375"/>
            <a:ext cx="30795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600" b="0" i="1"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habitat</a:t>
            </a:r>
            <a:r>
              <a:rPr kumimoji="0" lang="en-US" sz="1600" b="0" i="1" u="none" strike="noStrike" kern="1200" cap="none" spc="0" normalizeH="0" noProof="0" dirty="0">
                <a:ln>
                  <a:noFill/>
                </a:ln>
                <a:solidFill>
                  <a:prstClr val="black"/>
                </a:solidFill>
                <a:effectLst/>
                <a:uLnTx/>
                <a:uFillTx/>
                <a:latin typeface="Calibri" panose="020F0502020204030204"/>
                <a:ea typeface="+mn-ea"/>
                <a:cs typeface="+mn-cs"/>
              </a:rPr>
              <a:t> persistence, cold-water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solidFill>
                  <a:prstClr val="black"/>
                </a:solidFill>
                <a:latin typeface="Calibri" panose="020F0502020204030204"/>
              </a:rPr>
              <a:t>    </a:t>
            </a:r>
            <a:r>
              <a:rPr kumimoji="0" lang="en-US" sz="1600" b="0" i="1" u="none" strike="noStrike" kern="1200" cap="none" spc="0" normalizeH="0" noProof="0" dirty="0">
                <a:ln>
                  <a:noFill/>
                </a:ln>
                <a:solidFill>
                  <a:prstClr val="black"/>
                </a:solidFill>
                <a:effectLst/>
                <a:uLnTx/>
                <a:uFillTx/>
                <a:latin typeface="Calibri" panose="020F0502020204030204"/>
                <a:ea typeface="+mn-ea"/>
                <a:cs typeface="+mn-cs"/>
              </a:rPr>
              <a:t>refugia</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B74D91A-2FC5-BCB5-3000-695E17E8CEE0}"/>
              </a:ext>
            </a:extLst>
          </p:cNvPr>
          <p:cNvPicPr>
            <a:picLocks noChangeAspect="1"/>
          </p:cNvPicPr>
          <p:nvPr/>
        </p:nvPicPr>
        <p:blipFill rotWithShape="1">
          <a:blip r:embed="rId5"/>
          <a:srcRect r="13636"/>
          <a:stretch/>
        </p:blipFill>
        <p:spPr>
          <a:xfrm>
            <a:off x="8808130" y="4980372"/>
            <a:ext cx="3243331" cy="1618141"/>
          </a:xfrm>
          <a:prstGeom prst="rect">
            <a:avLst/>
          </a:prstGeom>
        </p:spPr>
      </p:pic>
      <p:sp>
        <p:nvSpPr>
          <p:cNvPr id="13" name="Oval 12">
            <a:extLst>
              <a:ext uri="{FF2B5EF4-FFF2-40B4-BE49-F238E27FC236}">
                <a16:creationId xmlns:a16="http://schemas.microsoft.com/office/drawing/2014/main" id="{90BE78A3-2D7B-0311-6542-A45FB6BC95AB}"/>
              </a:ext>
            </a:extLst>
          </p:cNvPr>
          <p:cNvSpPr/>
          <p:nvPr/>
        </p:nvSpPr>
        <p:spPr>
          <a:xfrm>
            <a:off x="3774480" y="3850110"/>
            <a:ext cx="2661831" cy="1202226"/>
          </a:xfrm>
          <a:prstGeom prst="ellipse">
            <a:avLst/>
          </a:prstGeom>
          <a:solidFill>
            <a:srgbClr val="C00000">
              <a:alpha val="22000"/>
            </a:srgbClr>
          </a:solid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5EC609A-4D13-7802-8A34-DF09FDBA5CB1}"/>
              </a:ext>
            </a:extLst>
          </p:cNvPr>
          <p:cNvSpPr txBox="1"/>
          <p:nvPr/>
        </p:nvSpPr>
        <p:spPr>
          <a:xfrm>
            <a:off x="10810875" y="-3457"/>
            <a:ext cx="1381125" cy="461665"/>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UWM </a:t>
            </a:r>
            <a:r>
              <a:rPr lang="en-US" sz="1200" dirty="0" err="1">
                <a:effectLst>
                  <a:outerShdw blurRad="38100" dist="38100" dir="2700000" algn="tl">
                    <a:srgbClr val="000000">
                      <a:alpha val="43137"/>
                    </a:srgbClr>
                  </a:outerShdw>
                </a:effectLst>
              </a:rPr>
              <a:t>Colloquim</a:t>
            </a:r>
            <a:r>
              <a:rPr lang="en-US" sz="1200" dirty="0">
                <a:effectLst>
                  <a:outerShdw blurRad="38100" dist="38100" dir="2700000" algn="tl">
                    <a:srgbClr val="000000">
                      <a:alpha val="43137"/>
                    </a:srgbClr>
                  </a:outerShdw>
                </a:effectLst>
              </a:rPr>
              <a:t>    11 May 2023</a:t>
            </a:r>
          </a:p>
        </p:txBody>
      </p:sp>
    </p:spTree>
    <p:extLst>
      <p:ext uri="{BB962C8B-B14F-4D97-AF65-F5344CB8AC3E}">
        <p14:creationId xmlns:p14="http://schemas.microsoft.com/office/powerpoint/2010/main" val="60516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6" grpId="0"/>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D17FF3-4AC0-4A48-9DE4-A63C0DAD36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144" y="1118149"/>
            <a:ext cx="9774416" cy="5503242"/>
          </a:xfrm>
          <a:prstGeom prst="rect">
            <a:avLst/>
          </a:prstGeom>
          <a:effectLst>
            <a:softEdge rad="203200"/>
          </a:effectLst>
        </p:spPr>
      </p:pic>
      <p:pic>
        <p:nvPicPr>
          <p:cNvPr id="7" name="Picture 6">
            <a:extLst>
              <a:ext uri="{FF2B5EF4-FFF2-40B4-BE49-F238E27FC236}">
                <a16:creationId xmlns:a16="http://schemas.microsoft.com/office/drawing/2014/main" id="{52592ADE-0F63-413D-915B-A5330CCE1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932" y="-1"/>
            <a:ext cx="9956004" cy="2236301"/>
          </a:xfrm>
          <a:prstGeom prst="rect">
            <a:avLst/>
          </a:prstGeom>
          <a:effectLst>
            <a:softEdge rad="317500"/>
          </a:effectLst>
        </p:spPr>
      </p:pic>
      <p:sp>
        <p:nvSpPr>
          <p:cNvPr id="3" name="TextBox 2">
            <a:extLst>
              <a:ext uri="{FF2B5EF4-FFF2-40B4-BE49-F238E27FC236}">
                <a16:creationId xmlns:a16="http://schemas.microsoft.com/office/drawing/2014/main" id="{61A14EDE-CC06-42D9-858D-1AAFF98F495A}"/>
              </a:ext>
            </a:extLst>
          </p:cNvPr>
          <p:cNvSpPr txBox="1"/>
          <p:nvPr/>
        </p:nvSpPr>
        <p:spPr>
          <a:xfrm>
            <a:off x="8381565" y="590263"/>
            <a:ext cx="2536371" cy="830997"/>
          </a:xfrm>
          <a:prstGeom prst="rect">
            <a:avLst/>
          </a:prstGeom>
          <a:noFill/>
        </p:spPr>
        <p:txBody>
          <a:bodyPr wrap="square" rtlCol="0">
            <a:spAutoFit/>
          </a:bodyPr>
          <a:lstStyle/>
          <a:p>
            <a:r>
              <a:rPr lang="en-US" sz="2400" b="1" dirty="0">
                <a:solidFill>
                  <a:srgbClr val="FFC000"/>
                </a:solidFill>
              </a:rPr>
              <a:t>Vi </a:t>
            </a:r>
            <a:r>
              <a:rPr lang="en-US" sz="2400" b="1" dirty="0" err="1">
                <a:solidFill>
                  <a:srgbClr val="FFC000"/>
                </a:solidFill>
              </a:rPr>
              <a:t>ringrazio</a:t>
            </a:r>
            <a:r>
              <a:rPr lang="en-US" sz="2400" b="1" dirty="0">
                <a:solidFill>
                  <a:srgbClr val="FFC000"/>
                </a:solidFill>
              </a:rPr>
              <a:t> </a:t>
            </a:r>
          </a:p>
          <a:p>
            <a:r>
              <a:rPr lang="en-US" sz="2400" b="1" dirty="0">
                <a:solidFill>
                  <a:srgbClr val="FFC000"/>
                </a:solidFill>
              </a:rPr>
              <a:t>per l’attenzione</a:t>
            </a:r>
          </a:p>
        </p:txBody>
      </p:sp>
      <p:sp>
        <p:nvSpPr>
          <p:cNvPr id="8" name="TextBox 7">
            <a:extLst>
              <a:ext uri="{FF2B5EF4-FFF2-40B4-BE49-F238E27FC236}">
                <a16:creationId xmlns:a16="http://schemas.microsoft.com/office/drawing/2014/main" id="{756D6FF2-EED8-46F5-A231-1FC8972A7D1C}"/>
              </a:ext>
            </a:extLst>
          </p:cNvPr>
          <p:cNvSpPr txBox="1"/>
          <p:nvPr/>
        </p:nvSpPr>
        <p:spPr>
          <a:xfrm>
            <a:off x="1383439" y="1118149"/>
            <a:ext cx="1349829" cy="369332"/>
          </a:xfrm>
          <a:prstGeom prst="rect">
            <a:avLst/>
          </a:prstGeom>
          <a:noFill/>
        </p:spPr>
        <p:txBody>
          <a:bodyPr wrap="square" rtlCol="0">
            <a:spAutoFit/>
          </a:bodyPr>
          <a:lstStyle/>
          <a:p>
            <a:r>
              <a:rPr lang="en-US" sz="900" dirty="0" err="1"/>
              <a:t>Foto</a:t>
            </a:r>
            <a:r>
              <a:rPr lang="en-US" sz="900" dirty="0"/>
              <a:t> </a:t>
            </a:r>
            <a:r>
              <a:rPr lang="en-US" sz="900" dirty="0" err="1"/>
              <a:t>dell’</a:t>
            </a:r>
            <a:r>
              <a:rPr lang="en-US" sz="900" b="0" i="0" dirty="0" err="1">
                <a:solidFill>
                  <a:srgbClr val="222222"/>
                </a:solidFill>
                <a:effectLst/>
              </a:rPr>
              <a:t>aurora</a:t>
            </a:r>
            <a:r>
              <a:rPr lang="en-US" sz="900" b="0" i="0" dirty="0">
                <a:solidFill>
                  <a:srgbClr val="222222"/>
                </a:solidFill>
                <a:effectLst/>
              </a:rPr>
              <a:t> </a:t>
            </a:r>
            <a:r>
              <a:rPr lang="en-US" sz="900" b="0" i="0" dirty="0" err="1">
                <a:solidFill>
                  <a:srgbClr val="222222"/>
                </a:solidFill>
                <a:effectLst/>
              </a:rPr>
              <a:t>boreale</a:t>
            </a:r>
            <a:r>
              <a:rPr lang="en-US" sz="900" b="0" i="0" dirty="0">
                <a:solidFill>
                  <a:srgbClr val="222222"/>
                </a:solidFill>
                <a:effectLst/>
              </a:rPr>
              <a:t> (</a:t>
            </a:r>
            <a:r>
              <a:rPr lang="en-US" sz="900" dirty="0"/>
              <a:t>Anna Grava ,2022)</a:t>
            </a:r>
          </a:p>
        </p:txBody>
      </p:sp>
      <p:sp>
        <p:nvSpPr>
          <p:cNvPr id="5" name="TextBox 4">
            <a:extLst>
              <a:ext uri="{FF2B5EF4-FFF2-40B4-BE49-F238E27FC236}">
                <a16:creationId xmlns:a16="http://schemas.microsoft.com/office/drawing/2014/main" id="{1DF9D59E-43BD-54D6-4B7F-DEF80E4108D1}"/>
              </a:ext>
            </a:extLst>
          </p:cNvPr>
          <p:cNvSpPr txBox="1"/>
          <p:nvPr/>
        </p:nvSpPr>
        <p:spPr>
          <a:xfrm>
            <a:off x="1383439" y="5509019"/>
            <a:ext cx="1349829" cy="230832"/>
          </a:xfrm>
          <a:prstGeom prst="rect">
            <a:avLst/>
          </a:prstGeom>
          <a:noFill/>
        </p:spPr>
        <p:txBody>
          <a:bodyPr wrap="square" rtlCol="0">
            <a:spAutoFit/>
          </a:bodyPr>
          <a:lstStyle/>
          <a:p>
            <a:r>
              <a:rPr lang="en-US" sz="900" dirty="0" err="1"/>
              <a:t>Foto</a:t>
            </a:r>
            <a:r>
              <a:rPr lang="en-US" sz="900" dirty="0"/>
              <a:t> stock</a:t>
            </a:r>
          </a:p>
        </p:txBody>
      </p:sp>
    </p:spTree>
    <p:extLst>
      <p:ext uri="{BB962C8B-B14F-4D97-AF65-F5344CB8AC3E}">
        <p14:creationId xmlns:p14="http://schemas.microsoft.com/office/powerpoint/2010/main" val="1039264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tile tx="0" ty="0" sx="100000" sy="100000" flip="none" algn="tl"/>
        </a:blipFill>
        <a:effectLst/>
      </p:bgPr>
    </p:bg>
    <p:spTree>
      <p:nvGrpSpPr>
        <p:cNvPr id="1" name=""/>
        <p:cNvGrpSpPr/>
        <p:nvPr/>
      </p:nvGrpSpPr>
      <p:grpSpPr>
        <a:xfrm>
          <a:off x="0" y="0"/>
          <a:ext cx="0" cy="0"/>
          <a:chOff x="0" y="0"/>
          <a:chExt cx="0" cy="0"/>
        </a:xfrm>
      </p:grpSpPr>
      <p:sp>
        <p:nvSpPr>
          <p:cNvPr id="3" name="object 3"/>
          <p:cNvSpPr txBox="1"/>
          <p:nvPr/>
        </p:nvSpPr>
        <p:spPr>
          <a:xfrm>
            <a:off x="666134" y="2130588"/>
            <a:ext cx="3833326" cy="984885"/>
          </a:xfrm>
          <a:prstGeom prst="rect">
            <a:avLst/>
          </a:prstGeom>
        </p:spPr>
        <p:txBody>
          <a:bodyPr vert="horz" wrap="square" lIns="0" tIns="0" rIns="0" bIns="0" rtlCol="0">
            <a:spAutoFit/>
          </a:bodyPr>
          <a:lstStyle/>
          <a:p>
            <a:pPr marL="8659" marR="0" lvl="0" indent="0" algn="l" defTabSz="623438"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0" normalizeH="0" baseline="0" noProof="0" dirty="0">
                <a:ln>
                  <a:noFill/>
                </a:ln>
                <a:solidFill>
                  <a:prstClr val="black"/>
                </a:solidFill>
                <a:effectLst/>
                <a:uLnTx/>
                <a:uFillTx/>
                <a:latin typeface="Calibri"/>
                <a:ea typeface="+mn-ea"/>
                <a:cs typeface="Times New Roman"/>
              </a:rPr>
              <a:t>The unsaturated zone:</a:t>
            </a:r>
          </a:p>
          <a:p>
            <a:pPr marL="8659" marR="0" lvl="0" indent="0" algn="l" defTabSz="623438" rtl="0" eaLnBrk="1" fontAlgn="auto" latinLnBrk="0" hangingPunct="1">
              <a:lnSpc>
                <a:spcPct val="100000"/>
              </a:lnSpc>
              <a:spcBef>
                <a:spcPts val="0"/>
              </a:spcBef>
              <a:spcAft>
                <a:spcPts val="0"/>
              </a:spcAft>
              <a:buClrTx/>
              <a:buSzTx/>
              <a:buFontTx/>
              <a:buNone/>
              <a:tabLst/>
              <a:defRPr/>
            </a:pPr>
            <a:r>
              <a:rPr kumimoji="0" sz="3200" b="1" i="0" u="heavy" strike="noStrike" kern="1200" cap="none" spc="-14" normalizeH="0" baseline="0" noProof="0" dirty="0">
                <a:ln>
                  <a:noFill/>
                </a:ln>
                <a:solidFill>
                  <a:prstClr val="black"/>
                </a:solidFill>
                <a:effectLst/>
                <a:uLnTx/>
                <a:uFillTx/>
                <a:latin typeface="Calibri"/>
                <a:ea typeface="+mn-ea"/>
                <a:cs typeface="Times New Roman"/>
              </a:rPr>
              <a:t>U</a:t>
            </a:r>
            <a:r>
              <a:rPr kumimoji="0" sz="3200" b="1" i="0" u="heavy" strike="noStrike" kern="1200" cap="none" spc="-20" normalizeH="0" baseline="0" noProof="0" dirty="0">
                <a:ln>
                  <a:noFill/>
                </a:ln>
                <a:solidFill>
                  <a:prstClr val="black"/>
                </a:solidFill>
                <a:effectLst/>
                <a:uLnTx/>
                <a:uFillTx/>
                <a:latin typeface="Calibri"/>
                <a:ea typeface="+mn-ea"/>
                <a:cs typeface="Times New Roman"/>
              </a:rPr>
              <a:t>ZF</a:t>
            </a:r>
            <a:r>
              <a:rPr kumimoji="0" sz="3200" b="1" i="0" u="heavy" strike="noStrike" kern="1200" cap="none" spc="-10" normalizeH="0" baseline="0" noProof="0" dirty="0">
                <a:ln>
                  <a:noFill/>
                </a:ln>
                <a:solidFill>
                  <a:prstClr val="black"/>
                </a:solidFill>
                <a:effectLst/>
                <a:uLnTx/>
                <a:uFillTx/>
                <a:latin typeface="Calibri"/>
                <a:ea typeface="+mn-ea"/>
                <a:cs typeface="Times New Roman"/>
              </a:rPr>
              <a:t> </a:t>
            </a:r>
            <a:r>
              <a:rPr kumimoji="0" lang="en-US" sz="3200" b="1" i="0" u="heavy" strike="noStrike" kern="1200" cap="none" spc="-10" normalizeH="0" baseline="0" noProof="0" dirty="0">
                <a:ln>
                  <a:noFill/>
                </a:ln>
                <a:solidFill>
                  <a:prstClr val="black"/>
                </a:solidFill>
                <a:effectLst/>
                <a:uLnTx/>
                <a:uFillTx/>
                <a:latin typeface="Calibri"/>
                <a:ea typeface="+mn-ea"/>
                <a:cs typeface="Times New Roman"/>
              </a:rPr>
              <a:t>in</a:t>
            </a:r>
            <a:r>
              <a:rPr kumimoji="0" sz="3200" b="1" i="0" u="heavy" strike="noStrike" kern="1200" cap="none" spc="-7" normalizeH="0" baseline="0" noProof="0" dirty="0">
                <a:ln>
                  <a:noFill/>
                </a:ln>
                <a:solidFill>
                  <a:prstClr val="black"/>
                </a:solidFill>
                <a:effectLst/>
                <a:uLnTx/>
                <a:uFillTx/>
                <a:latin typeface="Calibri"/>
                <a:ea typeface="+mn-ea"/>
                <a:cs typeface="Times New Roman"/>
              </a:rPr>
              <a:t> M</a:t>
            </a:r>
            <a:r>
              <a:rPr kumimoji="0" sz="3200" b="1" i="0" u="heavy" strike="noStrike" kern="1200" cap="none" spc="-20" normalizeH="0" baseline="0" noProof="0" dirty="0">
                <a:ln>
                  <a:noFill/>
                </a:ln>
                <a:solidFill>
                  <a:prstClr val="black"/>
                </a:solidFill>
                <a:effectLst/>
                <a:uLnTx/>
                <a:uFillTx/>
                <a:latin typeface="Calibri"/>
                <a:ea typeface="+mn-ea"/>
                <a:cs typeface="Times New Roman"/>
              </a:rPr>
              <a:t>O</a:t>
            </a:r>
            <a:r>
              <a:rPr kumimoji="0" sz="3200" b="1" i="0" u="heavy" strike="noStrike" kern="1200" cap="none" spc="-14" normalizeH="0" baseline="0" noProof="0" dirty="0">
                <a:ln>
                  <a:noFill/>
                </a:ln>
                <a:solidFill>
                  <a:prstClr val="black"/>
                </a:solidFill>
                <a:effectLst/>
                <a:uLnTx/>
                <a:uFillTx/>
                <a:latin typeface="Calibri"/>
                <a:ea typeface="+mn-ea"/>
                <a:cs typeface="Times New Roman"/>
              </a:rPr>
              <a:t>D</a:t>
            </a:r>
            <a:r>
              <a:rPr kumimoji="0" sz="3200" b="1" i="0" u="heavy" strike="noStrike" kern="1200" cap="none" spc="-17" normalizeH="0" baseline="0" noProof="0" dirty="0">
                <a:ln>
                  <a:noFill/>
                </a:ln>
                <a:solidFill>
                  <a:prstClr val="black"/>
                </a:solidFill>
                <a:effectLst/>
                <a:uLnTx/>
                <a:uFillTx/>
                <a:latin typeface="Calibri"/>
                <a:ea typeface="+mn-ea"/>
                <a:cs typeface="Times New Roman"/>
              </a:rPr>
              <a:t>F</a:t>
            </a:r>
            <a:r>
              <a:rPr kumimoji="0" sz="3200" b="1" i="0" u="heavy" strike="noStrike" kern="1200" cap="none" spc="-14" normalizeH="0" baseline="0" noProof="0" dirty="0">
                <a:ln>
                  <a:noFill/>
                </a:ln>
                <a:solidFill>
                  <a:prstClr val="black"/>
                </a:solidFill>
                <a:effectLst/>
                <a:uLnTx/>
                <a:uFillTx/>
                <a:latin typeface="Calibri"/>
                <a:ea typeface="+mn-ea"/>
                <a:cs typeface="Times New Roman"/>
              </a:rPr>
              <a:t>LO</a:t>
            </a:r>
            <a:r>
              <a:rPr kumimoji="0" sz="3200" b="1" i="0" u="heavy" strike="noStrike" kern="1200" cap="none" spc="-20" normalizeH="0" baseline="0" noProof="0" dirty="0">
                <a:ln>
                  <a:noFill/>
                </a:ln>
                <a:solidFill>
                  <a:prstClr val="black"/>
                </a:solidFill>
                <a:effectLst/>
                <a:uLnTx/>
                <a:uFillTx/>
                <a:latin typeface="Calibri"/>
                <a:ea typeface="+mn-ea"/>
                <a:cs typeface="Times New Roman"/>
              </a:rPr>
              <a:t>W</a:t>
            </a:r>
            <a:endParaRPr kumimoji="0" sz="3200" b="0" i="0" u="none" strike="noStrike" kern="1200" cap="none" spc="0" normalizeH="0" baseline="0" noProof="0" dirty="0">
              <a:ln>
                <a:noFill/>
              </a:ln>
              <a:solidFill>
                <a:prstClr val="black"/>
              </a:solidFill>
              <a:effectLst/>
              <a:uLnTx/>
              <a:uFillTx/>
              <a:latin typeface="Calibri"/>
              <a:ea typeface="+mn-ea"/>
              <a:cs typeface="Times New Roman"/>
            </a:endParaRPr>
          </a:p>
        </p:txBody>
      </p:sp>
      <p:pic>
        <p:nvPicPr>
          <p:cNvPr id="11" name="Picture 10">
            <a:extLst>
              <a:ext uri="{FF2B5EF4-FFF2-40B4-BE49-F238E27FC236}">
                <a16:creationId xmlns:a16="http://schemas.microsoft.com/office/drawing/2014/main" id="{112F741A-46C5-4DB9-9598-E46B7043C057}"/>
              </a:ext>
            </a:extLst>
          </p:cNvPr>
          <p:cNvPicPr>
            <a:picLocks noChangeAspect="1"/>
          </p:cNvPicPr>
          <p:nvPr/>
        </p:nvPicPr>
        <p:blipFill rotWithShape="1">
          <a:blip r:embed="rId4"/>
          <a:srcRect l="42424" t="21756" r="28030" b="7400"/>
          <a:stretch/>
        </p:blipFill>
        <p:spPr>
          <a:xfrm>
            <a:off x="5181616" y="1339899"/>
            <a:ext cx="2908129" cy="3740727"/>
          </a:xfrm>
          <a:prstGeom prst="rect">
            <a:avLst/>
          </a:prstGeom>
          <a:ln w="12700">
            <a:solidFill>
              <a:schemeClr val="tx1"/>
            </a:solidFill>
          </a:ln>
        </p:spPr>
      </p:pic>
      <p:sp>
        <p:nvSpPr>
          <p:cNvPr id="2" name="TextBox 1">
            <a:extLst>
              <a:ext uri="{FF2B5EF4-FFF2-40B4-BE49-F238E27FC236}">
                <a16:creationId xmlns:a16="http://schemas.microsoft.com/office/drawing/2014/main" id="{082FA192-BB20-4CC4-BDFE-D7EBE943FE5A}"/>
              </a:ext>
            </a:extLst>
          </p:cNvPr>
          <p:cNvSpPr txBox="1"/>
          <p:nvPr/>
        </p:nvSpPr>
        <p:spPr>
          <a:xfrm>
            <a:off x="424543" y="136342"/>
            <a:ext cx="1176745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a:ea typeface="+mn-ea"/>
                <a:cs typeface="+mn-cs"/>
              </a:rPr>
              <a:t>BASIC ELEMENTS </a:t>
            </a:r>
          </a:p>
          <a:p>
            <a:pPr lvl="0">
              <a:defRPr/>
            </a:pPr>
            <a:r>
              <a:rPr kumimoji="0" lang="en-US" sz="2200" b="1" i="0" u="none" strike="noStrike" kern="1200" cap="none" spc="0" normalizeH="0" baseline="0" noProof="0" dirty="0">
                <a:ln>
                  <a:noFill/>
                </a:ln>
                <a:solidFill>
                  <a:srgbClr val="C00000"/>
                </a:solidFill>
                <a:effectLst/>
                <a:uLnTx/>
                <a:uFillTx/>
                <a:latin typeface="Calibri"/>
                <a:ea typeface="+mn-ea"/>
                <a:cs typeface="+mn-cs"/>
              </a:rPr>
              <a:t> to represent  heat flow through</a:t>
            </a:r>
            <a:r>
              <a:rPr lang="en-US" sz="2200" b="1" dirty="0">
                <a:solidFill>
                  <a:srgbClr val="C00000"/>
                </a:solidFill>
              </a:rPr>
              <a:t> the unsaturated / groundwater / surface-water system</a:t>
            </a:r>
            <a:endParaRPr kumimoji="0" lang="en-US" sz="2200" b="1" i="0" u="none" strike="noStrike" kern="1200" cap="none" spc="0" normalizeH="0" baseline="0" noProof="0" dirty="0">
              <a:ln>
                <a:noFill/>
              </a:ln>
              <a:solidFill>
                <a:srgbClr val="C00000"/>
              </a:solidFill>
              <a:effectLst/>
              <a:highlight>
                <a:srgbClr val="FFFFCC"/>
              </a:highlight>
              <a:uLnTx/>
              <a:uFillTx/>
              <a:latin typeface="Calibri"/>
              <a:ea typeface="+mn-ea"/>
              <a:cs typeface="+mn-cs"/>
            </a:endParaRPr>
          </a:p>
        </p:txBody>
      </p:sp>
      <p:sp>
        <p:nvSpPr>
          <p:cNvPr id="4" name="TextBox 3">
            <a:extLst>
              <a:ext uri="{FF2B5EF4-FFF2-40B4-BE49-F238E27FC236}">
                <a16:creationId xmlns:a16="http://schemas.microsoft.com/office/drawing/2014/main" id="{DAF1FBDD-9C65-47FE-8C09-00743804C945}"/>
              </a:ext>
            </a:extLst>
          </p:cNvPr>
          <p:cNvSpPr txBox="1"/>
          <p:nvPr/>
        </p:nvSpPr>
        <p:spPr>
          <a:xfrm>
            <a:off x="103840" y="1228397"/>
            <a:ext cx="10882925" cy="440120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prstClr val="black"/>
                </a:solidFill>
                <a:effectLst/>
                <a:uLnTx/>
                <a:uFillTx/>
                <a:latin typeface="Calibri"/>
                <a:ea typeface="+mn-ea"/>
                <a:cs typeface="+mn-cs"/>
              </a:rPr>
            </a:br>
            <a:br>
              <a:rPr kumimoji="0" lang="en-US" sz="2800" b="0" i="0" u="none" strike="noStrike" kern="1200" cap="none" spc="0" normalizeH="0" baseline="0" noProof="0" dirty="0">
                <a:ln>
                  <a:noFill/>
                </a:ln>
                <a:solidFill>
                  <a:prstClr val="black"/>
                </a:solidFill>
                <a:effectLst/>
                <a:uLnTx/>
                <a:uFillTx/>
                <a:latin typeface="Calibri"/>
                <a:ea typeface="+mn-ea"/>
                <a:cs typeface="+mn-cs"/>
              </a:rPr>
            </a:b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lvl="0" indent="-457200">
              <a:buFontTx/>
              <a:buChar char="-"/>
              <a:defRPr/>
            </a:pPr>
            <a:r>
              <a:rPr lang="en-US" sz="2800" dirty="0">
                <a:solidFill>
                  <a:prstClr val="black"/>
                </a:solidFill>
              </a:rPr>
              <a:t>For unsaturated and saturated flow = MODFLOW</a:t>
            </a:r>
            <a:br>
              <a:rPr lang="en-US" sz="2800" dirty="0">
                <a:solidFill>
                  <a:prstClr val="black"/>
                </a:solidFill>
              </a:rPr>
            </a:b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lvl="0" indent="-457200">
              <a:buFontTx/>
              <a:buChar char="-"/>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For transport = MT3D-USGS, </a:t>
            </a:r>
            <a:r>
              <a:rPr lang="en-US" sz="2800" dirty="0">
                <a:solidFill>
                  <a:prstClr val="black"/>
                </a:solidFill>
              </a:rPr>
              <a:t>modified to take into </a:t>
            </a:r>
          </a:p>
          <a:p>
            <a:pPr lvl="0">
              <a:defRPr/>
            </a:pPr>
            <a:r>
              <a:rPr lang="en-US" sz="2800" dirty="0">
                <a:solidFill>
                  <a:prstClr val="black"/>
                </a:solidFill>
              </a:rPr>
              <a:t>      account the unsaturated zone and heat propagation.</a:t>
            </a:r>
            <a:br>
              <a:rPr lang="en-US" sz="2800" dirty="0">
                <a:solidFill>
                  <a:prstClr val="black"/>
                </a:solidFill>
              </a:rPr>
            </a:br>
            <a:endParaRPr lang="en-US" sz="2800" dirty="0">
              <a:solidFill>
                <a:prstClr val="black"/>
              </a:solidFill>
            </a:endParaRPr>
          </a:p>
          <a:p>
            <a:pPr marL="457200" lvl="0" indent="-457200">
              <a:buFontTx/>
              <a:buChar char="-"/>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457200" lvl="0" indent="-457200">
              <a:buFontTx/>
              <a:buChar char="-"/>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13662729-5CD7-AFEE-26A5-AF940DDBEE26}"/>
              </a:ext>
            </a:extLst>
          </p:cNvPr>
          <p:cNvPicPr>
            <a:picLocks noChangeAspect="1"/>
          </p:cNvPicPr>
          <p:nvPr/>
        </p:nvPicPr>
        <p:blipFill rotWithShape="1">
          <a:blip r:embed="rId5"/>
          <a:srcRect l="28029" t="25993" r="16895" b="9047"/>
          <a:stretch/>
        </p:blipFill>
        <p:spPr>
          <a:xfrm>
            <a:off x="8311088" y="1785113"/>
            <a:ext cx="3777072" cy="2389909"/>
          </a:xfrm>
          <a:prstGeom prst="rect">
            <a:avLst/>
          </a:prstGeom>
        </p:spPr>
      </p:pic>
      <p:sp>
        <p:nvSpPr>
          <p:cNvPr id="5" name="TextBox 4">
            <a:extLst>
              <a:ext uri="{FF2B5EF4-FFF2-40B4-BE49-F238E27FC236}">
                <a16:creationId xmlns:a16="http://schemas.microsoft.com/office/drawing/2014/main" id="{6A06E779-9882-BAA3-AAE1-CBFD9E37B581}"/>
              </a:ext>
            </a:extLst>
          </p:cNvPr>
          <p:cNvSpPr txBox="1"/>
          <p:nvPr/>
        </p:nvSpPr>
        <p:spPr>
          <a:xfrm>
            <a:off x="10810875" y="-3457"/>
            <a:ext cx="1381125" cy="461665"/>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UWM </a:t>
            </a:r>
            <a:r>
              <a:rPr lang="en-US" sz="1200" dirty="0" err="1">
                <a:effectLst>
                  <a:outerShdw blurRad="38100" dist="38100" dir="2700000" algn="tl">
                    <a:srgbClr val="000000">
                      <a:alpha val="43137"/>
                    </a:srgbClr>
                  </a:outerShdw>
                </a:effectLst>
              </a:rPr>
              <a:t>Colloquim</a:t>
            </a:r>
            <a:r>
              <a:rPr lang="en-US" sz="1200" dirty="0">
                <a:effectLst>
                  <a:outerShdw blurRad="38100" dist="38100" dir="2700000" algn="tl">
                    <a:srgbClr val="000000">
                      <a:alpha val="43137"/>
                    </a:srgbClr>
                  </a:outerShdw>
                </a:effectLst>
              </a:rPr>
              <a:t>    11 May 2023</a:t>
            </a:r>
          </a:p>
        </p:txBody>
      </p:sp>
    </p:spTree>
    <p:extLst>
      <p:ext uri="{BB962C8B-B14F-4D97-AF65-F5344CB8AC3E}">
        <p14:creationId xmlns:p14="http://schemas.microsoft.com/office/powerpoint/2010/main" val="142198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094013" y="1115600"/>
            <a:ext cx="3924300" cy="1384995"/>
          </a:xfrm>
          <a:prstGeom prst="rect">
            <a:avLst/>
          </a:prstGeom>
        </p:spPr>
        <p:txBody>
          <a:bodyPr vert="horz" wrap="square" lIns="0" tIns="0" rIns="0" bIns="0" rtlCol="0">
            <a:spAutoFit/>
          </a:bodyPr>
          <a:lstStyle/>
          <a:p>
            <a:pPr marL="8659" marR="0" lvl="0" indent="0" algn="l" defTabSz="623438" rtl="0" eaLnBrk="1" fontAlgn="auto" latinLnBrk="0" hangingPunct="1">
              <a:lnSpc>
                <a:spcPct val="100000"/>
              </a:lnSpc>
              <a:spcBef>
                <a:spcPts val="0"/>
              </a:spcBef>
              <a:spcAft>
                <a:spcPts val="0"/>
              </a:spcAft>
              <a:buClrTx/>
              <a:buSzTx/>
              <a:buFontTx/>
              <a:buNone/>
              <a:tabLst/>
              <a:defRPr/>
            </a:pPr>
            <a:r>
              <a:rPr lang="en-US" sz="2800" b="1" spc="-10" dirty="0">
                <a:solidFill>
                  <a:prstClr val="black"/>
                </a:solidFill>
                <a:latin typeface="Times New Roman"/>
                <a:cs typeface="Times New Roman"/>
              </a:rPr>
              <a:t>the unsaturated zone</a:t>
            </a:r>
            <a:r>
              <a:rPr kumimoji="0" lang="en-US" sz="2800" b="1" i="0" u="none" strike="noStrike" kern="1200" cap="none" spc="-10" normalizeH="0" baseline="0" noProof="0" dirty="0">
                <a:ln>
                  <a:noFill/>
                </a:ln>
                <a:solidFill>
                  <a:prstClr val="black"/>
                </a:solidFill>
                <a:effectLst/>
                <a:uLnTx/>
                <a:uFillTx/>
                <a:latin typeface="Times New Roman"/>
                <a:ea typeface="+mn-ea"/>
                <a:cs typeface="Times New Roman"/>
              </a:rPr>
              <a:t>:</a:t>
            </a:r>
          </a:p>
          <a:p>
            <a:pPr marL="8659" marR="0" lvl="0" indent="0" algn="l" defTabSz="623438" rtl="0" eaLnBrk="1" fontAlgn="auto" latinLnBrk="0" hangingPunct="1">
              <a:lnSpc>
                <a:spcPct val="100000"/>
              </a:lnSpc>
              <a:spcBef>
                <a:spcPts val="0"/>
              </a:spcBef>
              <a:spcAft>
                <a:spcPts val="0"/>
              </a:spcAft>
              <a:buClrTx/>
              <a:buSzTx/>
              <a:buFontTx/>
              <a:buNone/>
              <a:tabLst/>
              <a:defRPr/>
            </a:pPr>
            <a:r>
              <a:rPr kumimoji="0" sz="2800" b="1" i="0" u="heavy" strike="noStrike" kern="1200" cap="none" spc="-14" normalizeH="0" baseline="0" noProof="0" dirty="0">
                <a:ln>
                  <a:noFill/>
                </a:ln>
                <a:solidFill>
                  <a:prstClr val="black"/>
                </a:solidFill>
                <a:effectLst/>
                <a:uLnTx/>
                <a:uFillTx/>
                <a:latin typeface="Times New Roman"/>
                <a:ea typeface="+mn-ea"/>
                <a:cs typeface="Times New Roman"/>
              </a:rPr>
              <a:t>U</a:t>
            </a:r>
            <a:r>
              <a:rPr kumimoji="0" sz="2800" b="1" i="0" u="heavy" strike="noStrike" kern="1200" cap="none" spc="-20" normalizeH="0" baseline="0" noProof="0" dirty="0">
                <a:ln>
                  <a:noFill/>
                </a:ln>
                <a:solidFill>
                  <a:prstClr val="black"/>
                </a:solidFill>
                <a:effectLst/>
                <a:uLnTx/>
                <a:uFillTx/>
                <a:latin typeface="Times New Roman"/>
                <a:ea typeface="+mn-ea"/>
                <a:cs typeface="Times New Roman"/>
              </a:rPr>
              <a:t>ZF</a:t>
            </a:r>
            <a:r>
              <a:rPr kumimoji="0" sz="2800" b="1" i="0" u="heavy" strike="noStrike" kern="1200" cap="none" spc="-10" normalizeH="0" baseline="0" noProof="0" dirty="0">
                <a:ln>
                  <a:noFill/>
                </a:ln>
                <a:solidFill>
                  <a:prstClr val="black"/>
                </a:solidFill>
                <a:effectLst/>
                <a:uLnTx/>
                <a:uFillTx/>
                <a:latin typeface="Times New Roman"/>
                <a:ea typeface="+mn-ea"/>
                <a:cs typeface="Times New Roman"/>
              </a:rPr>
              <a:t> –</a:t>
            </a:r>
            <a:r>
              <a:rPr kumimoji="0" sz="2800" b="1" i="0" u="heavy" strike="noStrike" kern="1200" cap="none" spc="-7" normalizeH="0" baseline="0" noProof="0" dirty="0">
                <a:ln>
                  <a:noFill/>
                </a:ln>
                <a:solidFill>
                  <a:prstClr val="black"/>
                </a:solidFill>
                <a:effectLst/>
                <a:uLnTx/>
                <a:uFillTx/>
                <a:latin typeface="Times New Roman"/>
                <a:ea typeface="+mn-ea"/>
                <a:cs typeface="Times New Roman"/>
              </a:rPr>
              <a:t> M</a:t>
            </a:r>
            <a:r>
              <a:rPr kumimoji="0" sz="2800" b="1" i="0" u="heavy" strike="noStrike" kern="1200" cap="none" spc="-20" normalizeH="0" baseline="0" noProof="0" dirty="0">
                <a:ln>
                  <a:noFill/>
                </a:ln>
                <a:solidFill>
                  <a:prstClr val="black"/>
                </a:solidFill>
                <a:effectLst/>
                <a:uLnTx/>
                <a:uFillTx/>
                <a:latin typeface="Times New Roman"/>
                <a:ea typeface="+mn-ea"/>
                <a:cs typeface="Times New Roman"/>
              </a:rPr>
              <a:t>O</a:t>
            </a:r>
            <a:r>
              <a:rPr kumimoji="0" sz="2800" b="1" i="0" u="heavy" strike="noStrike" kern="1200" cap="none" spc="-14" normalizeH="0" baseline="0" noProof="0" dirty="0">
                <a:ln>
                  <a:noFill/>
                </a:ln>
                <a:solidFill>
                  <a:prstClr val="black"/>
                </a:solidFill>
                <a:effectLst/>
                <a:uLnTx/>
                <a:uFillTx/>
                <a:latin typeface="Times New Roman"/>
                <a:ea typeface="+mn-ea"/>
                <a:cs typeface="Times New Roman"/>
              </a:rPr>
              <a:t>D</a:t>
            </a:r>
            <a:r>
              <a:rPr kumimoji="0" sz="2800" b="1" i="0" u="heavy" strike="noStrike" kern="1200" cap="none" spc="-17" normalizeH="0" baseline="0" noProof="0" dirty="0">
                <a:ln>
                  <a:noFill/>
                </a:ln>
                <a:solidFill>
                  <a:prstClr val="black"/>
                </a:solidFill>
                <a:effectLst/>
                <a:uLnTx/>
                <a:uFillTx/>
                <a:latin typeface="Times New Roman"/>
                <a:ea typeface="+mn-ea"/>
                <a:cs typeface="Times New Roman"/>
              </a:rPr>
              <a:t>F</a:t>
            </a:r>
            <a:r>
              <a:rPr kumimoji="0" sz="2800" b="1" i="0" u="heavy" strike="noStrike" kern="1200" cap="none" spc="-14" normalizeH="0" baseline="0" noProof="0" dirty="0">
                <a:ln>
                  <a:noFill/>
                </a:ln>
                <a:solidFill>
                  <a:prstClr val="black"/>
                </a:solidFill>
                <a:effectLst/>
                <a:uLnTx/>
                <a:uFillTx/>
                <a:latin typeface="Times New Roman"/>
                <a:ea typeface="+mn-ea"/>
                <a:cs typeface="Times New Roman"/>
              </a:rPr>
              <a:t>LO</a:t>
            </a:r>
            <a:r>
              <a:rPr kumimoji="0" sz="2800" b="1" i="0" u="heavy" strike="noStrike" kern="1200" cap="none" spc="-20" normalizeH="0" baseline="0" noProof="0" dirty="0">
                <a:ln>
                  <a:noFill/>
                </a:ln>
                <a:solidFill>
                  <a:prstClr val="black"/>
                </a:solidFill>
                <a:effectLst/>
                <a:uLnTx/>
                <a:uFillTx/>
                <a:latin typeface="Times New Roman"/>
                <a:ea typeface="+mn-ea"/>
                <a:cs typeface="Times New Roman"/>
              </a:rPr>
              <a:t>W</a:t>
            </a:r>
            <a:r>
              <a:rPr kumimoji="0" sz="2800" b="1" i="0" u="heavy" strike="noStrike" kern="1200" cap="none" spc="-7" normalizeH="0" baseline="0" noProof="0" dirty="0">
                <a:ln>
                  <a:noFill/>
                </a:ln>
                <a:solidFill>
                  <a:prstClr val="black"/>
                </a:solidFill>
                <a:effectLst/>
                <a:uLnTx/>
                <a:uFillTx/>
                <a:latin typeface="Times New Roman"/>
                <a:ea typeface="+mn-ea"/>
                <a:cs typeface="Times New Roman"/>
              </a:rPr>
              <a:t>2005</a:t>
            </a:r>
            <a:endParaRPr kumimoji="0" lang="en-US" sz="2800" b="1" i="0" u="heavy" strike="noStrike" kern="1200" cap="none" spc="-7" normalizeH="0" baseline="0" noProof="0" dirty="0">
              <a:ln>
                <a:noFill/>
              </a:ln>
              <a:solidFill>
                <a:prstClr val="black"/>
              </a:solidFill>
              <a:effectLst/>
              <a:uLnTx/>
              <a:uFillTx/>
              <a:latin typeface="Times New Roman"/>
              <a:ea typeface="+mn-ea"/>
              <a:cs typeface="Times New Roman"/>
            </a:endParaRPr>
          </a:p>
          <a:p>
            <a:pPr marL="8659" marR="0" lvl="0" indent="0" algn="l" defTabSz="623438" rtl="0" eaLnBrk="1" fontAlgn="auto" latinLnBrk="0" hangingPunct="1">
              <a:lnSpc>
                <a:spcPct val="100000"/>
              </a:lnSpc>
              <a:spcBef>
                <a:spcPts val="0"/>
              </a:spcBef>
              <a:spcAft>
                <a:spcPts val="0"/>
              </a:spcAft>
              <a:buClrTx/>
              <a:buSzTx/>
              <a:buFontTx/>
              <a:buNone/>
              <a:tabLst/>
              <a:defRPr/>
            </a:pPr>
            <a:endParaRPr kumimoji="0" lang="en-US" sz="1400" b="1" i="0" u="heavy" strike="noStrike" kern="1200" cap="none" spc="-7" normalizeH="0" baseline="0" noProof="0" dirty="0">
              <a:ln>
                <a:noFill/>
              </a:ln>
              <a:solidFill>
                <a:prstClr val="black"/>
              </a:solidFill>
              <a:effectLst/>
              <a:uLnTx/>
              <a:uFillTx/>
              <a:latin typeface="Times New Roman"/>
              <a:ea typeface="+mn-ea"/>
              <a:cs typeface="Times New Roman"/>
            </a:endParaRPr>
          </a:p>
          <a:p>
            <a:pPr marL="8659" marR="0" lvl="0" indent="0" algn="l" defTabSz="623438"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7" normalizeH="0" baseline="0" noProof="0" dirty="0">
                <a:ln>
                  <a:noFill/>
                </a:ln>
                <a:solidFill>
                  <a:prstClr val="black"/>
                </a:solidFill>
                <a:effectLst/>
                <a:uLnTx/>
                <a:uFillTx/>
                <a:latin typeface="Times New Roman"/>
                <a:ea typeface="+mn-ea"/>
                <a:cs typeface="Times New Roman"/>
              </a:rPr>
              <a:t>Richard Niswonger, USGS</a:t>
            </a:r>
            <a:endParaRPr kumimoji="0" sz="2000"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5" name="object 5"/>
          <p:cNvSpPr txBox="1"/>
          <p:nvPr/>
        </p:nvSpPr>
        <p:spPr>
          <a:xfrm>
            <a:off x="723899" y="4636816"/>
            <a:ext cx="10874828" cy="1329531"/>
          </a:xfrm>
          <a:prstGeom prst="rect">
            <a:avLst/>
          </a:prstGeom>
          <a:solidFill>
            <a:schemeClr val="accent1">
              <a:lumMod val="20000"/>
              <a:lumOff val="80000"/>
            </a:schemeClr>
          </a:solidFill>
        </p:spPr>
        <p:txBody>
          <a:bodyPr vert="horz" wrap="square" lIns="0" tIns="0" rIns="0" bIns="0" rtlCol="0">
            <a:spAutoFit/>
          </a:bodyPr>
          <a:lstStyle/>
          <a:p>
            <a:pPr marL="8659" marR="3464" lvl="0" indent="0" algn="l" defTabSz="623438" rtl="0" eaLnBrk="1" fontAlgn="auto" latinLnBrk="0" hangingPunct="1">
              <a:lnSpc>
                <a:spcPct val="958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The</a:t>
            </a:r>
            <a:r>
              <a:rPr kumimoji="0" lang="en-US" sz="1800" b="0" i="0" u="none" strike="noStrike" kern="1200" cap="none" spc="0" normalizeH="0" noProof="0" dirty="0">
                <a:ln>
                  <a:noFill/>
                </a:ln>
                <a:solidFill>
                  <a:prstClr val="black"/>
                </a:solidFill>
                <a:effectLst/>
                <a:uLnTx/>
                <a:uFillTx/>
                <a:latin typeface="Times New Roman"/>
                <a:ea typeface="+mn-ea"/>
                <a:cs typeface="Times New Roman"/>
              </a:rPr>
              <a:t> UZ</a:t>
            </a: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F</a:t>
            </a:r>
            <a:r>
              <a:rPr kumimoji="0" sz="1800" b="0" i="0" u="none" strike="noStrike" kern="1200" cap="none" spc="3"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3" normalizeH="0" baseline="0" noProof="0" dirty="0">
                <a:ln>
                  <a:noFill/>
                </a:ln>
                <a:solidFill>
                  <a:prstClr val="black"/>
                </a:solidFill>
                <a:effectLst/>
                <a:uLnTx/>
                <a:uFillTx/>
                <a:latin typeface="Times New Roman"/>
                <a:ea typeface="+mn-ea"/>
                <a:cs typeface="Times New Roman"/>
              </a:rPr>
              <a:t>package of MODFLOW begins with infiltration below the land surface</a:t>
            </a:r>
            <a:r>
              <a:rPr kumimoji="0" lang="en-US" sz="1800" b="0" i="0" u="none" strike="noStrike" kern="1200" cap="none" spc="3" normalizeH="0" noProof="0" dirty="0">
                <a:ln>
                  <a:noFill/>
                </a:ln>
                <a:solidFill>
                  <a:prstClr val="black"/>
                </a:solidFill>
                <a:effectLst/>
                <a:uLnTx/>
                <a:uFillTx/>
                <a:latin typeface="Times New Roman"/>
                <a:ea typeface="+mn-ea"/>
                <a:cs typeface="Times New Roman"/>
              </a:rPr>
              <a:t> (or root zone) and </a:t>
            </a:r>
            <a:r>
              <a:rPr kumimoji="0" lang="en-US" sz="1800" b="0" i="0" u="none" strike="noStrike" kern="1200" cap="none" spc="3" normalizeH="0" baseline="0" noProof="0" dirty="0">
                <a:ln>
                  <a:noFill/>
                </a:ln>
                <a:solidFill>
                  <a:prstClr val="black"/>
                </a:solidFill>
                <a:effectLst/>
                <a:uLnTx/>
                <a:uFillTx/>
                <a:latin typeface="Times New Roman"/>
                <a:ea typeface="+mn-ea"/>
                <a:cs typeface="Times New Roman"/>
              </a:rPr>
              <a:t>simulates</a:t>
            </a:r>
            <a:r>
              <a:rPr kumimoji="0" lang="en-US" sz="1800" b="0" i="0" u="none" strike="noStrike" kern="1200" cap="none" spc="3" normalizeH="0" noProof="0" dirty="0">
                <a:ln>
                  <a:noFill/>
                </a:ln>
                <a:solidFill>
                  <a:prstClr val="black"/>
                </a:solidFill>
                <a:effectLst/>
                <a:uLnTx/>
                <a:uFillTx/>
                <a:latin typeface="Times New Roman"/>
                <a:ea typeface="+mn-ea"/>
                <a:cs typeface="Times New Roman"/>
              </a:rPr>
              <a:t> transient </a:t>
            </a:r>
            <a:r>
              <a:rPr kumimoji="0" lang="en-US" sz="1800" b="1" i="0" u="none" strike="noStrike" kern="1200" cap="none" spc="3" normalizeH="0" noProof="0" dirty="0">
                <a:ln>
                  <a:noFill/>
                </a:ln>
                <a:solidFill>
                  <a:prstClr val="black"/>
                </a:solidFill>
                <a:effectLst/>
                <a:uLnTx/>
                <a:uFillTx/>
                <a:latin typeface="Times New Roman"/>
                <a:ea typeface="+mn-ea"/>
                <a:cs typeface="Times New Roman"/>
              </a:rPr>
              <a:t>percolation</a:t>
            </a:r>
            <a:r>
              <a:rPr kumimoji="0" lang="en-US" sz="1800" b="0" i="0" u="none" strike="noStrike" kern="1200" cap="none" spc="3" normalizeH="0" noProof="0" dirty="0">
                <a:ln>
                  <a:noFill/>
                </a:ln>
                <a:solidFill>
                  <a:prstClr val="black"/>
                </a:solidFill>
                <a:effectLst/>
                <a:uLnTx/>
                <a:uFillTx/>
                <a:latin typeface="Times New Roman"/>
                <a:ea typeface="+mn-ea"/>
                <a:cs typeface="Times New Roman"/>
              </a:rPr>
              <a:t> </a:t>
            </a:r>
            <a:r>
              <a:rPr lang="en-US" spc="3" dirty="0">
                <a:solidFill>
                  <a:prstClr val="black"/>
                </a:solidFill>
                <a:latin typeface="Times New Roman"/>
                <a:cs typeface="Times New Roman"/>
              </a:rPr>
              <a:t>across the unsaturated zone</a:t>
            </a: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a:t>
            </a:r>
            <a:r>
              <a:rPr kumimoji="0" sz="1800" b="0" i="0" u="none" strike="noStrike" kern="1200" cap="none" spc="3"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3" normalizeH="0" baseline="0" noProof="0" dirty="0">
                <a:ln>
                  <a:noFill/>
                </a:ln>
                <a:solidFill>
                  <a:prstClr val="black"/>
                </a:solidFill>
                <a:effectLst/>
                <a:uLnTx/>
                <a:uFillTx/>
                <a:latin typeface="Times New Roman"/>
                <a:ea typeface="+mn-ea"/>
                <a:cs typeface="Times New Roman"/>
              </a:rPr>
              <a:t>the</a:t>
            </a: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sz="1800" b="1" i="0" u="none" strike="noStrike" kern="1200" cap="none" spc="-3" normalizeH="0" baseline="0" noProof="0" dirty="0">
                <a:ln>
                  <a:noFill/>
                </a:ln>
                <a:solidFill>
                  <a:prstClr val="black"/>
                </a:solidFill>
                <a:effectLst/>
                <a:uLnTx/>
                <a:uFillTx/>
                <a:latin typeface="Times New Roman"/>
                <a:ea typeface="+mn-ea"/>
                <a:cs typeface="Times New Roman"/>
              </a:rPr>
              <a:t>r</a:t>
            </a:r>
            <a:r>
              <a:rPr kumimoji="0" lang="en-US" sz="1800" b="1" i="0" u="none" strike="noStrike" kern="1200" cap="none" spc="-3" normalizeH="0" baseline="0" noProof="0" dirty="0">
                <a:ln>
                  <a:noFill/>
                </a:ln>
                <a:solidFill>
                  <a:prstClr val="black"/>
                </a:solidFill>
                <a:effectLst/>
                <a:uLnTx/>
                <a:uFillTx/>
                <a:latin typeface="Times New Roman"/>
                <a:ea typeface="+mn-ea"/>
                <a:cs typeface="Times New Roman"/>
              </a:rPr>
              <a:t>echarge</a:t>
            </a:r>
            <a:r>
              <a:rPr kumimoji="0" sz="1800" b="1" i="0" u="none" strike="noStrike" kern="1200" cap="none" spc="7" normalizeH="0" baseline="0" noProof="0" dirty="0">
                <a:ln>
                  <a:noFill/>
                </a:ln>
                <a:solidFill>
                  <a:prstClr val="black"/>
                </a:solidFill>
                <a:effectLst/>
                <a:uLnTx/>
                <a:uFillTx/>
                <a:latin typeface="Times New Roman"/>
                <a:ea typeface="+mn-ea"/>
                <a:cs typeface="Times New Roman"/>
              </a:rPr>
              <a:t> </a:t>
            </a:r>
            <a:r>
              <a:rPr lang="en-US" spc="7" dirty="0">
                <a:solidFill>
                  <a:prstClr val="black"/>
                </a:solidFill>
                <a:latin typeface="Times New Roman"/>
                <a:cs typeface="Times New Roman"/>
              </a:rPr>
              <a:t>to the water table at the top of an unconfined aquifer</a:t>
            </a: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a:t>
            </a:r>
            <a:r>
              <a:rPr kumimoji="0" sz="1800" b="0" i="0" u="none" strike="noStrike" kern="1200" cap="none" spc="3"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0" normalizeH="0" baseline="0" noProof="0" dirty="0" err="1">
                <a:ln>
                  <a:noFill/>
                </a:ln>
                <a:solidFill>
                  <a:prstClr val="black"/>
                </a:solidFill>
                <a:effectLst/>
                <a:uLnTx/>
                <a:uFillTx/>
                <a:latin typeface="Times New Roman"/>
                <a:ea typeface="+mn-ea"/>
                <a:cs typeface="Times New Roman"/>
              </a:rPr>
              <a:t>i</a:t>
            </a:r>
            <a:r>
              <a:rPr kumimoji="0" lang="en-US" sz="1800" b="0" i="0" u="none" strike="noStrike" kern="1200" cap="none" spc="0" normalizeH="0" baseline="0" noProof="0" dirty="0" err="1">
                <a:ln>
                  <a:noFill/>
                </a:ln>
                <a:solidFill>
                  <a:prstClr val="black"/>
                </a:solidFill>
                <a:effectLst/>
                <a:uLnTx/>
                <a:uFillTx/>
                <a:latin typeface="Times New Roman"/>
                <a:ea typeface="+mn-ea"/>
                <a:cs typeface="Times New Roman"/>
              </a:rPr>
              <a:t>the</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 gains to and losses from </a:t>
            </a:r>
            <a:r>
              <a:rPr kumimoji="0" lang="en-US" sz="1800" b="1" i="0" u="none" strike="noStrike" kern="1200" cap="none" spc="-14" normalizeH="0" baseline="0" noProof="0" dirty="0">
                <a:ln>
                  <a:noFill/>
                </a:ln>
                <a:solidFill>
                  <a:prstClr val="black"/>
                </a:solidFill>
                <a:effectLst/>
                <a:uLnTx/>
                <a:uFillTx/>
                <a:latin typeface="Times New Roman"/>
                <a:ea typeface="+mn-ea"/>
                <a:cs typeface="Times New Roman"/>
              </a:rPr>
              <a:t>storage</a:t>
            </a:r>
            <a:r>
              <a:rPr kumimoji="0" sz="1800" b="1" i="0" u="none" strike="noStrike" kern="1200" cap="none" spc="-3"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3" normalizeH="0" baseline="0" noProof="0" dirty="0">
                <a:ln>
                  <a:noFill/>
                </a:ln>
                <a:solidFill>
                  <a:prstClr val="black"/>
                </a:solidFill>
                <a:effectLst/>
                <a:uLnTx/>
                <a:uFillTx/>
                <a:latin typeface="Times New Roman"/>
                <a:ea typeface="+mn-ea"/>
                <a:cs typeface="Times New Roman"/>
              </a:rPr>
              <a:t>in the unsaturated zone</a:t>
            </a: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the </a:t>
            </a:r>
            <a:r>
              <a:rPr kumimoji="0" sz="1800" b="1" i="0" u="none" strike="noStrike" kern="1200" cap="none" spc="-3" normalizeH="0" baseline="0" noProof="0" dirty="0" err="1">
                <a:ln>
                  <a:noFill/>
                </a:ln>
                <a:solidFill>
                  <a:prstClr val="black"/>
                </a:solidFill>
                <a:effectLst/>
                <a:uLnTx/>
                <a:uFillTx/>
                <a:latin typeface="Times New Roman"/>
                <a:ea typeface="+mn-ea"/>
                <a:cs typeface="Times New Roman"/>
              </a:rPr>
              <a:t>e</a:t>
            </a:r>
            <a:r>
              <a:rPr kumimoji="0" sz="1800" b="1" i="0" u="none" strike="noStrike" kern="1200" cap="none" spc="-7" normalizeH="0" baseline="0" noProof="0" dirty="0" err="1">
                <a:ln>
                  <a:noFill/>
                </a:ln>
                <a:solidFill>
                  <a:prstClr val="black"/>
                </a:solidFill>
                <a:effectLst/>
                <a:uLnTx/>
                <a:uFillTx/>
                <a:latin typeface="Times New Roman"/>
                <a:ea typeface="+mn-ea"/>
                <a:cs typeface="Times New Roman"/>
              </a:rPr>
              <a:t>v</a:t>
            </a:r>
            <a:r>
              <a:rPr kumimoji="0" sz="1800" b="1" i="0" u="none" strike="noStrike" kern="1200" cap="none" spc="3" normalizeH="0" baseline="0" noProof="0" dirty="0" err="1">
                <a:ln>
                  <a:noFill/>
                </a:ln>
                <a:solidFill>
                  <a:prstClr val="black"/>
                </a:solidFill>
                <a:effectLst/>
                <a:uLnTx/>
                <a:uFillTx/>
                <a:latin typeface="Times New Roman"/>
                <a:ea typeface="+mn-ea"/>
                <a:cs typeface="Times New Roman"/>
              </a:rPr>
              <a:t>a</a:t>
            </a:r>
            <a:r>
              <a:rPr kumimoji="0" sz="1800" b="1" i="0" u="none" strike="noStrike" kern="1200" cap="none" spc="0" normalizeH="0" baseline="0" noProof="0" dirty="0" err="1">
                <a:ln>
                  <a:noFill/>
                </a:ln>
                <a:solidFill>
                  <a:prstClr val="black"/>
                </a:solidFill>
                <a:effectLst/>
                <a:uLnTx/>
                <a:uFillTx/>
                <a:latin typeface="Times New Roman"/>
                <a:ea typeface="+mn-ea"/>
                <a:cs typeface="Times New Roman"/>
              </a:rPr>
              <a:t>p</a:t>
            </a:r>
            <a:r>
              <a:rPr kumimoji="0" sz="1800" b="1" i="0" u="none" strike="noStrike" kern="1200" cap="none" spc="-7" normalizeH="0" baseline="0" noProof="0" dirty="0" err="1">
                <a:ln>
                  <a:noFill/>
                </a:ln>
                <a:solidFill>
                  <a:prstClr val="black"/>
                </a:solidFill>
                <a:effectLst/>
                <a:uLnTx/>
                <a:uFillTx/>
                <a:latin typeface="Times New Roman"/>
                <a:ea typeface="+mn-ea"/>
                <a:cs typeface="Times New Roman"/>
              </a:rPr>
              <a:t>o</a:t>
            </a:r>
            <a:r>
              <a:rPr kumimoji="0" sz="1800" b="1" i="0" u="none" strike="noStrike" kern="1200" cap="none" spc="0" normalizeH="0" baseline="0" noProof="0" dirty="0" err="1">
                <a:ln>
                  <a:noFill/>
                </a:ln>
                <a:solidFill>
                  <a:prstClr val="black"/>
                </a:solidFill>
                <a:effectLst/>
                <a:uLnTx/>
                <a:uFillTx/>
                <a:latin typeface="Times New Roman"/>
                <a:ea typeface="+mn-ea"/>
                <a:cs typeface="Times New Roman"/>
              </a:rPr>
              <a:t>t</a:t>
            </a:r>
            <a:r>
              <a:rPr kumimoji="0" sz="1800" b="1" i="0" u="none" strike="noStrike" kern="1200" cap="none" spc="-10" normalizeH="0" baseline="0" noProof="0" dirty="0" err="1">
                <a:ln>
                  <a:noFill/>
                </a:ln>
                <a:solidFill>
                  <a:prstClr val="black"/>
                </a:solidFill>
                <a:effectLst/>
                <a:uLnTx/>
                <a:uFillTx/>
                <a:latin typeface="Times New Roman"/>
                <a:ea typeface="+mn-ea"/>
                <a:cs typeface="Times New Roman"/>
              </a:rPr>
              <a:t>r</a:t>
            </a:r>
            <a:r>
              <a:rPr kumimoji="0" sz="1800" b="1" i="0" u="none" strike="noStrike" kern="1200" cap="none" spc="3" normalizeH="0" baseline="0" noProof="0" dirty="0" err="1">
                <a:ln>
                  <a:noFill/>
                </a:ln>
                <a:solidFill>
                  <a:prstClr val="black"/>
                </a:solidFill>
                <a:effectLst/>
                <a:uLnTx/>
                <a:uFillTx/>
                <a:latin typeface="Times New Roman"/>
                <a:ea typeface="+mn-ea"/>
                <a:cs typeface="Times New Roman"/>
              </a:rPr>
              <a:t>a</a:t>
            </a:r>
            <a:r>
              <a:rPr kumimoji="0" sz="1800" b="1" i="0" u="none" strike="noStrike" kern="1200" cap="none" spc="0" normalizeH="0" baseline="0" noProof="0" dirty="0" err="1">
                <a:ln>
                  <a:noFill/>
                </a:ln>
                <a:solidFill>
                  <a:prstClr val="black"/>
                </a:solidFill>
                <a:effectLst/>
                <a:uLnTx/>
                <a:uFillTx/>
                <a:latin typeface="Times New Roman"/>
                <a:ea typeface="+mn-ea"/>
                <a:cs typeface="Times New Roman"/>
              </a:rPr>
              <a:t>sp</a:t>
            </a:r>
            <a:r>
              <a:rPr kumimoji="0" sz="1800" b="1" i="0" u="none" strike="noStrike" kern="1200" cap="none" spc="-7" normalizeH="0" baseline="0" noProof="0" dirty="0" err="1">
                <a:ln>
                  <a:noFill/>
                </a:ln>
                <a:solidFill>
                  <a:prstClr val="black"/>
                </a:solidFill>
                <a:effectLst/>
                <a:uLnTx/>
                <a:uFillTx/>
                <a:latin typeface="Times New Roman"/>
                <a:ea typeface="+mn-ea"/>
                <a:cs typeface="Times New Roman"/>
              </a:rPr>
              <a:t>i</a:t>
            </a:r>
            <a:r>
              <a:rPr kumimoji="0" sz="1800" b="1" i="0" u="none" strike="noStrike" kern="1200" cap="none" spc="-10" normalizeH="0" baseline="0" noProof="0" dirty="0" err="1">
                <a:ln>
                  <a:noFill/>
                </a:ln>
                <a:solidFill>
                  <a:prstClr val="black"/>
                </a:solidFill>
                <a:effectLst/>
                <a:uLnTx/>
                <a:uFillTx/>
                <a:latin typeface="Times New Roman"/>
                <a:ea typeface="+mn-ea"/>
                <a:cs typeface="Times New Roman"/>
              </a:rPr>
              <a:t>r</a:t>
            </a:r>
            <a:r>
              <a:rPr kumimoji="0" sz="1800" b="1" i="0" u="none" strike="noStrike" kern="1200" cap="none" spc="3" normalizeH="0" baseline="0" noProof="0" dirty="0" err="1">
                <a:ln>
                  <a:noFill/>
                </a:ln>
                <a:solidFill>
                  <a:prstClr val="black"/>
                </a:solidFill>
                <a:effectLst/>
                <a:uLnTx/>
                <a:uFillTx/>
                <a:latin typeface="Times New Roman"/>
                <a:ea typeface="+mn-ea"/>
                <a:cs typeface="Times New Roman"/>
              </a:rPr>
              <a:t>a</a:t>
            </a:r>
            <a:r>
              <a:rPr lang="en-US" b="1" spc="3" dirty="0" err="1">
                <a:solidFill>
                  <a:prstClr val="black"/>
                </a:solidFill>
                <a:latin typeface="Times New Roman"/>
                <a:cs typeface="Times New Roman"/>
              </a:rPr>
              <a:t>tion</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3" normalizeH="0" baseline="0" noProof="0" dirty="0" err="1">
                <a:ln>
                  <a:noFill/>
                </a:ln>
                <a:solidFill>
                  <a:prstClr val="black"/>
                </a:solidFill>
                <a:effectLst/>
                <a:uLnTx/>
                <a:uFillTx/>
                <a:latin typeface="Times New Roman"/>
                <a:ea typeface="+mn-ea"/>
                <a:cs typeface="Times New Roman"/>
              </a:rPr>
              <a:t>d</a:t>
            </a:r>
            <a:r>
              <a:rPr kumimoji="0" lang="en-US" sz="1800" b="0" i="0" u="none" strike="noStrike" kern="1200" cap="none" spc="3" normalizeH="0" baseline="0" noProof="0" dirty="0" err="1">
                <a:ln>
                  <a:noFill/>
                </a:ln>
                <a:solidFill>
                  <a:prstClr val="black"/>
                </a:solidFill>
                <a:effectLst/>
                <a:uLnTx/>
                <a:uFillTx/>
                <a:latin typeface="Times New Roman"/>
                <a:ea typeface="+mn-ea"/>
                <a:cs typeface="Times New Roman"/>
              </a:rPr>
              <a:t>from</a:t>
            </a:r>
            <a:r>
              <a:rPr kumimoji="0" lang="en-US" sz="1800" b="0" i="0" u="none" strike="noStrike" kern="1200" cap="none" spc="3" normalizeH="0" baseline="0" noProof="0" dirty="0">
                <a:ln>
                  <a:noFill/>
                </a:ln>
                <a:solidFill>
                  <a:prstClr val="black"/>
                </a:solidFill>
                <a:effectLst/>
                <a:uLnTx/>
                <a:uFillTx/>
                <a:latin typeface="Times New Roman"/>
                <a:ea typeface="+mn-ea"/>
                <a:cs typeface="Times New Roman"/>
              </a:rPr>
              <a:t> the unsaturated zone and the water-table</a:t>
            </a:r>
            <a:r>
              <a:rPr kumimoji="0" lang="en-US" sz="1800" b="0" i="0" u="none" strike="noStrike" kern="1200" cap="none" spc="3" normalizeH="0" noProof="0" dirty="0">
                <a:ln>
                  <a:noFill/>
                </a:ln>
                <a:solidFill>
                  <a:prstClr val="black"/>
                </a:solidFill>
                <a:effectLst/>
                <a:uLnTx/>
                <a:uFillTx/>
                <a:latin typeface="Times New Roman"/>
                <a:ea typeface="+mn-ea"/>
                <a:cs typeface="Times New Roman"/>
              </a:rPr>
              <a:t> aquifer,</a:t>
            </a: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 </a:t>
            </a:r>
            <a:r>
              <a:rPr kumimoji="0" lang="en-US" sz="1800" b="0" i="0" u="none" strike="noStrike" kern="1200" cap="none" spc="0" normalizeH="0" baseline="0" noProof="0" dirty="0">
                <a:ln>
                  <a:noFill/>
                </a:ln>
                <a:solidFill>
                  <a:prstClr val="black"/>
                </a:solidFill>
                <a:effectLst/>
                <a:uLnTx/>
                <a:uFillTx/>
                <a:latin typeface="Times New Roman"/>
                <a:ea typeface="+mn-ea"/>
                <a:cs typeface="Times New Roman"/>
              </a:rPr>
              <a:t>and the </a:t>
            </a:r>
            <a:r>
              <a:rPr lang="en-US" b="1" dirty="0">
                <a:solidFill>
                  <a:prstClr val="black"/>
                </a:solidFill>
                <a:latin typeface="Times New Roman"/>
                <a:cs typeface="Times New Roman"/>
              </a:rPr>
              <a:t>“groundwater” </a:t>
            </a:r>
            <a:r>
              <a:rPr kumimoji="0" sz="1800" b="1" i="0" u="none" strike="noStrike" kern="1200" cap="none" spc="-3" normalizeH="0" baseline="0" noProof="0" dirty="0">
                <a:ln>
                  <a:noFill/>
                </a:ln>
                <a:solidFill>
                  <a:prstClr val="black"/>
                </a:solidFill>
                <a:effectLst/>
                <a:uLnTx/>
                <a:uFillTx/>
                <a:latin typeface="Times New Roman"/>
                <a:ea typeface="+mn-ea"/>
                <a:cs typeface="Times New Roman"/>
              </a:rPr>
              <a:t>r</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u</a:t>
            </a:r>
            <a:r>
              <a:rPr kumimoji="0" lang="en-US" sz="1800" b="1" i="0" u="none" strike="noStrike" kern="1200" cap="none" spc="0" normalizeH="0" baseline="0" noProof="0" dirty="0">
                <a:ln>
                  <a:noFill/>
                </a:ln>
                <a:solidFill>
                  <a:prstClr val="black"/>
                </a:solidFill>
                <a:effectLst/>
                <a:uLnTx/>
                <a:uFillTx/>
                <a:latin typeface="Times New Roman"/>
                <a:ea typeface="+mn-ea"/>
                <a:cs typeface="Times New Roman"/>
              </a:rPr>
              <a:t>noff</a:t>
            </a:r>
            <a:r>
              <a:rPr kumimoji="0" sz="1800" b="1" i="0" u="none" strike="noStrike" kern="1200" cap="none" spc="0"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3" normalizeH="0" baseline="0" noProof="0" dirty="0">
                <a:ln>
                  <a:noFill/>
                </a:ln>
                <a:solidFill>
                  <a:prstClr val="black"/>
                </a:solidFill>
                <a:effectLst/>
                <a:uLnTx/>
                <a:uFillTx/>
                <a:latin typeface="Times New Roman"/>
                <a:ea typeface="+mn-ea"/>
                <a:cs typeface="Times New Roman"/>
              </a:rPr>
              <a:t>d</a:t>
            </a:r>
            <a:r>
              <a:rPr kumimoji="0" lang="en-US" sz="1800" b="0" i="0" u="none" strike="noStrike" kern="1200" cap="none" spc="3" normalizeH="0" baseline="0" noProof="0" dirty="0">
                <a:ln>
                  <a:noFill/>
                </a:ln>
                <a:solidFill>
                  <a:prstClr val="black"/>
                </a:solidFill>
                <a:effectLst/>
                <a:uLnTx/>
                <a:uFillTx/>
                <a:latin typeface="Times New Roman"/>
                <a:ea typeface="+mn-ea"/>
                <a:cs typeface="Times New Roman"/>
              </a:rPr>
              <a:t>ue to rejected infiltration and to discharge from the aquifer</a:t>
            </a:r>
            <a:r>
              <a:rPr kumimoji="0" lang="en-US" sz="1800" b="0" i="0" u="none" strike="noStrike" kern="1200" cap="none" spc="3" normalizeH="0" noProof="0" dirty="0">
                <a:ln>
                  <a:noFill/>
                </a:ln>
                <a:solidFill>
                  <a:prstClr val="black"/>
                </a:solidFill>
                <a:effectLst/>
                <a:uLnTx/>
                <a:uFillTx/>
                <a:latin typeface="Times New Roman"/>
                <a:ea typeface="+mn-ea"/>
                <a:cs typeface="Times New Roman"/>
              </a:rPr>
              <a:t> to the land surface (</a:t>
            </a:r>
            <a:r>
              <a:rPr kumimoji="0" lang="en-US" sz="1800" b="0" i="0" u="none" strike="noStrike" kern="1200" cap="none" spc="3" normalizeH="0" noProof="0" dirty="0" err="1">
                <a:ln>
                  <a:noFill/>
                </a:ln>
                <a:solidFill>
                  <a:prstClr val="black"/>
                </a:solidFill>
                <a:effectLst/>
                <a:uLnTx/>
                <a:uFillTx/>
                <a:latin typeface="Times New Roman"/>
                <a:ea typeface="+mn-ea"/>
                <a:cs typeface="Times New Roman"/>
              </a:rPr>
              <a:t>i.e</a:t>
            </a:r>
            <a:r>
              <a:rPr kumimoji="0" lang="en-US" sz="1800" b="0" i="0" u="none" strike="noStrike" kern="1200" cap="none" spc="3" normalizeH="0" noProof="0" dirty="0">
                <a:ln>
                  <a:noFill/>
                </a:ln>
                <a:solidFill>
                  <a:prstClr val="black"/>
                </a:solidFill>
                <a:effectLst/>
                <a:uLnTx/>
                <a:uFillTx/>
                <a:latin typeface="Times New Roman"/>
                <a:ea typeface="+mn-ea"/>
                <a:cs typeface="Times New Roman"/>
              </a:rPr>
              <a:t>,, wetlands and fens)</a:t>
            </a:r>
            <a:r>
              <a:rPr kumimoji="0" sz="1800" b="1" i="0" u="none" strike="noStrike" kern="1200" cap="none" spc="-3" normalizeH="0" baseline="0" noProof="0" dirty="0">
                <a:ln>
                  <a:noFill/>
                </a:ln>
                <a:solidFill>
                  <a:prstClr val="black"/>
                </a:solidFill>
                <a:effectLst/>
                <a:uLnTx/>
                <a:uFillTx/>
                <a:latin typeface="Times New Roman"/>
                <a:ea typeface="+mn-ea"/>
                <a:cs typeface="Times New Roman"/>
              </a:rPr>
              <a:t>.</a:t>
            </a:r>
            <a:endParaRPr kumimoji="0" sz="1800" b="0" i="0" u="none" strike="noStrike" kern="1200" cap="none" spc="0" normalizeH="0" baseline="0" noProof="0" dirty="0">
              <a:ln>
                <a:noFill/>
              </a:ln>
              <a:solidFill>
                <a:prstClr val="black"/>
              </a:solidFill>
              <a:effectLst/>
              <a:uLnTx/>
              <a:uFillTx/>
              <a:latin typeface="Times New Roman"/>
              <a:ea typeface="+mn-ea"/>
              <a:cs typeface="Times New Roman"/>
            </a:endParaRPr>
          </a:p>
        </p:txBody>
      </p:sp>
      <p:pic>
        <p:nvPicPr>
          <p:cNvPr id="11" name="Picture 10">
            <a:extLst>
              <a:ext uri="{FF2B5EF4-FFF2-40B4-BE49-F238E27FC236}">
                <a16:creationId xmlns:a16="http://schemas.microsoft.com/office/drawing/2014/main" id="{112F741A-46C5-4DB9-9598-E46B7043C057}"/>
              </a:ext>
            </a:extLst>
          </p:cNvPr>
          <p:cNvPicPr>
            <a:picLocks noChangeAspect="1"/>
          </p:cNvPicPr>
          <p:nvPr/>
        </p:nvPicPr>
        <p:blipFill rotWithShape="1">
          <a:blip r:embed="rId3"/>
          <a:srcRect l="42424" t="21756" r="28030" b="7400"/>
          <a:stretch/>
        </p:blipFill>
        <p:spPr>
          <a:xfrm>
            <a:off x="5599387" y="637402"/>
            <a:ext cx="2908129" cy="3740727"/>
          </a:xfrm>
          <a:prstGeom prst="rect">
            <a:avLst/>
          </a:prstGeom>
          <a:ln w="12700">
            <a:solidFill>
              <a:schemeClr val="tx1"/>
            </a:solidFill>
          </a:ln>
        </p:spPr>
      </p:pic>
      <p:pic>
        <p:nvPicPr>
          <p:cNvPr id="18" name="Picture 17" descr="USGSid_white">
            <a:extLst>
              <a:ext uri="{FF2B5EF4-FFF2-40B4-BE49-F238E27FC236}">
                <a16:creationId xmlns:a16="http://schemas.microsoft.com/office/drawing/2014/main" id="{D1AD64A0-32F8-8134-1E81-3B9DAE61AC48}"/>
              </a:ext>
            </a:extLst>
          </p:cNvPr>
          <p:cNvPicPr>
            <a:picLocks noChangeAspect="1" noChangeArrowheads="1"/>
          </p:cNvPicPr>
          <p:nvPr/>
        </p:nvPicPr>
        <p:blipFill>
          <a:blip r:embed="rId4" cstate="print"/>
          <a:srcRect/>
          <a:stretch>
            <a:fillRect/>
          </a:stretch>
        </p:blipFill>
        <p:spPr bwMode="auto">
          <a:xfrm>
            <a:off x="0" y="-18529"/>
            <a:ext cx="914400" cy="338137"/>
          </a:xfrm>
          <a:prstGeom prst="rect">
            <a:avLst/>
          </a:prstGeom>
          <a:noFill/>
          <a:ln w="9525">
            <a:noFill/>
            <a:miter lim="800000"/>
            <a:headEnd/>
            <a:tailEnd/>
          </a:ln>
        </p:spPr>
      </p:pic>
      <p:sp>
        <p:nvSpPr>
          <p:cNvPr id="4" name="TextBox 3">
            <a:extLst>
              <a:ext uri="{FF2B5EF4-FFF2-40B4-BE49-F238E27FC236}">
                <a16:creationId xmlns:a16="http://schemas.microsoft.com/office/drawing/2014/main" id="{0F38079A-5A43-8705-BC3D-2F29D4DCC8AE}"/>
              </a:ext>
            </a:extLst>
          </p:cNvPr>
          <p:cNvSpPr txBox="1"/>
          <p:nvPr/>
        </p:nvSpPr>
        <p:spPr>
          <a:xfrm>
            <a:off x="10810875" y="-3457"/>
            <a:ext cx="1381125" cy="461665"/>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UWM </a:t>
            </a:r>
            <a:r>
              <a:rPr lang="en-US" sz="1200" dirty="0" err="1">
                <a:effectLst>
                  <a:outerShdw blurRad="38100" dist="38100" dir="2700000" algn="tl">
                    <a:srgbClr val="000000">
                      <a:alpha val="43137"/>
                    </a:srgbClr>
                  </a:outerShdw>
                </a:effectLst>
              </a:rPr>
              <a:t>Colloquim</a:t>
            </a:r>
            <a:r>
              <a:rPr lang="en-US" sz="1200" dirty="0">
                <a:effectLst>
                  <a:outerShdw blurRad="38100" dist="38100" dir="2700000" algn="tl">
                    <a:srgbClr val="000000">
                      <a:alpha val="43137"/>
                    </a:srgbClr>
                  </a:outerShdw>
                </a:effectLst>
              </a:rPr>
              <a:t>    11 May 2023</a:t>
            </a:r>
          </a:p>
        </p:txBody>
      </p:sp>
    </p:spTree>
    <p:extLst>
      <p:ext uri="{BB962C8B-B14F-4D97-AF65-F5344CB8AC3E}">
        <p14:creationId xmlns:p14="http://schemas.microsoft.com/office/powerpoint/2010/main" val="151719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USGSid_white">
            <a:extLst>
              <a:ext uri="{FF2B5EF4-FFF2-40B4-BE49-F238E27FC236}">
                <a16:creationId xmlns:a16="http://schemas.microsoft.com/office/drawing/2014/main" id="{A1036ACB-E5C3-1BC6-68F4-8B0A36ED17BE}"/>
              </a:ext>
            </a:extLst>
          </p:cNvPr>
          <p:cNvPicPr>
            <a:picLocks noChangeAspect="1" noChangeArrowheads="1"/>
          </p:cNvPicPr>
          <p:nvPr/>
        </p:nvPicPr>
        <p:blipFill>
          <a:blip r:embed="rId2" cstate="print"/>
          <a:srcRect/>
          <a:stretch>
            <a:fillRect/>
          </a:stretch>
        </p:blipFill>
        <p:spPr bwMode="auto">
          <a:xfrm>
            <a:off x="0" y="-18529"/>
            <a:ext cx="914400" cy="338137"/>
          </a:xfrm>
          <a:prstGeom prst="rect">
            <a:avLst/>
          </a:prstGeom>
          <a:noFill/>
          <a:ln w="9525">
            <a:noFill/>
            <a:miter lim="800000"/>
            <a:headEnd/>
            <a:tailEnd/>
          </a:ln>
        </p:spPr>
      </p:pic>
      <p:sp>
        <p:nvSpPr>
          <p:cNvPr id="5" name="object 3">
            <a:extLst>
              <a:ext uri="{FF2B5EF4-FFF2-40B4-BE49-F238E27FC236}">
                <a16:creationId xmlns:a16="http://schemas.microsoft.com/office/drawing/2014/main" id="{21B4ED3E-8BE5-406C-912A-49A524033ED1}"/>
              </a:ext>
            </a:extLst>
          </p:cNvPr>
          <p:cNvSpPr>
            <a:spLocks noChangeAspect="1"/>
          </p:cNvSpPr>
          <p:nvPr/>
        </p:nvSpPr>
        <p:spPr>
          <a:xfrm>
            <a:off x="6573363" y="2727230"/>
            <a:ext cx="5520048" cy="3904692"/>
          </a:xfrm>
          <a:prstGeom prst="rect">
            <a:avLst/>
          </a:prstGeom>
          <a:blipFill>
            <a:blip r:embed="rId3" cstate="print"/>
            <a:stretch>
              <a:fillRect l="-3255" t="-3179" r="-3257" b="-2535"/>
            </a:stretch>
          </a:blipFill>
        </p:spPr>
        <p:txBody>
          <a:bodyPr wrap="square" lIns="0" tIns="0" rIns="0" bIns="0" rtlCol="0"/>
          <a:lstStyle/>
          <a:p>
            <a:pPr marL="0" marR="0" lvl="0" indent="0" algn="l" defTabSz="623438" rtl="0" eaLnBrk="1" fontAlgn="auto" latinLnBrk="0" hangingPunct="1">
              <a:lnSpc>
                <a:spcPct val="100000"/>
              </a:lnSpc>
              <a:spcBef>
                <a:spcPts val="0"/>
              </a:spcBef>
              <a:spcAft>
                <a:spcPts val="0"/>
              </a:spcAft>
              <a:buClrTx/>
              <a:buSzTx/>
              <a:buFontTx/>
              <a:buNone/>
              <a:tabLst/>
              <a:defRPr/>
            </a:pPr>
            <a:endParaRPr kumimoji="0" sz="1227"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6025F39D-3D5C-47AA-A71E-28F20A5814C8}"/>
              </a:ext>
            </a:extLst>
          </p:cNvPr>
          <p:cNvSpPr txBox="1"/>
          <p:nvPr/>
        </p:nvSpPr>
        <p:spPr>
          <a:xfrm>
            <a:off x="268929" y="633058"/>
            <a:ext cx="5922818" cy="3139321"/>
          </a:xfrm>
          <a:prstGeom prst="rect">
            <a:avLst/>
          </a:prstGeom>
          <a:noFill/>
        </p:spPr>
        <p:txBody>
          <a:bodyPr wrap="square">
            <a:spAutoFit/>
          </a:bodyPr>
          <a:lstStyle/>
          <a:p>
            <a:pPr marL="0" marR="0" lvl="0" indent="0" algn="l" defTabSz="623438"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The UZF package allows ready calculation of flow from the bottom of the root zone to the water table by replacing the Richards equation with the 1D kinematic wave assumption (</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Niswonger and Prudic, 2009</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effectively neglecting capillary effects and privileging downward gravitational flow conditioned by the relation of UZ hydraulic conductivity to transient water content. </a:t>
            </a:r>
          </a:p>
          <a:p>
            <a:pPr marL="0" marR="0" lvl="0" indent="0" algn="l" defTabSz="623438"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4" name="TextBox 3">
            <a:extLst>
              <a:ext uri="{FF2B5EF4-FFF2-40B4-BE49-F238E27FC236}">
                <a16:creationId xmlns:a16="http://schemas.microsoft.com/office/drawing/2014/main" id="{C8A0935D-744C-7F8C-C73F-C5E7B46A1A07}"/>
              </a:ext>
            </a:extLst>
          </p:cNvPr>
          <p:cNvSpPr txBox="1"/>
          <p:nvPr/>
        </p:nvSpPr>
        <p:spPr>
          <a:xfrm>
            <a:off x="268929" y="633058"/>
            <a:ext cx="5922818" cy="5509200"/>
          </a:xfrm>
          <a:prstGeom prst="rect">
            <a:avLst/>
          </a:prstGeom>
          <a:noFill/>
        </p:spPr>
        <p:txBody>
          <a:bodyPr wrap="square">
            <a:spAutoFit/>
          </a:bodyPr>
          <a:lstStyle/>
          <a:p>
            <a:pPr marL="0" marR="0" lvl="0" indent="0" algn="l" defTabSz="623438"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The UZF package allows ready calculation of flow from the bottom of the root zone to the water table by replacing the Richards equation with the 1D kinematic wave assumption (</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Niswonger and Prudic, 2009</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effectively neglecting capillary effects and privileging downward gravitational flow conditioned by the relation of UZ hydraulic conductivity to transient water content. </a:t>
            </a:r>
          </a:p>
          <a:p>
            <a:pPr marL="0" marR="0" lvl="0" indent="0" algn="l" defTabSz="623438"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l" defTabSz="623438"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The kinematic wave formulation is markedly more efficient than solving the full Richards. and is suited for transient modeling at the watershed scale where capillary and preferential flow effects are secondary to the downward movement of (often overlapping) wetting fronts (</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Harter and Hopmans, 2004</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3D7756F4-648D-7656-E239-396F57197FC1}"/>
              </a:ext>
            </a:extLst>
          </p:cNvPr>
          <p:cNvSpPr txBox="1"/>
          <p:nvPr/>
        </p:nvSpPr>
        <p:spPr>
          <a:xfrm>
            <a:off x="10810875" y="-3457"/>
            <a:ext cx="1381125" cy="461665"/>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UWM </a:t>
            </a:r>
            <a:r>
              <a:rPr lang="en-US" sz="1200" dirty="0" err="1">
                <a:effectLst>
                  <a:outerShdw blurRad="38100" dist="38100" dir="2700000" algn="tl">
                    <a:srgbClr val="000000">
                      <a:alpha val="43137"/>
                    </a:srgbClr>
                  </a:outerShdw>
                </a:effectLst>
              </a:rPr>
              <a:t>Colloquim</a:t>
            </a:r>
            <a:r>
              <a:rPr lang="en-US" sz="1200" dirty="0">
                <a:effectLst>
                  <a:outerShdw blurRad="38100" dist="38100" dir="2700000" algn="tl">
                    <a:srgbClr val="000000">
                      <a:alpha val="43137"/>
                    </a:srgbClr>
                  </a:outerShdw>
                </a:effectLst>
              </a:rPr>
              <a:t>    11 May 2023</a:t>
            </a:r>
          </a:p>
        </p:txBody>
      </p:sp>
    </p:spTree>
    <p:extLst>
      <p:ext uri="{BB962C8B-B14F-4D97-AF65-F5344CB8AC3E}">
        <p14:creationId xmlns:p14="http://schemas.microsoft.com/office/powerpoint/2010/main" val="123314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33933" y="55639"/>
            <a:ext cx="6252297" cy="749501"/>
          </a:xfrm>
          <a:prstGeom prst="rect">
            <a:avLst/>
          </a:prstGeom>
        </p:spPr>
        <p:txBody>
          <a:bodyPr vert="horz" wrap="square" lIns="0" tIns="0" rIns="0" bIns="0" rtlCol="0">
            <a:spAutoFit/>
          </a:bodyPr>
          <a:lstStyle/>
          <a:p>
            <a:pPr marL="320378" marR="0" lvl="0" indent="0" algn="l" defTabSz="623438" rtl="0" eaLnBrk="1" fontAlgn="auto" latinLnBrk="0" hangingPunct="1">
              <a:lnSpc>
                <a:spcPct val="100000"/>
              </a:lnSpc>
              <a:spcBef>
                <a:spcPts val="14"/>
              </a:spcBef>
              <a:spcAft>
                <a:spcPts val="0"/>
              </a:spcAft>
              <a:buClrTx/>
              <a:buSzTx/>
              <a:buFontTx/>
              <a:buNone/>
              <a:tabLst/>
              <a:defRPr/>
            </a:pPr>
            <a:r>
              <a:rPr kumimoji="0" sz="818" b="0" i="0" u="none" strike="noStrike" kern="1200" cap="none" spc="-10" normalizeH="0" baseline="0" noProof="0" dirty="0">
                <a:ln>
                  <a:noFill/>
                </a:ln>
                <a:solidFill>
                  <a:prstClr val="black"/>
                </a:solidFill>
                <a:effectLst/>
                <a:uLnTx/>
                <a:uFillTx/>
                <a:latin typeface="Calibri"/>
                <a:ea typeface="+mn-ea"/>
                <a:cs typeface="Calibri"/>
              </a:rPr>
              <a:t>U</a:t>
            </a:r>
            <a:r>
              <a:rPr kumimoji="0" sz="818" b="0" i="0" u="none" strike="noStrike" kern="1200" cap="none" spc="0" normalizeH="0" baseline="0" noProof="0" dirty="0">
                <a:ln>
                  <a:noFill/>
                </a:ln>
                <a:solidFill>
                  <a:prstClr val="black"/>
                </a:solidFill>
                <a:effectLst/>
                <a:uLnTx/>
                <a:uFillTx/>
                <a:latin typeface="Calibri"/>
                <a:ea typeface="+mn-ea"/>
                <a:cs typeface="Calibri"/>
              </a:rPr>
              <a:t>ZF</a:t>
            </a:r>
            <a:r>
              <a:rPr kumimoji="0" sz="818" b="0" i="0" u="none" strike="noStrike" kern="1200" cap="none" spc="3" normalizeH="0" baseline="0" noProof="0" dirty="0">
                <a:ln>
                  <a:noFill/>
                </a:ln>
                <a:solidFill>
                  <a:prstClr val="black"/>
                </a:solidFill>
                <a:effectLst/>
                <a:uLnTx/>
                <a:uFillTx/>
                <a:latin typeface="Calibri"/>
                <a:ea typeface="+mn-ea"/>
                <a:cs typeface="Calibri"/>
              </a:rPr>
              <a:t> d</a:t>
            </a:r>
            <a:r>
              <a:rPr kumimoji="0" sz="818" b="0" i="0" u="none" strike="noStrike" kern="1200" cap="none" spc="0" normalizeH="0" baseline="0" noProof="0" dirty="0">
                <a:ln>
                  <a:noFill/>
                </a:ln>
                <a:solidFill>
                  <a:prstClr val="black"/>
                </a:solidFill>
                <a:effectLst/>
                <a:uLnTx/>
                <a:uFillTx/>
                <a:latin typeface="Calibri"/>
                <a:ea typeface="+mn-ea"/>
                <a:cs typeface="Calibri"/>
              </a:rPr>
              <a:t>o</a:t>
            </a:r>
            <a:r>
              <a:rPr kumimoji="0" sz="818" b="0" i="0" u="none" strike="noStrike" kern="1200" cap="none" spc="-7" normalizeH="0" baseline="0" noProof="0" dirty="0">
                <a:ln>
                  <a:noFill/>
                </a:ln>
                <a:solidFill>
                  <a:prstClr val="black"/>
                </a:solidFill>
                <a:effectLst/>
                <a:uLnTx/>
                <a:uFillTx/>
                <a:latin typeface="Calibri"/>
                <a:ea typeface="+mn-ea"/>
                <a:cs typeface="Calibri"/>
              </a:rPr>
              <a:t>c</a:t>
            </a:r>
            <a:r>
              <a:rPr kumimoji="0" sz="818" b="0" i="0" u="none" strike="noStrike" kern="1200" cap="none" spc="3" normalizeH="0" baseline="0" noProof="0" dirty="0">
                <a:ln>
                  <a:noFill/>
                </a:ln>
                <a:solidFill>
                  <a:prstClr val="black"/>
                </a:solidFill>
                <a:effectLst/>
                <a:uLnTx/>
                <a:uFillTx/>
                <a:latin typeface="Calibri"/>
                <a:ea typeface="+mn-ea"/>
                <a:cs typeface="Calibri"/>
              </a:rPr>
              <a:t>u</a:t>
            </a:r>
            <a:r>
              <a:rPr kumimoji="0" sz="818" b="0" i="0" u="none" strike="noStrike" kern="1200" cap="none" spc="-10" normalizeH="0" baseline="0" noProof="0" dirty="0">
                <a:ln>
                  <a:noFill/>
                </a:ln>
                <a:solidFill>
                  <a:prstClr val="black"/>
                </a:solidFill>
                <a:effectLst/>
                <a:uLnTx/>
                <a:uFillTx/>
                <a:latin typeface="Calibri"/>
                <a:ea typeface="+mn-ea"/>
                <a:cs typeface="Calibri"/>
              </a:rPr>
              <a:t>m</a:t>
            </a:r>
            <a:r>
              <a:rPr kumimoji="0" sz="818" b="0" i="0" u="none" strike="noStrike" kern="1200" cap="none" spc="-7" normalizeH="0" baseline="0" noProof="0" dirty="0">
                <a:ln>
                  <a:noFill/>
                </a:ln>
                <a:solidFill>
                  <a:prstClr val="black"/>
                </a:solidFill>
                <a:effectLst/>
                <a:uLnTx/>
                <a:uFillTx/>
                <a:latin typeface="Calibri"/>
                <a:ea typeface="+mn-ea"/>
                <a:cs typeface="Calibri"/>
              </a:rPr>
              <a:t>en</a:t>
            </a:r>
            <a:r>
              <a:rPr kumimoji="0" sz="818" b="0" i="0" u="none" strike="noStrike" kern="1200" cap="none" spc="0" normalizeH="0" baseline="0" noProof="0" dirty="0">
                <a:ln>
                  <a:noFill/>
                </a:ln>
                <a:solidFill>
                  <a:prstClr val="black"/>
                </a:solidFill>
                <a:effectLst/>
                <a:uLnTx/>
                <a:uFillTx/>
                <a:latin typeface="Calibri"/>
                <a:ea typeface="+mn-ea"/>
                <a:cs typeface="Calibri"/>
              </a:rPr>
              <a:t>t</a:t>
            </a:r>
            <a:r>
              <a:rPr kumimoji="0" sz="818" b="0" i="0" u="none" strike="noStrike" kern="1200" cap="none" spc="-7" normalizeH="0" baseline="0" noProof="0" dirty="0">
                <a:ln>
                  <a:noFill/>
                </a:ln>
                <a:solidFill>
                  <a:prstClr val="black"/>
                </a:solidFill>
                <a:effectLst/>
                <a:uLnTx/>
                <a:uFillTx/>
                <a:latin typeface="Calibri"/>
                <a:ea typeface="+mn-ea"/>
                <a:cs typeface="Calibri"/>
              </a:rPr>
              <a:t>a</a:t>
            </a:r>
            <a:r>
              <a:rPr kumimoji="0" sz="818" b="0" i="0" u="none" strike="noStrike" kern="1200" cap="none" spc="3" normalizeH="0" baseline="0" noProof="0" dirty="0">
                <a:ln>
                  <a:noFill/>
                </a:ln>
                <a:solidFill>
                  <a:prstClr val="black"/>
                </a:solidFill>
                <a:effectLst/>
                <a:uLnTx/>
                <a:uFillTx/>
                <a:latin typeface="Calibri"/>
                <a:ea typeface="+mn-ea"/>
                <a:cs typeface="Calibri"/>
              </a:rPr>
              <a:t>t</a:t>
            </a:r>
            <a:r>
              <a:rPr kumimoji="0" sz="818" b="0" i="0" u="none" strike="noStrike" kern="1200" cap="none" spc="-10" normalizeH="0" baseline="0" noProof="0" dirty="0">
                <a:ln>
                  <a:noFill/>
                </a:ln>
                <a:solidFill>
                  <a:prstClr val="black"/>
                </a:solidFill>
                <a:effectLst/>
                <a:uLnTx/>
                <a:uFillTx/>
                <a:latin typeface="Calibri"/>
                <a:ea typeface="+mn-ea"/>
                <a:cs typeface="Calibri"/>
              </a:rPr>
              <a:t>i</a:t>
            </a:r>
            <a:r>
              <a:rPr kumimoji="0" sz="818" b="0" i="0" u="none" strike="noStrike" kern="1200" cap="none" spc="0" normalizeH="0" baseline="0" noProof="0" dirty="0">
                <a:ln>
                  <a:noFill/>
                </a:ln>
                <a:solidFill>
                  <a:prstClr val="black"/>
                </a:solidFill>
                <a:effectLst/>
                <a:uLnTx/>
                <a:uFillTx/>
                <a:latin typeface="Calibri"/>
                <a:ea typeface="+mn-ea"/>
                <a:cs typeface="Calibri"/>
              </a:rPr>
              <a:t>o</a:t>
            </a:r>
            <a:r>
              <a:rPr kumimoji="0" sz="818" b="0" i="0" u="none" strike="noStrike" kern="1200" cap="none" spc="-3" normalizeH="0" baseline="0" noProof="0" dirty="0">
                <a:ln>
                  <a:noFill/>
                </a:ln>
                <a:solidFill>
                  <a:prstClr val="black"/>
                </a:solidFill>
                <a:effectLst/>
                <a:uLnTx/>
                <a:uFillTx/>
                <a:latin typeface="Calibri"/>
                <a:ea typeface="+mn-ea"/>
                <a:cs typeface="Calibri"/>
              </a:rPr>
              <a:t>n,</a:t>
            </a:r>
            <a:r>
              <a:rPr kumimoji="0" sz="818" b="0" i="0" u="none" strike="noStrike" kern="1200" cap="none" spc="-7" normalizeH="0" baseline="0" noProof="0" dirty="0">
                <a:ln>
                  <a:noFill/>
                </a:ln>
                <a:solidFill>
                  <a:prstClr val="black"/>
                </a:solidFill>
                <a:effectLst/>
                <a:uLnTx/>
                <a:uFillTx/>
                <a:latin typeface="Calibri"/>
                <a:ea typeface="+mn-ea"/>
                <a:cs typeface="Calibri"/>
              </a:rPr>
              <a:t> 20</a:t>
            </a:r>
            <a:r>
              <a:rPr kumimoji="0" sz="818" b="0" i="0" u="none" strike="noStrike" kern="1200" cap="none" spc="-14" normalizeH="0" baseline="0" noProof="0" dirty="0">
                <a:ln>
                  <a:noFill/>
                </a:ln>
                <a:solidFill>
                  <a:prstClr val="black"/>
                </a:solidFill>
                <a:effectLst/>
                <a:uLnTx/>
                <a:uFillTx/>
                <a:latin typeface="Calibri"/>
                <a:ea typeface="+mn-ea"/>
                <a:cs typeface="Calibri"/>
              </a:rPr>
              <a:t>0</a:t>
            </a:r>
            <a:r>
              <a:rPr kumimoji="0" sz="818" b="0" i="0" u="none" strike="noStrike" kern="1200" cap="none" spc="-7" normalizeH="0" baseline="0" noProof="0" dirty="0">
                <a:ln>
                  <a:noFill/>
                </a:ln>
                <a:solidFill>
                  <a:prstClr val="black"/>
                </a:solidFill>
                <a:effectLst/>
                <a:uLnTx/>
                <a:uFillTx/>
                <a:latin typeface="Calibri"/>
                <a:ea typeface="+mn-ea"/>
                <a:cs typeface="Calibri"/>
              </a:rPr>
              <a:t>6</a:t>
            </a:r>
            <a:endParaRPr kumimoji="0" sz="818"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l" defTabSz="623438" rtl="0" eaLnBrk="1" fontAlgn="auto" latinLnBrk="0" hangingPunct="1">
              <a:lnSpc>
                <a:spcPct val="100000"/>
              </a:lnSpc>
              <a:spcBef>
                <a:spcPts val="3"/>
              </a:spcBef>
              <a:spcAft>
                <a:spcPts val="0"/>
              </a:spcAft>
              <a:buClrTx/>
              <a:buSzTx/>
              <a:buFontTx/>
              <a:buNone/>
              <a:tabLst/>
              <a:defRPr/>
            </a:pPr>
            <a:endParaRPr kumimoji="0" sz="886" b="0" i="0" u="none" strike="noStrike" kern="1200" cap="none" spc="0" normalizeH="0" baseline="0" noProof="0" dirty="0">
              <a:ln>
                <a:noFill/>
              </a:ln>
              <a:solidFill>
                <a:prstClr val="black"/>
              </a:solidFill>
              <a:effectLst/>
              <a:uLnTx/>
              <a:uFillTx/>
              <a:latin typeface="Times New Roman"/>
              <a:ea typeface="+mn-ea"/>
              <a:cs typeface="Times New Roman"/>
            </a:endParaRPr>
          </a:p>
          <a:p>
            <a:pPr marL="8659" marR="96113" lvl="0" indent="0" algn="l" defTabSz="623438" rtl="0" eaLnBrk="1" fontAlgn="auto" latinLnBrk="0" hangingPunct="1">
              <a:lnSpc>
                <a:spcPts val="1882"/>
              </a:lnSpc>
              <a:spcBef>
                <a:spcPts val="0"/>
              </a:spcBef>
              <a:spcAft>
                <a:spcPts val="0"/>
              </a:spcAft>
              <a:buClrTx/>
              <a:buSzTx/>
              <a:buFontTx/>
              <a:buNone/>
              <a:tabLst/>
              <a:defRPr/>
            </a:pPr>
            <a:r>
              <a:rPr kumimoji="0" lang="en-US" sz="1636" b="1" i="0" u="none" strike="noStrike" kern="1200" cap="none" spc="-3" normalizeH="0" baseline="0" noProof="0" dirty="0">
                <a:ln>
                  <a:noFill/>
                </a:ln>
                <a:solidFill>
                  <a:prstClr val="black"/>
                </a:solidFill>
                <a:effectLst/>
                <a:highlight>
                  <a:srgbClr val="FFFFCC"/>
                </a:highlight>
                <a:uLnTx/>
                <a:uFillTx/>
                <a:latin typeface="Times New Roman"/>
                <a:ea typeface="+mn-ea"/>
                <a:cs typeface="Times New Roman"/>
              </a:rPr>
              <a:t>The Brooks-Corey function is used to define the relation between h unsaturated hydraulic conductivity and water content. </a:t>
            </a:r>
            <a:endParaRPr kumimoji="0" sz="1636" b="0" i="0" u="none" strike="noStrike" kern="1200" cap="none" spc="0" normalizeH="0" baseline="0" noProof="0" dirty="0">
              <a:ln>
                <a:noFill/>
              </a:ln>
              <a:solidFill>
                <a:prstClr val="black"/>
              </a:solidFill>
              <a:effectLst/>
              <a:highlight>
                <a:srgbClr val="FFFFCC"/>
              </a:highlight>
              <a:uLnTx/>
              <a:uFillTx/>
              <a:latin typeface="Times New Roman"/>
              <a:ea typeface="+mn-ea"/>
              <a:cs typeface="Times New Roman"/>
            </a:endParaRPr>
          </a:p>
        </p:txBody>
      </p:sp>
      <p:sp>
        <p:nvSpPr>
          <p:cNvPr id="3" name="object 3"/>
          <p:cNvSpPr/>
          <p:nvPr/>
        </p:nvSpPr>
        <p:spPr>
          <a:xfrm>
            <a:off x="3759707" y="1088287"/>
            <a:ext cx="4775056" cy="3277033"/>
          </a:xfrm>
          <a:custGeom>
            <a:avLst/>
            <a:gdLst/>
            <a:ahLst/>
            <a:cxnLst/>
            <a:rect l="l" t="t" r="r" b="b"/>
            <a:pathLst>
              <a:path w="7003415" h="4806315">
                <a:moveTo>
                  <a:pt x="0" y="4806315"/>
                </a:moveTo>
                <a:lnTo>
                  <a:pt x="7003415" y="4806315"/>
                </a:lnTo>
                <a:lnTo>
                  <a:pt x="7003415" y="0"/>
                </a:lnTo>
                <a:lnTo>
                  <a:pt x="0" y="0"/>
                </a:lnTo>
                <a:lnTo>
                  <a:pt x="0" y="4806315"/>
                </a:lnTo>
                <a:close/>
              </a:path>
            </a:pathLst>
          </a:custGeom>
          <a:ln w="9525">
            <a:solidFill>
              <a:srgbClr val="000000"/>
            </a:solidFill>
          </a:ln>
        </p:spPr>
        <p:txBody>
          <a:bodyPr wrap="square" lIns="0" tIns="0" rIns="0" bIns="0" rtlCol="0"/>
          <a:lstStyle/>
          <a:p>
            <a:pPr marL="0" marR="0" lvl="0" indent="0" algn="l" defTabSz="623438" rtl="0" eaLnBrk="1" fontAlgn="auto" latinLnBrk="0" hangingPunct="1">
              <a:lnSpc>
                <a:spcPct val="100000"/>
              </a:lnSpc>
              <a:spcBef>
                <a:spcPts val="0"/>
              </a:spcBef>
              <a:spcAft>
                <a:spcPts val="0"/>
              </a:spcAft>
              <a:buClrTx/>
              <a:buSzTx/>
              <a:buFontTx/>
              <a:buNone/>
              <a:tabLst/>
              <a:defRPr/>
            </a:pPr>
            <a:endParaRPr kumimoji="0" sz="1227"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p:nvPr/>
        </p:nvSpPr>
        <p:spPr>
          <a:xfrm>
            <a:off x="3825610" y="1123442"/>
            <a:ext cx="4643862" cy="3206981"/>
          </a:xfrm>
          <a:prstGeom prst="rect">
            <a:avLst/>
          </a:prstGeom>
          <a:blipFill>
            <a:blip r:embed="rId3" cstate="print"/>
            <a:stretch>
              <a:fillRect/>
            </a:stretch>
          </a:blipFill>
        </p:spPr>
        <p:txBody>
          <a:bodyPr wrap="square" lIns="0" tIns="0" rIns="0" bIns="0" rtlCol="0"/>
          <a:lstStyle/>
          <a:p>
            <a:pPr marL="0" marR="0" lvl="0" indent="0" algn="l" defTabSz="623438" rtl="0" eaLnBrk="1" fontAlgn="auto" latinLnBrk="0" hangingPunct="1">
              <a:lnSpc>
                <a:spcPct val="100000"/>
              </a:lnSpc>
              <a:spcBef>
                <a:spcPts val="0"/>
              </a:spcBef>
              <a:spcAft>
                <a:spcPts val="0"/>
              </a:spcAft>
              <a:buClrTx/>
              <a:buSzTx/>
              <a:buFontTx/>
              <a:buNone/>
              <a:tabLst/>
              <a:defRPr/>
            </a:pPr>
            <a:endParaRPr kumimoji="0" sz="1227"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object 5"/>
          <p:cNvSpPr/>
          <p:nvPr/>
        </p:nvSpPr>
        <p:spPr>
          <a:xfrm>
            <a:off x="3884397" y="1132881"/>
            <a:ext cx="3286125" cy="227301"/>
          </a:xfrm>
          <a:custGeom>
            <a:avLst/>
            <a:gdLst/>
            <a:ahLst/>
            <a:cxnLst/>
            <a:rect l="l" t="t" r="r" b="b"/>
            <a:pathLst>
              <a:path w="4819650" h="333375">
                <a:moveTo>
                  <a:pt x="0" y="333375"/>
                </a:moveTo>
                <a:lnTo>
                  <a:pt x="4819650" y="333375"/>
                </a:lnTo>
                <a:lnTo>
                  <a:pt x="4819650" y="0"/>
                </a:lnTo>
                <a:lnTo>
                  <a:pt x="0" y="0"/>
                </a:lnTo>
                <a:lnTo>
                  <a:pt x="0" y="333375"/>
                </a:lnTo>
                <a:close/>
              </a:path>
            </a:pathLst>
          </a:custGeom>
          <a:solidFill>
            <a:srgbClr val="FFFFFF"/>
          </a:solidFill>
        </p:spPr>
        <p:txBody>
          <a:bodyPr wrap="square" lIns="0" tIns="0" rIns="0" bIns="0" rtlCol="0"/>
          <a:lstStyle/>
          <a:p>
            <a:pPr marL="0" marR="0" lvl="0" indent="0" algn="l" defTabSz="623438" rtl="0" eaLnBrk="1" fontAlgn="auto" latinLnBrk="0" hangingPunct="1">
              <a:lnSpc>
                <a:spcPct val="100000"/>
              </a:lnSpc>
              <a:spcBef>
                <a:spcPts val="0"/>
              </a:spcBef>
              <a:spcAft>
                <a:spcPts val="0"/>
              </a:spcAft>
              <a:buClrTx/>
              <a:buSzTx/>
              <a:buFontTx/>
              <a:buNone/>
              <a:tabLst/>
              <a:defRPr/>
            </a:pPr>
            <a:endParaRPr kumimoji="0" sz="1227"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867E338D-5022-4E46-800A-F7BF8FCD4293}"/>
              </a:ext>
            </a:extLst>
          </p:cNvPr>
          <p:cNvGrpSpPr/>
          <p:nvPr/>
        </p:nvGrpSpPr>
        <p:grpSpPr>
          <a:xfrm>
            <a:off x="6579539" y="3288998"/>
            <a:ext cx="1305358" cy="520479"/>
            <a:chOff x="4592954" y="5088254"/>
            <a:chExt cx="1914525" cy="763369"/>
          </a:xfrm>
        </p:grpSpPr>
        <p:sp>
          <p:nvSpPr>
            <p:cNvPr id="7" name="object 7"/>
            <p:cNvSpPr txBox="1"/>
            <p:nvPr/>
          </p:nvSpPr>
          <p:spPr>
            <a:xfrm>
              <a:off x="4592954" y="5088254"/>
              <a:ext cx="1914525" cy="276957"/>
            </a:xfrm>
            <a:prstGeom prst="rect">
              <a:avLst/>
            </a:prstGeom>
            <a:solidFill>
              <a:srgbClr val="FFFFFF"/>
            </a:solidFill>
            <a:ln w="9525">
              <a:solidFill>
                <a:srgbClr val="000000"/>
              </a:solidFill>
            </a:ln>
          </p:spPr>
          <p:txBody>
            <a:bodyPr vert="horz" wrap="square" lIns="0" tIns="0" rIns="0" bIns="0" rtlCol="0">
              <a:spAutoFit/>
            </a:bodyPr>
            <a:lstStyle/>
            <a:p>
              <a:pPr marL="62344" marR="0" lvl="0" indent="0" algn="l" defTabSz="623438" rtl="0" eaLnBrk="1" fontAlgn="auto" latinLnBrk="0" hangingPunct="1">
                <a:lnSpc>
                  <a:spcPct val="100000"/>
                </a:lnSpc>
                <a:spcBef>
                  <a:spcPts val="0"/>
                </a:spcBef>
                <a:spcAft>
                  <a:spcPts val="0"/>
                </a:spcAft>
                <a:buClrTx/>
                <a:buSzTx/>
                <a:buFontTx/>
                <a:buNone/>
                <a:tabLst/>
                <a:defRPr/>
              </a:pPr>
              <a:r>
                <a:rPr kumimoji="0" sz="1227" b="0" i="0" u="none" strike="noStrike" kern="1200" cap="none" spc="0" normalizeH="0" baseline="0" noProof="0" dirty="0">
                  <a:ln>
                    <a:noFill/>
                  </a:ln>
                  <a:solidFill>
                    <a:prstClr val="black"/>
                  </a:solidFill>
                  <a:effectLst/>
                  <a:uLnTx/>
                  <a:uFillTx/>
                  <a:latin typeface="Times New Roman"/>
                  <a:ea typeface="+mn-ea"/>
                  <a:cs typeface="Times New Roman"/>
                </a:rPr>
                <a:t>=</a:t>
              </a:r>
              <a:r>
                <a:rPr kumimoji="0" sz="1227" b="0" i="0" u="none" strike="noStrike" kern="1200" cap="none" spc="7" normalizeH="0" baseline="0" noProof="0" dirty="0">
                  <a:ln>
                    <a:noFill/>
                  </a:ln>
                  <a:solidFill>
                    <a:prstClr val="black"/>
                  </a:solidFill>
                  <a:effectLst/>
                  <a:uLnTx/>
                  <a:uFillTx/>
                  <a:latin typeface="Times New Roman"/>
                  <a:ea typeface="+mn-ea"/>
                  <a:cs typeface="Times New Roman"/>
                </a:rPr>
                <a:t> </a:t>
              </a:r>
              <a:r>
                <a:rPr kumimoji="0" sz="1227" b="0" i="0" u="none" strike="noStrike" kern="1200" cap="none" spc="-7" normalizeH="0" baseline="0" noProof="0" dirty="0">
                  <a:ln>
                    <a:noFill/>
                  </a:ln>
                  <a:solidFill>
                    <a:prstClr val="black"/>
                  </a:solidFill>
                  <a:effectLst/>
                  <a:uLnTx/>
                  <a:uFillTx/>
                  <a:latin typeface="Times New Roman"/>
                  <a:ea typeface="+mn-ea"/>
                  <a:cs typeface="Times New Roman"/>
                </a:rPr>
                <a:t>P</a:t>
              </a:r>
              <a:r>
                <a:rPr kumimoji="0" sz="1227" b="0" i="0" u="none" strike="noStrike" kern="1200" cap="none" spc="-3" normalizeH="0" baseline="0" noProof="0" dirty="0">
                  <a:ln>
                    <a:noFill/>
                  </a:ln>
                  <a:solidFill>
                    <a:prstClr val="black"/>
                  </a:solidFill>
                  <a:effectLst/>
                  <a:uLnTx/>
                  <a:uFillTx/>
                  <a:latin typeface="Times New Roman"/>
                  <a:ea typeface="+mn-ea"/>
                  <a:cs typeface="Times New Roman"/>
                </a:rPr>
                <a:t>ORO</a:t>
              </a:r>
              <a:r>
                <a:rPr kumimoji="0" sz="1227" b="0" i="0" u="none" strike="noStrike" kern="1200" cap="none" spc="0" normalizeH="0" baseline="0" noProof="0" dirty="0">
                  <a:ln>
                    <a:noFill/>
                  </a:ln>
                  <a:solidFill>
                    <a:prstClr val="black"/>
                  </a:solidFill>
                  <a:effectLst/>
                  <a:uLnTx/>
                  <a:uFillTx/>
                  <a:latin typeface="Times New Roman"/>
                  <a:ea typeface="+mn-ea"/>
                  <a:cs typeface="Times New Roman"/>
                </a:rPr>
                <a:t>S -</a:t>
              </a:r>
              <a:r>
                <a:rPr kumimoji="0" sz="1227" b="0" i="0" u="none" strike="noStrike" kern="1200" cap="none" spc="3" normalizeH="0" baseline="0" noProof="0" dirty="0">
                  <a:ln>
                    <a:noFill/>
                  </a:ln>
                  <a:solidFill>
                    <a:prstClr val="black"/>
                  </a:solidFill>
                  <a:effectLst/>
                  <a:uLnTx/>
                  <a:uFillTx/>
                  <a:latin typeface="Times New Roman"/>
                  <a:ea typeface="+mn-ea"/>
                  <a:cs typeface="Times New Roman"/>
                </a:rPr>
                <a:t> </a:t>
              </a:r>
              <a:r>
                <a:rPr kumimoji="0" sz="1227" b="0" i="0" u="none" strike="noStrike" kern="1200" cap="none" spc="-14" normalizeH="0" baseline="0" noProof="0" dirty="0">
                  <a:ln>
                    <a:noFill/>
                  </a:ln>
                  <a:solidFill>
                    <a:prstClr val="black"/>
                  </a:solidFill>
                  <a:effectLst/>
                  <a:uLnTx/>
                  <a:uFillTx/>
                  <a:latin typeface="Times New Roman"/>
                  <a:ea typeface="+mn-ea"/>
                  <a:cs typeface="Times New Roman"/>
                </a:rPr>
                <a:t>Sy</a:t>
              </a:r>
              <a:endParaRPr kumimoji="0" sz="1227"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9" name="object 9"/>
            <p:cNvSpPr txBox="1"/>
            <p:nvPr/>
          </p:nvSpPr>
          <p:spPr>
            <a:xfrm>
              <a:off x="4592954" y="5574666"/>
              <a:ext cx="1914525" cy="276957"/>
            </a:xfrm>
            <a:prstGeom prst="rect">
              <a:avLst/>
            </a:prstGeom>
            <a:solidFill>
              <a:srgbClr val="FFFFFF"/>
            </a:solidFill>
            <a:ln w="9525">
              <a:solidFill>
                <a:srgbClr val="000000"/>
              </a:solidFill>
            </a:ln>
          </p:spPr>
          <p:txBody>
            <a:bodyPr vert="horz" wrap="square" lIns="0" tIns="0" rIns="0" bIns="0" rtlCol="0">
              <a:spAutoFit/>
            </a:bodyPr>
            <a:lstStyle/>
            <a:p>
              <a:pPr marL="62344" marR="0" lvl="0" indent="0" algn="l" defTabSz="623438" rtl="0" eaLnBrk="1" fontAlgn="auto" latinLnBrk="0" hangingPunct="1">
                <a:lnSpc>
                  <a:spcPct val="100000"/>
                </a:lnSpc>
                <a:spcBef>
                  <a:spcPts val="0"/>
                </a:spcBef>
                <a:spcAft>
                  <a:spcPts val="0"/>
                </a:spcAft>
                <a:buClrTx/>
                <a:buSzTx/>
                <a:buFontTx/>
                <a:buNone/>
                <a:tabLst/>
                <a:defRPr/>
              </a:pPr>
              <a:r>
                <a:rPr kumimoji="0" sz="1227" b="0" i="0" u="none" strike="noStrike" kern="1200" cap="none" spc="0" normalizeH="0" baseline="0" noProof="0" dirty="0">
                  <a:ln>
                    <a:noFill/>
                  </a:ln>
                  <a:solidFill>
                    <a:prstClr val="black"/>
                  </a:solidFill>
                  <a:effectLst/>
                  <a:uLnTx/>
                  <a:uFillTx/>
                  <a:latin typeface="Times New Roman"/>
                  <a:ea typeface="+mn-ea"/>
                  <a:cs typeface="Times New Roman"/>
                </a:rPr>
                <a:t>=</a:t>
              </a:r>
              <a:r>
                <a:rPr kumimoji="0" sz="1227" b="0" i="0" u="none" strike="noStrike" kern="1200" cap="none" spc="7" normalizeH="0" baseline="0" noProof="0" dirty="0">
                  <a:ln>
                    <a:noFill/>
                  </a:ln>
                  <a:solidFill>
                    <a:prstClr val="black"/>
                  </a:solidFill>
                  <a:effectLst/>
                  <a:uLnTx/>
                  <a:uFillTx/>
                  <a:latin typeface="Times New Roman"/>
                  <a:ea typeface="+mn-ea"/>
                  <a:cs typeface="Times New Roman"/>
                </a:rPr>
                <a:t> </a:t>
              </a:r>
              <a:r>
                <a:rPr kumimoji="0" sz="1227" b="0" i="0" u="none" strike="noStrike" kern="1200" cap="none" spc="-3" normalizeH="0" baseline="0" noProof="0" dirty="0">
                  <a:ln>
                    <a:noFill/>
                  </a:ln>
                  <a:solidFill>
                    <a:prstClr val="black"/>
                  </a:solidFill>
                  <a:effectLst/>
                  <a:uLnTx/>
                  <a:uFillTx/>
                  <a:latin typeface="Times New Roman"/>
                  <a:ea typeface="+mn-ea"/>
                  <a:cs typeface="Times New Roman"/>
                </a:rPr>
                <a:t>POROS</a:t>
              </a:r>
              <a:endParaRPr kumimoji="0" sz="1227" b="0" i="0" u="none" strike="noStrike" kern="1200" cap="none" spc="0" normalizeH="0" baseline="0" noProof="0" dirty="0">
                <a:ln>
                  <a:noFill/>
                </a:ln>
                <a:solidFill>
                  <a:prstClr val="black"/>
                </a:solidFill>
                <a:effectLst/>
                <a:uLnTx/>
                <a:uFillTx/>
                <a:latin typeface="Times New Roman"/>
                <a:ea typeface="+mn-ea"/>
                <a:cs typeface="Times New Roman"/>
              </a:endParaRPr>
            </a:p>
          </p:txBody>
        </p:sp>
      </p:grpSp>
      <p:pic>
        <p:nvPicPr>
          <p:cNvPr id="16" name="Picture 15">
            <a:extLst>
              <a:ext uri="{FF2B5EF4-FFF2-40B4-BE49-F238E27FC236}">
                <a16:creationId xmlns:a16="http://schemas.microsoft.com/office/drawing/2014/main" id="{015D54B2-B1E7-44A3-93C6-949DF52A88E4}"/>
              </a:ext>
            </a:extLst>
          </p:cNvPr>
          <p:cNvPicPr>
            <a:picLocks noChangeAspect="1"/>
          </p:cNvPicPr>
          <p:nvPr/>
        </p:nvPicPr>
        <p:blipFill rotWithShape="1">
          <a:blip r:embed="rId4"/>
          <a:srcRect l="28029" t="25993" r="16895" b="9047"/>
          <a:stretch/>
        </p:blipFill>
        <p:spPr>
          <a:xfrm>
            <a:off x="4107825" y="4436549"/>
            <a:ext cx="3777072" cy="2389909"/>
          </a:xfrm>
          <a:prstGeom prst="rect">
            <a:avLst/>
          </a:prstGeom>
        </p:spPr>
      </p:pic>
      <p:sp>
        <p:nvSpPr>
          <p:cNvPr id="17" name="object 3">
            <a:extLst>
              <a:ext uri="{FF2B5EF4-FFF2-40B4-BE49-F238E27FC236}">
                <a16:creationId xmlns:a16="http://schemas.microsoft.com/office/drawing/2014/main" id="{155423B9-0B7C-401A-BB68-3814091EFC7D}"/>
              </a:ext>
            </a:extLst>
          </p:cNvPr>
          <p:cNvSpPr/>
          <p:nvPr/>
        </p:nvSpPr>
        <p:spPr>
          <a:xfrm>
            <a:off x="3722528" y="991962"/>
            <a:ext cx="5075108" cy="3469681"/>
          </a:xfrm>
          <a:prstGeom prst="rect">
            <a:avLst/>
          </a:prstGeom>
          <a:blipFill>
            <a:blip r:embed="rId5" cstate="print"/>
            <a:stretch>
              <a:fillRect/>
            </a:stretch>
          </a:blipFill>
        </p:spPr>
        <p:txBody>
          <a:bodyPr wrap="square" lIns="0" tIns="0" rIns="0" bIns="0" rtlCol="0"/>
          <a:lstStyle/>
          <a:p>
            <a:pPr marL="0" marR="0" lvl="0" indent="0" algn="l" defTabSz="623438" rtl="0" eaLnBrk="1" fontAlgn="auto" latinLnBrk="0" hangingPunct="1">
              <a:lnSpc>
                <a:spcPct val="100000"/>
              </a:lnSpc>
              <a:spcBef>
                <a:spcPts val="0"/>
              </a:spcBef>
              <a:spcAft>
                <a:spcPts val="0"/>
              </a:spcAft>
              <a:buClrTx/>
              <a:buSzTx/>
              <a:buFontTx/>
              <a:buNone/>
              <a:tabLst/>
              <a:defRPr/>
            </a:pPr>
            <a:endParaRPr kumimoji="0" sz="1227"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F1D3F4E8-06E7-4EB1-968D-517666673CE9}"/>
              </a:ext>
            </a:extLst>
          </p:cNvPr>
          <p:cNvSpPr txBox="1"/>
          <p:nvPr/>
        </p:nvSpPr>
        <p:spPr>
          <a:xfrm>
            <a:off x="8034353" y="5031049"/>
            <a:ext cx="3919521"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Calibri"/>
                <a:ea typeface="+mn-ea"/>
                <a:cs typeface="+mn-cs"/>
              </a:rPr>
              <a:t>Wetting</a:t>
            </a:r>
            <a:r>
              <a:rPr kumimoji="0" lang="en-US" sz="1800" b="0" i="0" u="none" strike="noStrike" kern="1200" cap="none" spc="0" normalizeH="0" noProof="0" dirty="0">
                <a:ln>
                  <a:noFill/>
                </a:ln>
                <a:solidFill>
                  <a:srgbClr val="0000FF"/>
                </a:solidFill>
                <a:effectLst/>
                <a:uLnTx/>
                <a:uFillTx/>
                <a:latin typeface="Calibri"/>
                <a:ea typeface="+mn-ea"/>
                <a:cs typeface="+mn-cs"/>
              </a:rPr>
              <a:t> and drying fronts in superposition.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0000FF"/>
              </a:solidFill>
              <a:latin typeface="Calibri"/>
            </a:endParaRPr>
          </a:p>
          <a:p>
            <a:pPr lvl="0"/>
            <a:r>
              <a:rPr kumimoji="0" lang="en-US" sz="1800" b="0" i="0" u="none" strike="noStrike" kern="1200" cap="none" spc="0" normalizeH="0" noProof="0" dirty="0">
                <a:ln>
                  <a:noFill/>
                </a:ln>
                <a:solidFill>
                  <a:srgbClr val="0000FF"/>
                </a:solidFill>
                <a:effectLst/>
                <a:uLnTx/>
                <a:uFillTx/>
                <a:latin typeface="Calibri"/>
                <a:ea typeface="+mn-ea"/>
                <a:cs typeface="+mn-cs"/>
              </a:rPr>
              <a:t>The dependent variable is WATER CONTENT, </a:t>
            </a:r>
            <a:r>
              <a:rPr lang="en-US" dirty="0">
                <a:solidFill>
                  <a:srgbClr val="0000FF"/>
                </a:solidFill>
              </a:rPr>
              <a:t>(</a:t>
            </a:r>
            <a:r>
              <a:rPr lang="el-GR" dirty="0">
                <a:solidFill>
                  <a:srgbClr val="0000FF"/>
                </a:solidFill>
              </a:rPr>
              <a:t>Θ</a:t>
            </a:r>
            <a:r>
              <a:rPr lang="en-US" dirty="0">
                <a:solidFill>
                  <a:srgbClr val="0000FF"/>
                </a:solidFill>
              </a:rPr>
              <a:t>)</a:t>
            </a:r>
            <a:endParaRPr kumimoji="0" lang="en-US" sz="1800" b="0" i="0" u="none" strike="noStrike" kern="1200" cap="none" spc="0" normalizeH="0" baseline="0" noProof="0" dirty="0">
              <a:ln>
                <a:noFill/>
              </a:ln>
              <a:solidFill>
                <a:srgbClr val="0000FF"/>
              </a:solidFill>
              <a:effectLst/>
              <a:uLnTx/>
              <a:uFillTx/>
              <a:latin typeface="Calibri"/>
            </a:endParaRPr>
          </a:p>
        </p:txBody>
      </p:sp>
      <p:sp>
        <p:nvSpPr>
          <p:cNvPr id="8" name="Oval 7">
            <a:extLst>
              <a:ext uri="{FF2B5EF4-FFF2-40B4-BE49-F238E27FC236}">
                <a16:creationId xmlns:a16="http://schemas.microsoft.com/office/drawing/2014/main" id="{DCAF217E-645F-4B4D-BEA5-1D387FA59C7A}"/>
              </a:ext>
            </a:extLst>
          </p:cNvPr>
          <p:cNvSpPr/>
          <p:nvPr/>
        </p:nvSpPr>
        <p:spPr>
          <a:xfrm>
            <a:off x="5435601" y="6316133"/>
            <a:ext cx="1574800" cy="311066"/>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descr="USGSid_white">
            <a:extLst>
              <a:ext uri="{FF2B5EF4-FFF2-40B4-BE49-F238E27FC236}">
                <a16:creationId xmlns:a16="http://schemas.microsoft.com/office/drawing/2014/main" id="{300CE0F3-DC7D-6BDD-99B6-3A3C24BC931C}"/>
              </a:ext>
            </a:extLst>
          </p:cNvPr>
          <p:cNvPicPr>
            <a:picLocks noChangeAspect="1" noChangeArrowheads="1"/>
          </p:cNvPicPr>
          <p:nvPr/>
        </p:nvPicPr>
        <p:blipFill>
          <a:blip r:embed="rId6" cstate="print"/>
          <a:srcRect/>
          <a:stretch>
            <a:fillRect/>
          </a:stretch>
        </p:blipFill>
        <p:spPr bwMode="auto">
          <a:xfrm>
            <a:off x="0" y="-18529"/>
            <a:ext cx="914400" cy="338137"/>
          </a:xfrm>
          <a:prstGeom prst="rect">
            <a:avLst/>
          </a:prstGeom>
          <a:noFill/>
          <a:ln w="9525">
            <a:noFill/>
            <a:miter lim="800000"/>
            <a:headEnd/>
            <a:tailEnd/>
          </a:ln>
        </p:spPr>
      </p:pic>
      <p:sp>
        <p:nvSpPr>
          <p:cNvPr id="13" name="TextBox 12">
            <a:extLst>
              <a:ext uri="{FF2B5EF4-FFF2-40B4-BE49-F238E27FC236}">
                <a16:creationId xmlns:a16="http://schemas.microsoft.com/office/drawing/2014/main" id="{53533783-D0BF-1871-2F77-2E89D249F386}"/>
              </a:ext>
            </a:extLst>
          </p:cNvPr>
          <p:cNvSpPr txBox="1"/>
          <p:nvPr/>
        </p:nvSpPr>
        <p:spPr>
          <a:xfrm>
            <a:off x="10810875" y="-3457"/>
            <a:ext cx="1381125" cy="461665"/>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UWM </a:t>
            </a:r>
            <a:r>
              <a:rPr lang="en-US" sz="1200" dirty="0" err="1">
                <a:effectLst>
                  <a:outerShdw blurRad="38100" dist="38100" dir="2700000" algn="tl">
                    <a:srgbClr val="000000">
                      <a:alpha val="43137"/>
                    </a:srgbClr>
                  </a:outerShdw>
                </a:effectLst>
              </a:rPr>
              <a:t>Colloquim</a:t>
            </a:r>
            <a:r>
              <a:rPr lang="en-US" sz="1200" dirty="0">
                <a:effectLst>
                  <a:outerShdw blurRad="38100" dist="38100" dir="2700000" algn="tl">
                    <a:srgbClr val="000000">
                      <a:alpha val="43137"/>
                    </a:srgbClr>
                  </a:outerShdw>
                </a:effectLst>
              </a:rPr>
              <a:t>    11 May 2023</a:t>
            </a:r>
          </a:p>
        </p:txBody>
      </p:sp>
    </p:spTree>
    <p:extLst>
      <p:ext uri="{BB962C8B-B14F-4D97-AF65-F5344CB8AC3E}">
        <p14:creationId xmlns:p14="http://schemas.microsoft.com/office/powerpoint/2010/main" val="1142634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F54488-5422-4CD1-AB45-C2D23B647CB1}"/>
              </a:ext>
            </a:extLst>
          </p:cNvPr>
          <p:cNvPicPr>
            <a:picLocks noChangeAspect="1"/>
          </p:cNvPicPr>
          <p:nvPr/>
        </p:nvPicPr>
        <p:blipFill rotWithShape="1">
          <a:blip r:embed="rId3"/>
          <a:srcRect l="15909" t="16108" r="52273" b="50000"/>
          <a:stretch/>
        </p:blipFill>
        <p:spPr>
          <a:xfrm>
            <a:off x="2630438" y="2784834"/>
            <a:ext cx="5546148" cy="3169227"/>
          </a:xfrm>
          <a:prstGeom prst="rect">
            <a:avLst/>
          </a:prstGeom>
        </p:spPr>
      </p:pic>
      <p:sp>
        <p:nvSpPr>
          <p:cNvPr id="2" name="TextBox 1">
            <a:extLst>
              <a:ext uri="{FF2B5EF4-FFF2-40B4-BE49-F238E27FC236}">
                <a16:creationId xmlns:a16="http://schemas.microsoft.com/office/drawing/2014/main" id="{D3FCB5CD-20EF-4943-8E0E-98A7A80AE242}"/>
              </a:ext>
            </a:extLst>
          </p:cNvPr>
          <p:cNvSpPr txBox="1"/>
          <p:nvPr/>
        </p:nvSpPr>
        <p:spPr>
          <a:xfrm>
            <a:off x="8240486" y="2651021"/>
            <a:ext cx="3754363"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srgbClr val="C00000"/>
                </a:solidFill>
                <a:effectLst/>
                <a:uLnTx/>
                <a:uFillTx/>
                <a:latin typeface="Calibri"/>
                <a:ea typeface="+mn-ea"/>
                <a:cs typeface="+mn-cs"/>
              </a:rPr>
            </a:br>
            <a:r>
              <a:rPr kumimoji="0" lang="en-US" sz="2400" b="0" i="0" u="none" strike="noStrike" kern="1200" cap="none" spc="0" normalizeH="0" baseline="0" noProof="0" dirty="0">
                <a:ln>
                  <a:noFill/>
                </a:ln>
                <a:solidFill>
                  <a:srgbClr val="C00000"/>
                </a:solidFill>
                <a:effectLst/>
                <a:uLnTx/>
                <a:uFillTx/>
                <a:latin typeface="Calibri"/>
                <a:ea typeface="+mn-ea"/>
                <a:cs typeface="+mn-cs"/>
              </a:rPr>
              <a:t>Unsaturated Zone acts like a Low-Pass Filter that lags and mixes recharge at the water table behind the infiltration front leaving the root zone</a:t>
            </a:r>
            <a:br>
              <a:rPr kumimoji="0" lang="en-US" sz="2400" b="0" i="0" u="none" strike="noStrike" kern="1200" cap="none" spc="0" normalizeH="0" baseline="0" noProof="0" dirty="0">
                <a:ln>
                  <a:noFill/>
                </a:ln>
                <a:solidFill>
                  <a:srgbClr val="C00000"/>
                </a:solidFill>
                <a:effectLst/>
                <a:uLnTx/>
                <a:uFillTx/>
                <a:latin typeface="Calibri"/>
                <a:ea typeface="+mn-ea"/>
                <a:cs typeface="+mn-cs"/>
              </a:rPr>
            </a:br>
            <a:endParaRPr kumimoji="0" lang="en-US" sz="2400" b="0" i="0" u="none" strike="noStrike" kern="1200" cap="none" spc="0" normalizeH="0" baseline="0" noProof="0" dirty="0">
              <a:ln>
                <a:noFill/>
              </a:ln>
              <a:solidFill>
                <a:srgbClr val="C00000"/>
              </a:solidFill>
              <a:effectLst/>
              <a:highlight>
                <a:srgbClr val="FFFFCC"/>
              </a:highlight>
              <a:uLnTx/>
              <a:uFillTx/>
              <a:latin typeface="Calibri"/>
              <a:ea typeface="+mn-ea"/>
              <a:cs typeface="+mn-cs"/>
            </a:endParaRPr>
          </a:p>
        </p:txBody>
      </p:sp>
      <p:sp>
        <p:nvSpPr>
          <p:cNvPr id="3" name="TextBox 2">
            <a:extLst>
              <a:ext uri="{FF2B5EF4-FFF2-40B4-BE49-F238E27FC236}">
                <a16:creationId xmlns:a16="http://schemas.microsoft.com/office/drawing/2014/main" id="{1F93613B-D5DA-4B0A-8867-0E23E86CA68C}"/>
              </a:ext>
            </a:extLst>
          </p:cNvPr>
          <p:cNvSpPr txBox="1"/>
          <p:nvPr/>
        </p:nvSpPr>
        <p:spPr>
          <a:xfrm>
            <a:off x="7097486" y="816429"/>
            <a:ext cx="1143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2008</a:t>
            </a:r>
          </a:p>
        </p:txBody>
      </p:sp>
      <p:sp>
        <p:nvSpPr>
          <p:cNvPr id="5" name="TextBox 4">
            <a:extLst>
              <a:ext uri="{FF2B5EF4-FFF2-40B4-BE49-F238E27FC236}">
                <a16:creationId xmlns:a16="http://schemas.microsoft.com/office/drawing/2014/main" id="{EC84166C-3174-4415-A16B-99AE2D939057}"/>
              </a:ext>
            </a:extLst>
          </p:cNvPr>
          <p:cNvSpPr txBox="1"/>
          <p:nvPr/>
        </p:nvSpPr>
        <p:spPr>
          <a:xfrm>
            <a:off x="590030" y="3813063"/>
            <a:ext cx="24929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a:ea typeface="+mn-ea"/>
                <a:cs typeface="+mn-cs"/>
                <a:sym typeface="Wingdings" panose="05000000000000000000" pitchFamily="2" charset="2"/>
              </a:rPr>
              <a:t>Timeseries of infiltration and recharge</a:t>
            </a:r>
            <a:endParaRPr kumimoji="0" lang="en-US" sz="2000" b="1" i="0" u="none" strike="noStrike" kern="1200" cap="none" spc="0" normalizeH="0" baseline="0" noProof="0" dirty="0">
              <a:ln>
                <a:noFill/>
              </a:ln>
              <a:solidFill>
                <a:srgbClr val="7030A0"/>
              </a:solidFill>
              <a:effectLst/>
              <a:uLnTx/>
              <a:uFillTx/>
              <a:latin typeface="Calibri"/>
              <a:ea typeface="+mn-ea"/>
              <a:cs typeface="+mn-cs"/>
            </a:endParaRPr>
          </a:p>
        </p:txBody>
      </p:sp>
      <p:sp>
        <p:nvSpPr>
          <p:cNvPr id="15" name="object 4">
            <a:extLst>
              <a:ext uri="{FF2B5EF4-FFF2-40B4-BE49-F238E27FC236}">
                <a16:creationId xmlns:a16="http://schemas.microsoft.com/office/drawing/2014/main" id="{CDF2B70B-50D5-12B8-1EB1-710F7151D2D2}"/>
              </a:ext>
            </a:extLst>
          </p:cNvPr>
          <p:cNvSpPr txBox="1">
            <a:spLocks noChangeAspect="1"/>
          </p:cNvSpPr>
          <p:nvPr/>
        </p:nvSpPr>
        <p:spPr>
          <a:xfrm>
            <a:off x="3950132" y="6175384"/>
            <a:ext cx="3349769" cy="188834"/>
          </a:xfrm>
          <a:prstGeom prst="rect">
            <a:avLst/>
          </a:prstGeom>
          <a:ln w="9524">
            <a:solidFill>
              <a:srgbClr val="000000"/>
            </a:solidFill>
          </a:ln>
        </p:spPr>
        <p:txBody>
          <a:bodyPr vert="horz" wrap="square" lIns="0" tIns="0" rIns="0" bIns="0" rtlCol="0">
            <a:spAutoFit/>
          </a:bodyPr>
          <a:lstStyle/>
          <a:p>
            <a:pPr marL="62777" marR="0" lvl="0" indent="0" algn="l" defTabSz="623438" rtl="0" eaLnBrk="1" fontAlgn="auto" latinLnBrk="0" hangingPunct="1">
              <a:lnSpc>
                <a:spcPct val="100000"/>
              </a:lnSpc>
              <a:spcBef>
                <a:spcPts val="0"/>
              </a:spcBef>
              <a:spcAft>
                <a:spcPts val="0"/>
              </a:spcAft>
              <a:buClrTx/>
              <a:buSzTx/>
              <a:buFontTx/>
              <a:buNone/>
              <a:tabLst/>
              <a:defRPr/>
            </a:pPr>
            <a:r>
              <a:rPr kumimoji="0" sz="1227" b="1" i="0" u="heavy" strike="noStrike" kern="1200" cap="none" spc="-10" normalizeH="0" baseline="0" noProof="0" dirty="0">
                <a:ln>
                  <a:noFill/>
                </a:ln>
                <a:solidFill>
                  <a:prstClr val="black"/>
                </a:solidFill>
                <a:effectLst/>
                <a:uLnTx/>
                <a:uFillTx/>
                <a:latin typeface="Calibri"/>
                <a:ea typeface="+mn-ea"/>
                <a:cs typeface="Calibri"/>
              </a:rPr>
              <a:t>T</a:t>
            </a:r>
            <a:r>
              <a:rPr kumimoji="0" sz="1227" b="1" i="0" u="heavy" strike="noStrike" kern="1200" cap="none" spc="-3" normalizeH="0" baseline="0" noProof="0" dirty="0">
                <a:ln>
                  <a:noFill/>
                </a:ln>
                <a:solidFill>
                  <a:prstClr val="black"/>
                </a:solidFill>
                <a:effectLst/>
                <a:uLnTx/>
                <a:uFillTx/>
                <a:latin typeface="Calibri"/>
                <a:ea typeface="+mn-ea"/>
                <a:cs typeface="Calibri"/>
              </a:rPr>
              <a:t>hi</a:t>
            </a:r>
            <a:r>
              <a:rPr kumimoji="0" sz="1227" b="1" i="0" u="heavy" strike="noStrike" kern="1200" cap="none" spc="0" normalizeH="0" baseline="0" noProof="0" dirty="0">
                <a:ln>
                  <a:noFill/>
                </a:ln>
                <a:solidFill>
                  <a:prstClr val="black"/>
                </a:solidFill>
                <a:effectLst/>
                <a:uLnTx/>
                <a:uFillTx/>
                <a:latin typeface="Calibri"/>
                <a:ea typeface="+mn-ea"/>
                <a:cs typeface="Calibri"/>
              </a:rPr>
              <a:t>ck</a:t>
            </a:r>
            <a:r>
              <a:rPr kumimoji="0" lang="en-US" sz="1227" b="1" i="0" u="heavy" strike="noStrike" kern="1200" cap="none" spc="0" normalizeH="0" baseline="0" noProof="0" dirty="0">
                <a:ln>
                  <a:noFill/>
                </a:ln>
                <a:solidFill>
                  <a:prstClr val="black"/>
                </a:solidFill>
                <a:effectLst/>
                <a:uLnTx/>
                <a:uFillTx/>
                <a:latin typeface="Calibri"/>
                <a:ea typeface="+mn-ea"/>
                <a:cs typeface="Calibri"/>
              </a:rPr>
              <a:t>er</a:t>
            </a:r>
            <a:r>
              <a:rPr kumimoji="0" sz="1227" b="1" i="0" u="heavy" strike="noStrike" kern="1200" cap="none" spc="-3" normalizeH="0" baseline="0" noProof="0" dirty="0">
                <a:ln>
                  <a:noFill/>
                </a:ln>
                <a:solidFill>
                  <a:prstClr val="black"/>
                </a:solidFill>
                <a:effectLst/>
                <a:uLnTx/>
                <a:uFillTx/>
                <a:latin typeface="Calibri"/>
                <a:ea typeface="+mn-ea"/>
                <a:cs typeface="Calibri"/>
              </a:rPr>
              <a:t> </a:t>
            </a:r>
            <a:r>
              <a:rPr kumimoji="0" sz="1227" b="1" i="0" u="none" strike="noStrike" kern="1200" cap="none" spc="-14" normalizeH="0" baseline="0" noProof="0" dirty="0">
                <a:ln>
                  <a:noFill/>
                </a:ln>
                <a:solidFill>
                  <a:prstClr val="black"/>
                </a:solidFill>
                <a:effectLst/>
                <a:uLnTx/>
                <a:uFillTx/>
                <a:latin typeface="Calibri"/>
                <a:ea typeface="+mn-ea"/>
                <a:cs typeface="Calibri"/>
              </a:rPr>
              <a:t>u</a:t>
            </a:r>
            <a:r>
              <a:rPr kumimoji="0" sz="1227" b="1" i="0" u="none" strike="noStrike" kern="1200" cap="none" spc="-3" normalizeH="0" baseline="0" noProof="0" dirty="0">
                <a:ln>
                  <a:noFill/>
                </a:ln>
                <a:solidFill>
                  <a:prstClr val="black"/>
                </a:solidFill>
                <a:effectLst/>
                <a:uLnTx/>
                <a:uFillTx/>
                <a:latin typeface="Calibri"/>
                <a:ea typeface="+mn-ea"/>
                <a:cs typeface="Calibri"/>
              </a:rPr>
              <a:t>n</a:t>
            </a:r>
            <a:r>
              <a:rPr kumimoji="0" sz="1227" b="1" i="0" u="none" strike="noStrike" kern="1200" cap="none" spc="-7" normalizeH="0" baseline="0" noProof="0" dirty="0">
                <a:ln>
                  <a:noFill/>
                </a:ln>
                <a:solidFill>
                  <a:prstClr val="black"/>
                </a:solidFill>
                <a:effectLst/>
                <a:uLnTx/>
                <a:uFillTx/>
                <a:latin typeface="Calibri"/>
                <a:ea typeface="+mn-ea"/>
                <a:cs typeface="Calibri"/>
              </a:rPr>
              <a:t>s</a:t>
            </a:r>
            <a:r>
              <a:rPr kumimoji="0" sz="1227" b="1" i="0" u="none" strike="noStrike" kern="1200" cap="none" spc="-10" normalizeH="0" baseline="0" noProof="0" dirty="0">
                <a:ln>
                  <a:noFill/>
                </a:ln>
                <a:solidFill>
                  <a:prstClr val="black"/>
                </a:solidFill>
                <a:effectLst/>
                <a:uLnTx/>
                <a:uFillTx/>
                <a:latin typeface="Calibri"/>
                <a:ea typeface="+mn-ea"/>
                <a:cs typeface="Calibri"/>
              </a:rPr>
              <a:t>a</a:t>
            </a:r>
            <a:r>
              <a:rPr kumimoji="0" sz="1227" b="1" i="0" u="none" strike="noStrike" kern="1200" cap="none" spc="-7" normalizeH="0" baseline="0" noProof="0" dirty="0">
                <a:ln>
                  <a:noFill/>
                </a:ln>
                <a:solidFill>
                  <a:prstClr val="black"/>
                </a:solidFill>
                <a:effectLst/>
                <a:uLnTx/>
                <a:uFillTx/>
                <a:latin typeface="Calibri"/>
                <a:ea typeface="+mn-ea"/>
                <a:cs typeface="Calibri"/>
              </a:rPr>
              <a:t>t</a:t>
            </a:r>
            <a:r>
              <a:rPr kumimoji="0" sz="1227" b="1" i="0" u="none" strike="noStrike" kern="1200" cap="none" spc="3" normalizeH="0" baseline="0" noProof="0" dirty="0">
                <a:ln>
                  <a:noFill/>
                </a:ln>
                <a:solidFill>
                  <a:prstClr val="black"/>
                </a:solidFill>
                <a:effectLst/>
                <a:uLnTx/>
                <a:uFillTx/>
                <a:latin typeface="Calibri"/>
                <a:ea typeface="+mn-ea"/>
                <a:cs typeface="Calibri"/>
              </a:rPr>
              <a:t>u</a:t>
            </a:r>
            <a:r>
              <a:rPr kumimoji="0" sz="1227" b="1" i="0" u="none" strike="noStrike" kern="1200" cap="none" spc="-3" normalizeH="0" baseline="0" noProof="0" dirty="0">
                <a:ln>
                  <a:noFill/>
                </a:ln>
                <a:solidFill>
                  <a:prstClr val="black"/>
                </a:solidFill>
                <a:effectLst/>
                <a:uLnTx/>
                <a:uFillTx/>
                <a:latin typeface="Calibri"/>
                <a:ea typeface="+mn-ea"/>
                <a:cs typeface="Calibri"/>
              </a:rPr>
              <a:t>r</a:t>
            </a:r>
            <a:r>
              <a:rPr kumimoji="0" sz="1227" b="1" i="0" u="none" strike="noStrike" kern="1200" cap="none" spc="-10" normalizeH="0" baseline="0" noProof="0" dirty="0">
                <a:ln>
                  <a:noFill/>
                </a:ln>
                <a:solidFill>
                  <a:prstClr val="black"/>
                </a:solidFill>
                <a:effectLst/>
                <a:uLnTx/>
                <a:uFillTx/>
                <a:latin typeface="Calibri"/>
                <a:ea typeface="+mn-ea"/>
                <a:cs typeface="Calibri"/>
              </a:rPr>
              <a:t>a</a:t>
            </a:r>
            <a:r>
              <a:rPr kumimoji="0" sz="1227" b="1" i="0" u="none" strike="noStrike" kern="1200" cap="none" spc="-17" normalizeH="0" baseline="0" noProof="0" dirty="0">
                <a:ln>
                  <a:noFill/>
                </a:ln>
                <a:solidFill>
                  <a:prstClr val="black"/>
                </a:solidFill>
                <a:effectLst/>
                <a:uLnTx/>
                <a:uFillTx/>
                <a:latin typeface="Calibri"/>
                <a:ea typeface="+mn-ea"/>
                <a:cs typeface="Calibri"/>
              </a:rPr>
              <a:t>t</a:t>
            </a:r>
            <a:r>
              <a:rPr kumimoji="0" sz="1227" b="1" i="0" u="none" strike="noStrike" kern="1200" cap="none" spc="3" normalizeH="0" baseline="0" noProof="0" dirty="0">
                <a:ln>
                  <a:noFill/>
                </a:ln>
                <a:solidFill>
                  <a:prstClr val="black"/>
                </a:solidFill>
                <a:effectLst/>
                <a:uLnTx/>
                <a:uFillTx/>
                <a:latin typeface="Calibri"/>
                <a:ea typeface="+mn-ea"/>
                <a:cs typeface="Calibri"/>
              </a:rPr>
              <a:t>e</a:t>
            </a:r>
            <a:r>
              <a:rPr kumimoji="0" sz="1227" b="1" i="0" u="none" strike="noStrike" kern="1200" cap="none" spc="-7" normalizeH="0" baseline="0" noProof="0" dirty="0">
                <a:ln>
                  <a:noFill/>
                </a:ln>
                <a:solidFill>
                  <a:prstClr val="black"/>
                </a:solidFill>
                <a:effectLst/>
                <a:uLnTx/>
                <a:uFillTx/>
                <a:latin typeface="Calibri"/>
                <a:ea typeface="+mn-ea"/>
                <a:cs typeface="Calibri"/>
              </a:rPr>
              <a:t>d</a:t>
            </a:r>
            <a:r>
              <a:rPr kumimoji="0" sz="1227" b="1" i="0" u="none" strike="noStrike" kern="1200" cap="none" spc="3" normalizeH="0" baseline="0" noProof="0" dirty="0">
                <a:ln>
                  <a:noFill/>
                </a:ln>
                <a:solidFill>
                  <a:prstClr val="black"/>
                </a:solidFill>
                <a:effectLst/>
                <a:uLnTx/>
                <a:uFillTx/>
                <a:latin typeface="Calibri"/>
                <a:ea typeface="+mn-ea"/>
                <a:cs typeface="Calibri"/>
              </a:rPr>
              <a:t> </a:t>
            </a:r>
            <a:r>
              <a:rPr kumimoji="0" sz="1227" b="1" i="0" u="none" strike="noStrike" kern="1200" cap="none" spc="-7" normalizeH="0" baseline="0" noProof="0" dirty="0">
                <a:ln>
                  <a:noFill/>
                </a:ln>
                <a:solidFill>
                  <a:prstClr val="black"/>
                </a:solidFill>
                <a:effectLst/>
                <a:uLnTx/>
                <a:uFillTx/>
                <a:latin typeface="Calibri"/>
                <a:ea typeface="+mn-ea"/>
                <a:cs typeface="Calibri"/>
              </a:rPr>
              <a:t>zo</a:t>
            </a:r>
            <a:r>
              <a:rPr kumimoji="0" sz="1227" b="1" i="0" u="none" strike="noStrike" kern="1200" cap="none" spc="-14" normalizeH="0" baseline="0" noProof="0" dirty="0">
                <a:ln>
                  <a:noFill/>
                </a:ln>
                <a:solidFill>
                  <a:prstClr val="black"/>
                </a:solidFill>
                <a:effectLst/>
                <a:uLnTx/>
                <a:uFillTx/>
                <a:latin typeface="Calibri"/>
                <a:ea typeface="+mn-ea"/>
                <a:cs typeface="Calibri"/>
              </a:rPr>
              <a:t>n</a:t>
            </a:r>
            <a:r>
              <a:rPr kumimoji="0" sz="1227" b="1" i="0" u="none" strike="noStrike" kern="1200" cap="none" spc="0" normalizeH="0" baseline="0" noProof="0" dirty="0">
                <a:ln>
                  <a:noFill/>
                </a:ln>
                <a:solidFill>
                  <a:prstClr val="black"/>
                </a:solidFill>
                <a:effectLst/>
                <a:uLnTx/>
                <a:uFillTx/>
                <a:latin typeface="Calibri"/>
                <a:ea typeface="+mn-ea"/>
                <a:cs typeface="Calibri"/>
              </a:rPr>
              <a:t>e</a:t>
            </a:r>
            <a:r>
              <a:rPr kumimoji="0" sz="1227" b="1" i="0" u="none" strike="noStrike" kern="1200" cap="none" spc="-7" normalizeH="0" baseline="0" noProof="0" dirty="0">
                <a:ln>
                  <a:noFill/>
                </a:ln>
                <a:solidFill>
                  <a:prstClr val="black"/>
                </a:solidFill>
                <a:effectLst/>
                <a:uLnTx/>
                <a:uFillTx/>
                <a:latin typeface="Calibri"/>
                <a:ea typeface="+mn-ea"/>
                <a:cs typeface="Calibri"/>
              </a:rPr>
              <a:t> </a:t>
            </a:r>
            <a:r>
              <a:rPr kumimoji="0" sz="1227" b="0" i="0" u="none" strike="noStrike" kern="1200" cap="none" spc="0" normalizeH="0" baseline="0" noProof="0" dirty="0">
                <a:ln>
                  <a:noFill/>
                </a:ln>
                <a:solidFill>
                  <a:prstClr val="black"/>
                </a:solidFill>
                <a:effectLst/>
                <a:uLnTx/>
                <a:uFillTx/>
                <a:latin typeface="Wingdings"/>
                <a:ea typeface="+mn-ea"/>
                <a:cs typeface="Wingdings"/>
              </a:rPr>
              <a:t></a:t>
            </a:r>
            <a:r>
              <a:rPr kumimoji="0" sz="1227" b="0" i="0" u="none" strike="noStrike" kern="1200" cap="none" spc="-24" normalizeH="0" baseline="0" noProof="0" dirty="0">
                <a:ln>
                  <a:noFill/>
                </a:ln>
                <a:solidFill>
                  <a:prstClr val="black"/>
                </a:solidFill>
                <a:effectLst/>
                <a:uLnTx/>
                <a:uFillTx/>
                <a:latin typeface="Times New Roman"/>
                <a:ea typeface="+mn-ea"/>
                <a:cs typeface="Times New Roman"/>
              </a:rPr>
              <a:t> </a:t>
            </a:r>
            <a:r>
              <a:rPr kumimoji="0" sz="1227" b="1" i="0" u="none" strike="noStrike" kern="1200" cap="none" spc="-3" normalizeH="0" baseline="0" noProof="0" dirty="0">
                <a:ln>
                  <a:noFill/>
                </a:ln>
                <a:solidFill>
                  <a:prstClr val="black"/>
                </a:solidFill>
                <a:effectLst/>
                <a:uLnTx/>
                <a:uFillTx/>
                <a:latin typeface="Calibri"/>
                <a:ea typeface="+mn-ea"/>
                <a:cs typeface="Calibri"/>
              </a:rPr>
              <a:t>bi</a:t>
            </a:r>
            <a:r>
              <a:rPr kumimoji="0" sz="1227" b="1" i="0" u="none" strike="noStrike" kern="1200" cap="none" spc="0" normalizeH="0" baseline="0" noProof="0" dirty="0">
                <a:ln>
                  <a:noFill/>
                </a:ln>
                <a:solidFill>
                  <a:prstClr val="black"/>
                </a:solidFill>
                <a:effectLst/>
                <a:uLnTx/>
                <a:uFillTx/>
                <a:latin typeface="Calibri"/>
                <a:ea typeface="+mn-ea"/>
                <a:cs typeface="Calibri"/>
              </a:rPr>
              <a:t>g</a:t>
            </a:r>
            <a:r>
              <a:rPr kumimoji="0" lang="en-US" sz="1227" b="1" i="0" u="none" strike="noStrike" kern="1200" cap="none" spc="0" normalizeH="0" baseline="0" noProof="0" dirty="0">
                <a:ln>
                  <a:noFill/>
                </a:ln>
                <a:solidFill>
                  <a:prstClr val="black"/>
                </a:solidFill>
                <a:effectLst/>
                <a:uLnTx/>
                <a:uFillTx/>
                <a:latin typeface="Calibri"/>
                <a:ea typeface="+mn-ea"/>
                <a:cs typeface="Calibri"/>
              </a:rPr>
              <a:t>ger</a:t>
            </a:r>
            <a:r>
              <a:rPr kumimoji="0" sz="1227" b="1" i="0" u="none" strike="noStrike" kern="1200" cap="none" spc="-10" normalizeH="0" baseline="0" noProof="0" dirty="0">
                <a:ln>
                  <a:noFill/>
                </a:ln>
                <a:solidFill>
                  <a:prstClr val="black"/>
                </a:solidFill>
                <a:effectLst/>
                <a:uLnTx/>
                <a:uFillTx/>
                <a:latin typeface="Calibri"/>
                <a:ea typeface="+mn-ea"/>
                <a:cs typeface="Calibri"/>
              </a:rPr>
              <a:t> la</a:t>
            </a:r>
            <a:r>
              <a:rPr kumimoji="0" sz="1227" b="1" i="0" u="none" strike="noStrike" kern="1200" cap="none" spc="0" normalizeH="0" baseline="0" noProof="0" dirty="0">
                <a:ln>
                  <a:noFill/>
                </a:ln>
                <a:solidFill>
                  <a:prstClr val="black"/>
                </a:solidFill>
                <a:effectLst/>
                <a:uLnTx/>
                <a:uFillTx/>
                <a:latin typeface="Calibri"/>
                <a:ea typeface="+mn-ea"/>
                <a:cs typeface="Calibri"/>
              </a:rPr>
              <a:t>g</a:t>
            </a:r>
            <a:r>
              <a:rPr kumimoji="0" sz="1227" b="1" i="0" u="none" strike="noStrike" kern="1200" cap="none" spc="-3" normalizeH="0" baseline="0" noProof="0" dirty="0">
                <a:ln>
                  <a:noFill/>
                </a:ln>
                <a:solidFill>
                  <a:prstClr val="black"/>
                </a:solidFill>
                <a:effectLst/>
                <a:uLnTx/>
                <a:uFillTx/>
                <a:latin typeface="Calibri"/>
                <a:ea typeface="+mn-ea"/>
                <a:cs typeface="Calibri"/>
              </a:rPr>
              <a:t> </a:t>
            </a:r>
            <a:r>
              <a:rPr kumimoji="0" sz="1227" b="1" i="0" u="none" strike="noStrike" kern="1200" cap="none" spc="-7" normalizeH="0" baseline="0" noProof="0" dirty="0">
                <a:ln>
                  <a:noFill/>
                </a:ln>
                <a:solidFill>
                  <a:prstClr val="black"/>
                </a:solidFill>
                <a:effectLst/>
                <a:uLnTx/>
                <a:uFillTx/>
                <a:latin typeface="Calibri"/>
                <a:ea typeface="+mn-ea"/>
                <a:cs typeface="Calibri"/>
              </a:rPr>
              <a:t>ti</a:t>
            </a:r>
            <a:r>
              <a:rPr kumimoji="0" sz="1227" b="1" i="0" u="none" strike="noStrike" kern="1200" cap="none" spc="-3" normalizeH="0" baseline="0" noProof="0" dirty="0">
                <a:ln>
                  <a:noFill/>
                </a:ln>
                <a:solidFill>
                  <a:prstClr val="black"/>
                </a:solidFill>
                <a:effectLst/>
                <a:uLnTx/>
                <a:uFillTx/>
                <a:latin typeface="Calibri"/>
                <a:ea typeface="+mn-ea"/>
                <a:cs typeface="Calibri"/>
              </a:rPr>
              <a:t>m</a:t>
            </a:r>
            <a:r>
              <a:rPr kumimoji="0" sz="1227" b="1" i="0" u="none" strike="noStrike" kern="1200" cap="none" spc="3" normalizeH="0" baseline="0" noProof="0" dirty="0">
                <a:ln>
                  <a:noFill/>
                </a:ln>
                <a:solidFill>
                  <a:prstClr val="black"/>
                </a:solidFill>
                <a:effectLst/>
                <a:uLnTx/>
                <a:uFillTx/>
                <a:latin typeface="Calibri"/>
                <a:ea typeface="+mn-ea"/>
                <a:cs typeface="Calibri"/>
              </a:rPr>
              <a:t>e</a:t>
            </a:r>
            <a:r>
              <a:rPr kumimoji="0" sz="1227" b="1" i="0" u="none" strike="noStrike" kern="1200" cap="none" spc="-7" normalizeH="0" baseline="0" noProof="0" dirty="0">
                <a:ln>
                  <a:noFill/>
                </a:ln>
                <a:solidFill>
                  <a:prstClr val="black"/>
                </a:solidFill>
                <a:effectLst/>
                <a:uLnTx/>
                <a:uFillTx/>
                <a:latin typeface="Calibri"/>
                <a:ea typeface="+mn-ea"/>
                <a:cs typeface="Calibri"/>
              </a:rPr>
              <a:t>s</a:t>
            </a:r>
            <a:endParaRPr kumimoji="0" sz="1227"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7" name="TextBox 16">
            <a:extLst>
              <a:ext uri="{FF2B5EF4-FFF2-40B4-BE49-F238E27FC236}">
                <a16:creationId xmlns:a16="http://schemas.microsoft.com/office/drawing/2014/main" id="{2EDD6085-FBF8-F2EA-183B-6069D8179F4E}"/>
              </a:ext>
            </a:extLst>
          </p:cNvPr>
          <p:cNvSpPr txBox="1"/>
          <p:nvPr/>
        </p:nvSpPr>
        <p:spPr>
          <a:xfrm>
            <a:off x="3950132" y="2651021"/>
            <a:ext cx="33389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a:ea typeface="+mn-ea"/>
                <a:cs typeface="+mn-cs"/>
                <a:sym typeface="Wingdings" panose="05000000000000000000" pitchFamily="2" charset="2"/>
              </a:rPr>
              <a:t>Thick Unsaturated Zone (UZ)</a:t>
            </a:r>
            <a:endParaRPr kumimoji="0" lang="en-US" sz="2000" b="1" i="0" u="none" strike="noStrike" kern="1200" cap="none" spc="0" normalizeH="0" baseline="0" noProof="0" dirty="0">
              <a:ln>
                <a:noFill/>
              </a:ln>
              <a:solidFill>
                <a:srgbClr val="7030A0"/>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3CA30C8A-2036-FE09-BFFB-998CA362A500}"/>
              </a:ext>
            </a:extLst>
          </p:cNvPr>
          <p:cNvPicPr>
            <a:picLocks noChangeAspect="1"/>
          </p:cNvPicPr>
          <p:nvPr/>
        </p:nvPicPr>
        <p:blipFill rotWithShape="1">
          <a:blip r:embed="rId4"/>
          <a:srcRect l="2272" t="17206" r="14394" b="40631"/>
          <a:stretch/>
        </p:blipFill>
        <p:spPr>
          <a:xfrm>
            <a:off x="2058345" y="-106191"/>
            <a:ext cx="6126650" cy="2506358"/>
          </a:xfrm>
          <a:prstGeom prst="rect">
            <a:avLst/>
          </a:prstGeom>
        </p:spPr>
      </p:pic>
      <p:sp>
        <p:nvSpPr>
          <p:cNvPr id="19" name="TextBox 18">
            <a:extLst>
              <a:ext uri="{FF2B5EF4-FFF2-40B4-BE49-F238E27FC236}">
                <a16:creationId xmlns:a16="http://schemas.microsoft.com/office/drawing/2014/main" id="{43FB8D24-8226-E17D-E15B-0AB56AADDD43}"/>
              </a:ext>
            </a:extLst>
          </p:cNvPr>
          <p:cNvSpPr txBox="1"/>
          <p:nvPr/>
        </p:nvSpPr>
        <p:spPr>
          <a:xfrm>
            <a:off x="1147386" y="943863"/>
            <a:ext cx="11430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Focused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CC25F51-F1B3-DD6F-CCC5-70A361E85E32}"/>
              </a:ext>
            </a:extLst>
          </p:cNvPr>
          <p:cNvSpPr txBox="1"/>
          <p:nvPr/>
        </p:nvSpPr>
        <p:spPr>
          <a:xfrm>
            <a:off x="10810875" y="-3457"/>
            <a:ext cx="1381125" cy="461665"/>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UWM </a:t>
            </a:r>
            <a:r>
              <a:rPr lang="en-US" sz="1200" dirty="0" err="1">
                <a:effectLst>
                  <a:outerShdw blurRad="38100" dist="38100" dir="2700000" algn="tl">
                    <a:srgbClr val="000000">
                      <a:alpha val="43137"/>
                    </a:srgbClr>
                  </a:outerShdw>
                </a:effectLst>
              </a:rPr>
              <a:t>Colloquim</a:t>
            </a:r>
            <a:r>
              <a:rPr lang="en-US" sz="1200" dirty="0">
                <a:effectLst>
                  <a:outerShdw blurRad="38100" dist="38100" dir="2700000" algn="tl">
                    <a:srgbClr val="000000">
                      <a:alpha val="43137"/>
                    </a:srgbClr>
                  </a:outerShdw>
                </a:effectLst>
              </a:rPr>
              <a:t>    11 May 2023</a:t>
            </a:r>
          </a:p>
        </p:txBody>
      </p:sp>
    </p:spTree>
    <p:extLst>
      <p:ext uri="{BB962C8B-B14F-4D97-AF65-F5344CB8AC3E}">
        <p14:creationId xmlns:p14="http://schemas.microsoft.com/office/powerpoint/2010/main" val="170352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4">
            <a:extLst>
              <a:ext uri="{FF2B5EF4-FFF2-40B4-BE49-F238E27FC236}">
                <a16:creationId xmlns:a16="http://schemas.microsoft.com/office/drawing/2014/main" id="{B06DED5E-776B-42B3-A06F-6FAF1689A608}"/>
              </a:ext>
            </a:extLst>
          </p:cNvPr>
          <p:cNvSpPr/>
          <p:nvPr/>
        </p:nvSpPr>
        <p:spPr>
          <a:xfrm>
            <a:off x="6332167" y="2633122"/>
            <a:ext cx="5108431" cy="3169227"/>
          </a:xfrm>
          <a:prstGeom prst="rect">
            <a:avLst/>
          </a:prstGeom>
          <a:blipFill>
            <a:blip r:embed="rId3" cstate="print"/>
            <a:stretch>
              <a:fillRect/>
            </a:stretch>
          </a:blipFill>
        </p:spPr>
        <p:txBody>
          <a:bodyPr wrap="square" lIns="0" tIns="0" rIns="0" bIns="0" rtlCol="0"/>
          <a:lstStyle/>
          <a:p>
            <a:pPr marL="0" marR="0" lvl="0" indent="0" algn="l" defTabSz="623438" rtl="0" eaLnBrk="1" fontAlgn="auto" latinLnBrk="0" hangingPunct="1">
              <a:lnSpc>
                <a:spcPct val="100000"/>
              </a:lnSpc>
              <a:spcBef>
                <a:spcPts val="0"/>
              </a:spcBef>
              <a:spcAft>
                <a:spcPts val="0"/>
              </a:spcAft>
              <a:buClrTx/>
              <a:buSzTx/>
              <a:buFontTx/>
              <a:buNone/>
              <a:tabLst/>
              <a:defRPr/>
            </a:pPr>
            <a:endParaRPr kumimoji="0" sz="1227"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object 6">
            <a:extLst>
              <a:ext uri="{FF2B5EF4-FFF2-40B4-BE49-F238E27FC236}">
                <a16:creationId xmlns:a16="http://schemas.microsoft.com/office/drawing/2014/main" id="{08232BBD-C7A4-4E65-A19C-40E8742417B0}"/>
              </a:ext>
            </a:extLst>
          </p:cNvPr>
          <p:cNvSpPr txBox="1"/>
          <p:nvPr/>
        </p:nvSpPr>
        <p:spPr>
          <a:xfrm>
            <a:off x="6726177" y="5904048"/>
            <a:ext cx="3810000" cy="188834"/>
          </a:xfrm>
          <a:prstGeom prst="rect">
            <a:avLst/>
          </a:prstGeom>
          <a:ln w="9525">
            <a:solidFill>
              <a:srgbClr val="000000"/>
            </a:solidFill>
          </a:ln>
        </p:spPr>
        <p:txBody>
          <a:bodyPr vert="horz" wrap="square" lIns="0" tIns="0" rIns="0" bIns="0" rtlCol="0">
            <a:spAutoFit/>
          </a:bodyPr>
          <a:lstStyle/>
          <a:p>
            <a:pPr marL="62344" marR="0" lvl="0" indent="0" algn="l" defTabSz="623438" rtl="0" eaLnBrk="1" fontAlgn="auto" latinLnBrk="0" hangingPunct="1">
              <a:lnSpc>
                <a:spcPct val="100000"/>
              </a:lnSpc>
              <a:spcBef>
                <a:spcPts val="0"/>
              </a:spcBef>
              <a:spcAft>
                <a:spcPts val="0"/>
              </a:spcAft>
              <a:buClrTx/>
              <a:buSzTx/>
              <a:buFontTx/>
              <a:buNone/>
              <a:tabLst/>
              <a:defRPr/>
            </a:pPr>
            <a:r>
              <a:rPr kumimoji="0" sz="1227" b="1" i="0" u="none" strike="noStrike" kern="1200" cap="none" spc="3" normalizeH="0" baseline="0" noProof="0" dirty="0">
                <a:ln>
                  <a:noFill/>
                </a:ln>
                <a:solidFill>
                  <a:prstClr val="black"/>
                </a:solidFill>
                <a:effectLst/>
                <a:uLnTx/>
                <a:uFillTx/>
                <a:latin typeface="Calibri"/>
                <a:ea typeface="+mn-ea"/>
                <a:cs typeface="Calibri"/>
              </a:rPr>
              <a:t>D</a:t>
            </a:r>
            <a:r>
              <a:rPr kumimoji="0" sz="1227" b="1" i="0" u="none" strike="noStrike" kern="1200" cap="none" spc="-10" normalizeH="0" baseline="0" noProof="0" dirty="0">
                <a:ln>
                  <a:noFill/>
                </a:ln>
                <a:solidFill>
                  <a:prstClr val="black"/>
                </a:solidFill>
                <a:effectLst/>
                <a:uLnTx/>
                <a:uFillTx/>
                <a:latin typeface="Calibri"/>
                <a:ea typeface="+mn-ea"/>
                <a:cs typeface="Calibri"/>
              </a:rPr>
              <a:t>a</a:t>
            </a:r>
            <a:r>
              <a:rPr kumimoji="0" sz="1227" b="1" i="0" u="none" strike="noStrike" kern="1200" cap="none" spc="-3" normalizeH="0" baseline="0" noProof="0" dirty="0">
                <a:ln>
                  <a:noFill/>
                </a:ln>
                <a:solidFill>
                  <a:prstClr val="black"/>
                </a:solidFill>
                <a:effectLst/>
                <a:uLnTx/>
                <a:uFillTx/>
                <a:latin typeface="Calibri"/>
                <a:ea typeface="+mn-ea"/>
                <a:cs typeface="Calibri"/>
              </a:rPr>
              <a:t>r</a:t>
            </a:r>
            <a:r>
              <a:rPr kumimoji="0" sz="1227" b="1" i="0" u="none" strike="noStrike" kern="1200" cap="none" spc="-7" normalizeH="0" baseline="0" noProof="0" dirty="0">
                <a:ln>
                  <a:noFill/>
                </a:ln>
                <a:solidFill>
                  <a:prstClr val="black"/>
                </a:solidFill>
                <a:effectLst/>
                <a:uLnTx/>
                <a:uFillTx/>
                <a:latin typeface="Calibri"/>
                <a:ea typeface="+mn-ea"/>
                <a:cs typeface="Calibri"/>
              </a:rPr>
              <a:t>k</a:t>
            </a:r>
            <a:r>
              <a:rPr kumimoji="0" sz="1227" b="1" i="0" u="none" strike="noStrike" kern="1200" cap="none" spc="0" normalizeH="0" baseline="0" noProof="0" dirty="0">
                <a:ln>
                  <a:noFill/>
                </a:ln>
                <a:solidFill>
                  <a:prstClr val="black"/>
                </a:solidFill>
                <a:effectLst/>
                <a:uLnTx/>
                <a:uFillTx/>
                <a:latin typeface="Calibri"/>
                <a:ea typeface="+mn-ea"/>
                <a:cs typeface="Calibri"/>
              </a:rPr>
              <a:t> </a:t>
            </a:r>
            <a:r>
              <a:rPr kumimoji="0" sz="1227" b="1" i="0" u="none" strike="noStrike" kern="1200" cap="none" spc="-10" normalizeH="0" baseline="0" noProof="0" dirty="0">
                <a:ln>
                  <a:noFill/>
                </a:ln>
                <a:solidFill>
                  <a:prstClr val="black"/>
                </a:solidFill>
                <a:effectLst/>
                <a:uLnTx/>
                <a:uFillTx/>
                <a:latin typeface="Calibri"/>
                <a:ea typeface="+mn-ea"/>
                <a:cs typeface="Calibri"/>
              </a:rPr>
              <a:t>a</a:t>
            </a:r>
            <a:r>
              <a:rPr kumimoji="0" sz="1227" b="1" i="0" u="none" strike="noStrike" kern="1200" cap="none" spc="-3" normalizeH="0" baseline="0" noProof="0" dirty="0">
                <a:ln>
                  <a:noFill/>
                </a:ln>
                <a:solidFill>
                  <a:prstClr val="black"/>
                </a:solidFill>
                <a:effectLst/>
                <a:uLnTx/>
                <a:uFillTx/>
                <a:latin typeface="Calibri"/>
                <a:ea typeface="+mn-ea"/>
                <a:cs typeface="Calibri"/>
              </a:rPr>
              <a:t>r</a:t>
            </a:r>
            <a:r>
              <a:rPr kumimoji="0" sz="1227" b="1" i="0" u="none" strike="noStrike" kern="1200" cap="none" spc="3" normalizeH="0" baseline="0" noProof="0" dirty="0">
                <a:ln>
                  <a:noFill/>
                </a:ln>
                <a:solidFill>
                  <a:prstClr val="black"/>
                </a:solidFill>
                <a:effectLst/>
                <a:uLnTx/>
                <a:uFillTx/>
                <a:latin typeface="Calibri"/>
                <a:ea typeface="+mn-ea"/>
                <a:cs typeface="Calibri"/>
              </a:rPr>
              <a:t>e</a:t>
            </a:r>
            <a:r>
              <a:rPr kumimoji="0" sz="1227" b="1" i="0" u="none" strike="noStrike" kern="1200" cap="none" spc="-10" normalizeH="0" baseline="0" noProof="0" dirty="0">
                <a:ln>
                  <a:noFill/>
                </a:ln>
                <a:solidFill>
                  <a:prstClr val="black"/>
                </a:solidFill>
                <a:effectLst/>
                <a:uLnTx/>
                <a:uFillTx/>
                <a:latin typeface="Calibri"/>
                <a:ea typeface="+mn-ea"/>
                <a:cs typeface="Calibri"/>
              </a:rPr>
              <a:t>a</a:t>
            </a:r>
            <a:r>
              <a:rPr kumimoji="0" sz="1227" b="1" i="0" u="none" strike="noStrike" kern="1200" cap="none" spc="-7" normalizeH="0" baseline="0" noProof="0" dirty="0">
                <a:ln>
                  <a:noFill/>
                </a:ln>
                <a:solidFill>
                  <a:prstClr val="black"/>
                </a:solidFill>
                <a:effectLst/>
                <a:uLnTx/>
                <a:uFillTx/>
                <a:latin typeface="Calibri"/>
                <a:ea typeface="+mn-ea"/>
                <a:cs typeface="Calibri"/>
              </a:rPr>
              <a:t>s</a:t>
            </a:r>
            <a:r>
              <a:rPr kumimoji="0" sz="1227" b="1" i="0" u="none" strike="noStrike" kern="1200" cap="none" spc="0" normalizeH="0" baseline="0" noProof="0" dirty="0">
                <a:ln>
                  <a:noFill/>
                </a:ln>
                <a:solidFill>
                  <a:prstClr val="black"/>
                </a:solidFill>
                <a:effectLst/>
                <a:uLnTx/>
                <a:uFillTx/>
                <a:latin typeface="Calibri"/>
                <a:ea typeface="+mn-ea"/>
                <a:cs typeface="Calibri"/>
              </a:rPr>
              <a:t> </a:t>
            </a:r>
            <a:r>
              <a:rPr kumimoji="0" sz="1227" b="0" i="0" u="none" strike="noStrike" kern="1200" cap="none" spc="0" normalizeH="0" baseline="0" noProof="0" dirty="0">
                <a:ln>
                  <a:noFill/>
                </a:ln>
                <a:solidFill>
                  <a:prstClr val="black"/>
                </a:solidFill>
                <a:effectLst/>
                <a:uLnTx/>
                <a:uFillTx/>
                <a:latin typeface="Wingdings"/>
                <a:ea typeface="+mn-ea"/>
                <a:cs typeface="Wingdings"/>
              </a:rPr>
              <a:t></a:t>
            </a:r>
            <a:r>
              <a:rPr kumimoji="0" sz="1227" b="0" i="0" u="none" strike="noStrike" kern="1200" cap="none" spc="-24" normalizeH="0" baseline="0" noProof="0" dirty="0">
                <a:ln>
                  <a:noFill/>
                </a:ln>
                <a:solidFill>
                  <a:prstClr val="black"/>
                </a:solidFill>
                <a:effectLst/>
                <a:uLnTx/>
                <a:uFillTx/>
                <a:latin typeface="Times New Roman"/>
                <a:ea typeface="+mn-ea"/>
                <a:cs typeface="Times New Roman"/>
              </a:rPr>
              <a:t> </a:t>
            </a:r>
            <a:r>
              <a:rPr kumimoji="0" sz="1227" b="1" i="0" u="none" strike="noStrike" kern="1200" cap="none" spc="-17" normalizeH="0" baseline="0" noProof="0" dirty="0">
                <a:ln>
                  <a:noFill/>
                </a:ln>
                <a:solidFill>
                  <a:prstClr val="black"/>
                </a:solidFill>
                <a:effectLst/>
                <a:uLnTx/>
                <a:uFillTx/>
                <a:latin typeface="Calibri"/>
                <a:ea typeface="+mn-ea"/>
                <a:cs typeface="Calibri"/>
              </a:rPr>
              <a:t>s</a:t>
            </a:r>
            <a:r>
              <a:rPr kumimoji="0" sz="1227" b="1" i="0" u="none" strike="noStrike" kern="1200" cap="none" spc="-3" normalizeH="0" baseline="0" noProof="0" dirty="0">
                <a:ln>
                  <a:noFill/>
                </a:ln>
                <a:solidFill>
                  <a:prstClr val="black"/>
                </a:solidFill>
                <a:effectLst/>
                <a:uLnTx/>
                <a:uFillTx/>
                <a:latin typeface="Calibri"/>
                <a:ea typeface="+mn-ea"/>
                <a:cs typeface="Calibri"/>
              </a:rPr>
              <a:t>ur</a:t>
            </a:r>
            <a:r>
              <a:rPr kumimoji="0" sz="1227" b="1" i="0" u="none" strike="noStrike" kern="1200" cap="none" spc="-7" normalizeH="0" baseline="0" noProof="0" dirty="0">
                <a:ln>
                  <a:noFill/>
                </a:ln>
                <a:solidFill>
                  <a:prstClr val="black"/>
                </a:solidFill>
                <a:effectLst/>
                <a:uLnTx/>
                <a:uFillTx/>
                <a:latin typeface="Calibri"/>
                <a:ea typeface="+mn-ea"/>
                <a:cs typeface="Calibri"/>
              </a:rPr>
              <a:t>f</a:t>
            </a:r>
            <a:r>
              <a:rPr kumimoji="0" sz="1227" b="1" i="0" u="none" strike="noStrike" kern="1200" cap="none" spc="-10" normalizeH="0" baseline="0" noProof="0" dirty="0">
                <a:ln>
                  <a:noFill/>
                </a:ln>
                <a:solidFill>
                  <a:prstClr val="black"/>
                </a:solidFill>
                <a:effectLst/>
                <a:uLnTx/>
                <a:uFillTx/>
                <a:latin typeface="Calibri"/>
                <a:ea typeface="+mn-ea"/>
                <a:cs typeface="Calibri"/>
              </a:rPr>
              <a:t>a</a:t>
            </a:r>
            <a:r>
              <a:rPr kumimoji="0" sz="1227" b="1" i="0" u="none" strike="noStrike" kern="1200" cap="none" spc="0" normalizeH="0" baseline="0" noProof="0" dirty="0">
                <a:ln>
                  <a:noFill/>
                </a:ln>
                <a:solidFill>
                  <a:prstClr val="black"/>
                </a:solidFill>
                <a:effectLst/>
                <a:uLnTx/>
                <a:uFillTx/>
                <a:latin typeface="Calibri"/>
                <a:ea typeface="+mn-ea"/>
                <a:cs typeface="Calibri"/>
              </a:rPr>
              <a:t>ce</a:t>
            </a:r>
            <a:r>
              <a:rPr kumimoji="0" sz="1227" b="1" i="0" u="none" strike="noStrike" kern="1200" cap="none" spc="3" normalizeH="0" baseline="0" noProof="0" dirty="0">
                <a:ln>
                  <a:noFill/>
                </a:ln>
                <a:solidFill>
                  <a:prstClr val="black"/>
                </a:solidFill>
                <a:effectLst/>
                <a:uLnTx/>
                <a:uFillTx/>
                <a:latin typeface="Calibri"/>
                <a:ea typeface="+mn-ea"/>
                <a:cs typeface="Calibri"/>
              </a:rPr>
              <a:t> </a:t>
            </a:r>
            <a:r>
              <a:rPr kumimoji="0" sz="1227" b="1" i="0" u="none" strike="noStrike" kern="1200" cap="none" spc="-3" normalizeH="0" baseline="0" noProof="0" dirty="0">
                <a:ln>
                  <a:noFill/>
                </a:ln>
                <a:solidFill>
                  <a:prstClr val="black"/>
                </a:solidFill>
                <a:effectLst/>
                <a:uLnTx/>
                <a:uFillTx/>
                <a:latin typeface="Calibri"/>
                <a:ea typeface="+mn-ea"/>
                <a:cs typeface="Calibri"/>
              </a:rPr>
              <a:t>l</a:t>
            </a:r>
            <a:r>
              <a:rPr kumimoji="0" sz="1227" b="1" i="0" u="none" strike="noStrike" kern="1200" cap="none" spc="3" normalizeH="0" baseline="0" noProof="0" dirty="0">
                <a:ln>
                  <a:noFill/>
                </a:ln>
                <a:solidFill>
                  <a:prstClr val="black"/>
                </a:solidFill>
                <a:effectLst/>
                <a:uLnTx/>
                <a:uFillTx/>
                <a:latin typeface="Calibri"/>
                <a:ea typeface="+mn-ea"/>
                <a:cs typeface="Calibri"/>
              </a:rPr>
              <a:t>e</a:t>
            </a:r>
            <a:r>
              <a:rPr kumimoji="0" sz="1227" b="1" i="0" u="none" strike="noStrike" kern="1200" cap="none" spc="-10" normalizeH="0" baseline="0" noProof="0" dirty="0">
                <a:ln>
                  <a:noFill/>
                </a:ln>
                <a:solidFill>
                  <a:prstClr val="black"/>
                </a:solidFill>
                <a:effectLst/>
                <a:uLnTx/>
                <a:uFillTx/>
                <a:latin typeface="Calibri"/>
                <a:ea typeface="+mn-ea"/>
                <a:cs typeface="Calibri"/>
              </a:rPr>
              <a:t>a</a:t>
            </a:r>
            <a:r>
              <a:rPr kumimoji="0" sz="1227" b="1" i="0" u="none" strike="noStrike" kern="1200" cap="none" spc="-7" normalizeH="0" baseline="0" noProof="0" dirty="0">
                <a:ln>
                  <a:noFill/>
                </a:ln>
                <a:solidFill>
                  <a:prstClr val="black"/>
                </a:solidFill>
                <a:effectLst/>
                <a:uLnTx/>
                <a:uFillTx/>
                <a:latin typeface="Calibri"/>
                <a:ea typeface="+mn-ea"/>
                <a:cs typeface="Calibri"/>
              </a:rPr>
              <a:t>k</a:t>
            </a:r>
            <a:r>
              <a:rPr kumimoji="0" sz="1227" b="1" i="0" u="none" strike="noStrike" kern="1200" cap="none" spc="-10" normalizeH="0" baseline="0" noProof="0" dirty="0">
                <a:ln>
                  <a:noFill/>
                </a:ln>
                <a:solidFill>
                  <a:prstClr val="black"/>
                </a:solidFill>
                <a:effectLst/>
                <a:uLnTx/>
                <a:uFillTx/>
                <a:latin typeface="Calibri"/>
                <a:ea typeface="+mn-ea"/>
                <a:cs typeface="Calibri"/>
              </a:rPr>
              <a:t>a</a:t>
            </a:r>
            <a:r>
              <a:rPr kumimoji="0" sz="1227" b="1" i="0" u="none" strike="noStrike" kern="1200" cap="none" spc="-3" normalizeH="0" baseline="0" noProof="0" dirty="0">
                <a:ln>
                  <a:noFill/>
                </a:ln>
                <a:solidFill>
                  <a:prstClr val="black"/>
                </a:solidFill>
                <a:effectLst/>
                <a:uLnTx/>
                <a:uFillTx/>
                <a:latin typeface="Calibri"/>
                <a:ea typeface="+mn-ea"/>
                <a:cs typeface="Calibri"/>
              </a:rPr>
              <a:t>g</a:t>
            </a:r>
            <a:r>
              <a:rPr kumimoji="0" sz="1227" b="1" i="0" u="none" strike="noStrike" kern="1200" cap="none" spc="0" normalizeH="0" baseline="0" noProof="0" dirty="0">
                <a:ln>
                  <a:noFill/>
                </a:ln>
                <a:solidFill>
                  <a:prstClr val="black"/>
                </a:solidFill>
                <a:effectLst/>
                <a:uLnTx/>
                <a:uFillTx/>
                <a:latin typeface="Calibri"/>
                <a:ea typeface="+mn-ea"/>
                <a:cs typeface="Calibri"/>
              </a:rPr>
              <a:t>e</a:t>
            </a:r>
            <a:r>
              <a:rPr kumimoji="0" sz="1227" b="1" i="0" u="none" strike="noStrike" kern="1200" cap="none" spc="3" normalizeH="0" baseline="0" noProof="0" dirty="0">
                <a:ln>
                  <a:noFill/>
                </a:ln>
                <a:solidFill>
                  <a:prstClr val="black"/>
                </a:solidFill>
                <a:effectLst/>
                <a:uLnTx/>
                <a:uFillTx/>
                <a:latin typeface="Calibri"/>
                <a:ea typeface="+mn-ea"/>
                <a:cs typeface="Calibri"/>
              </a:rPr>
              <a:t> </a:t>
            </a:r>
            <a:r>
              <a:rPr kumimoji="0" sz="1227" b="1" i="0" u="none" strike="noStrike" kern="1200" cap="none" spc="-17" normalizeH="0" baseline="0" noProof="0" dirty="0">
                <a:ln>
                  <a:noFill/>
                </a:ln>
                <a:solidFill>
                  <a:prstClr val="black"/>
                </a:solidFill>
                <a:effectLst/>
                <a:uLnTx/>
                <a:uFillTx/>
                <a:latin typeface="Calibri"/>
                <a:ea typeface="+mn-ea"/>
                <a:cs typeface="Calibri"/>
              </a:rPr>
              <a:t>t</a:t>
            </a:r>
            <a:r>
              <a:rPr kumimoji="0" sz="1227" b="1" i="0" u="none" strike="noStrike" kern="1200" cap="none" spc="-7" normalizeH="0" baseline="0" noProof="0" dirty="0">
                <a:ln>
                  <a:noFill/>
                </a:ln>
                <a:solidFill>
                  <a:prstClr val="black"/>
                </a:solidFill>
                <a:effectLst/>
                <a:uLnTx/>
                <a:uFillTx/>
                <a:latin typeface="Calibri"/>
                <a:ea typeface="+mn-ea"/>
                <a:cs typeface="Calibri"/>
              </a:rPr>
              <a:t>o</a:t>
            </a:r>
            <a:r>
              <a:rPr kumimoji="0" sz="1227" b="1" i="0" u="none" strike="noStrike" kern="1200" cap="none" spc="3" normalizeH="0" baseline="0" noProof="0" dirty="0">
                <a:ln>
                  <a:noFill/>
                </a:ln>
                <a:solidFill>
                  <a:prstClr val="black"/>
                </a:solidFill>
                <a:effectLst/>
                <a:uLnTx/>
                <a:uFillTx/>
                <a:latin typeface="Calibri"/>
                <a:ea typeface="+mn-ea"/>
                <a:cs typeface="Calibri"/>
              </a:rPr>
              <a:t> </a:t>
            </a:r>
            <a:r>
              <a:rPr kumimoji="0" sz="1227" b="1" i="0" u="none" strike="noStrike" kern="1200" cap="none" spc="-3" normalizeH="0" baseline="0" noProof="0" dirty="0">
                <a:ln>
                  <a:noFill/>
                </a:ln>
                <a:solidFill>
                  <a:prstClr val="black"/>
                </a:solidFill>
                <a:effectLst/>
                <a:uLnTx/>
                <a:uFillTx/>
                <a:latin typeface="Calibri"/>
                <a:ea typeface="+mn-ea"/>
                <a:cs typeface="Calibri"/>
              </a:rPr>
              <a:t>l</a:t>
            </a:r>
            <a:r>
              <a:rPr kumimoji="0" sz="1227" b="1" i="0" u="none" strike="noStrike" kern="1200" cap="none" spc="-10" normalizeH="0" baseline="0" noProof="0" dirty="0">
                <a:ln>
                  <a:noFill/>
                </a:ln>
                <a:solidFill>
                  <a:prstClr val="black"/>
                </a:solidFill>
                <a:effectLst/>
                <a:uLnTx/>
                <a:uFillTx/>
                <a:latin typeface="Calibri"/>
                <a:ea typeface="+mn-ea"/>
                <a:cs typeface="Calibri"/>
              </a:rPr>
              <a:t>a</a:t>
            </a:r>
            <a:r>
              <a:rPr kumimoji="0" sz="1227" b="1" i="0" u="none" strike="noStrike" kern="1200" cap="none" spc="-14" normalizeH="0" baseline="0" noProof="0" dirty="0">
                <a:ln>
                  <a:noFill/>
                </a:ln>
                <a:solidFill>
                  <a:prstClr val="black"/>
                </a:solidFill>
                <a:effectLst/>
                <a:uLnTx/>
                <a:uFillTx/>
                <a:latin typeface="Calibri"/>
                <a:ea typeface="+mn-ea"/>
                <a:cs typeface="Calibri"/>
              </a:rPr>
              <a:t>n</a:t>
            </a:r>
            <a:r>
              <a:rPr kumimoji="0" sz="1227" b="1" i="0" u="none" strike="noStrike" kern="1200" cap="none" spc="-7" normalizeH="0" baseline="0" noProof="0" dirty="0">
                <a:ln>
                  <a:noFill/>
                </a:ln>
                <a:solidFill>
                  <a:prstClr val="black"/>
                </a:solidFill>
                <a:effectLst/>
                <a:uLnTx/>
                <a:uFillTx/>
                <a:latin typeface="Calibri"/>
                <a:ea typeface="+mn-ea"/>
                <a:cs typeface="Calibri"/>
              </a:rPr>
              <a:t>d</a:t>
            </a:r>
            <a:r>
              <a:rPr kumimoji="0" sz="1227" b="1" i="0" u="none" strike="noStrike" kern="1200" cap="none" spc="3" normalizeH="0" baseline="0" noProof="0" dirty="0">
                <a:ln>
                  <a:noFill/>
                </a:ln>
                <a:solidFill>
                  <a:prstClr val="black"/>
                </a:solidFill>
                <a:effectLst/>
                <a:uLnTx/>
                <a:uFillTx/>
                <a:latin typeface="Calibri"/>
                <a:ea typeface="+mn-ea"/>
                <a:cs typeface="Calibri"/>
              </a:rPr>
              <a:t> </a:t>
            </a:r>
            <a:r>
              <a:rPr kumimoji="0" sz="1227" b="1" i="0" u="none" strike="noStrike" kern="1200" cap="none" spc="-7" normalizeH="0" baseline="0" noProof="0" dirty="0">
                <a:ln>
                  <a:noFill/>
                </a:ln>
                <a:solidFill>
                  <a:prstClr val="black"/>
                </a:solidFill>
                <a:effectLst/>
                <a:uLnTx/>
                <a:uFillTx/>
                <a:latin typeface="Calibri"/>
                <a:ea typeface="+mn-ea"/>
                <a:cs typeface="Calibri"/>
              </a:rPr>
              <a:t>s</a:t>
            </a:r>
            <a:r>
              <a:rPr kumimoji="0" sz="1227" b="1" i="0" u="none" strike="noStrike" kern="1200" cap="none" spc="-3" normalizeH="0" baseline="0" noProof="0" dirty="0">
                <a:ln>
                  <a:noFill/>
                </a:ln>
                <a:solidFill>
                  <a:prstClr val="black"/>
                </a:solidFill>
                <a:effectLst/>
                <a:uLnTx/>
                <a:uFillTx/>
                <a:latin typeface="Calibri"/>
                <a:ea typeface="+mn-ea"/>
                <a:cs typeface="Calibri"/>
              </a:rPr>
              <a:t>ur</a:t>
            </a:r>
            <a:r>
              <a:rPr kumimoji="0" sz="1227" b="1" i="0" u="none" strike="noStrike" kern="1200" cap="none" spc="-7" normalizeH="0" baseline="0" noProof="0" dirty="0">
                <a:ln>
                  <a:noFill/>
                </a:ln>
                <a:solidFill>
                  <a:prstClr val="black"/>
                </a:solidFill>
                <a:effectLst/>
                <a:uLnTx/>
                <a:uFillTx/>
                <a:latin typeface="Calibri"/>
                <a:ea typeface="+mn-ea"/>
                <a:cs typeface="Calibri"/>
              </a:rPr>
              <a:t>f</a:t>
            </a:r>
            <a:r>
              <a:rPr kumimoji="0" sz="1227" b="1" i="0" u="none" strike="noStrike" kern="1200" cap="none" spc="-10" normalizeH="0" baseline="0" noProof="0" dirty="0">
                <a:ln>
                  <a:noFill/>
                </a:ln>
                <a:solidFill>
                  <a:prstClr val="black"/>
                </a:solidFill>
                <a:effectLst/>
                <a:uLnTx/>
                <a:uFillTx/>
                <a:latin typeface="Calibri"/>
                <a:ea typeface="+mn-ea"/>
                <a:cs typeface="Calibri"/>
              </a:rPr>
              <a:t>a</a:t>
            </a:r>
            <a:r>
              <a:rPr kumimoji="0" sz="1227" b="1" i="0" u="none" strike="noStrike" kern="1200" cap="none" spc="0" normalizeH="0" baseline="0" noProof="0" dirty="0">
                <a:ln>
                  <a:noFill/>
                </a:ln>
                <a:solidFill>
                  <a:prstClr val="black"/>
                </a:solidFill>
                <a:effectLst/>
                <a:uLnTx/>
                <a:uFillTx/>
                <a:latin typeface="Calibri"/>
                <a:ea typeface="+mn-ea"/>
                <a:cs typeface="Calibri"/>
              </a:rPr>
              <a:t>ce</a:t>
            </a:r>
            <a:endParaRPr kumimoji="0" sz="1227"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2" name="Picture 1">
            <a:extLst>
              <a:ext uri="{FF2B5EF4-FFF2-40B4-BE49-F238E27FC236}">
                <a16:creationId xmlns:a16="http://schemas.microsoft.com/office/drawing/2014/main" id="{0243D8AD-1D20-6AE8-8C72-00A565FADF62}"/>
              </a:ext>
            </a:extLst>
          </p:cNvPr>
          <p:cNvPicPr>
            <a:picLocks noChangeAspect="1"/>
          </p:cNvPicPr>
          <p:nvPr/>
        </p:nvPicPr>
        <p:blipFill>
          <a:blip r:embed="rId4"/>
          <a:stretch>
            <a:fillRect/>
          </a:stretch>
        </p:blipFill>
        <p:spPr>
          <a:xfrm>
            <a:off x="869485" y="2531423"/>
            <a:ext cx="5613400" cy="3606800"/>
          </a:xfrm>
          <a:prstGeom prst="rect">
            <a:avLst/>
          </a:prstGeom>
        </p:spPr>
      </p:pic>
      <p:sp>
        <p:nvSpPr>
          <p:cNvPr id="9" name="object 4">
            <a:extLst>
              <a:ext uri="{FF2B5EF4-FFF2-40B4-BE49-F238E27FC236}">
                <a16:creationId xmlns:a16="http://schemas.microsoft.com/office/drawing/2014/main" id="{015FD79D-DE24-E017-D582-143E3848A4A4}"/>
              </a:ext>
            </a:extLst>
          </p:cNvPr>
          <p:cNvSpPr txBox="1">
            <a:spLocks noChangeAspect="1"/>
          </p:cNvSpPr>
          <p:nvPr/>
        </p:nvSpPr>
        <p:spPr>
          <a:xfrm>
            <a:off x="2001300" y="6138223"/>
            <a:ext cx="3349769" cy="188834"/>
          </a:xfrm>
          <a:prstGeom prst="rect">
            <a:avLst/>
          </a:prstGeom>
          <a:ln w="9524">
            <a:solidFill>
              <a:srgbClr val="000000"/>
            </a:solidFill>
          </a:ln>
        </p:spPr>
        <p:txBody>
          <a:bodyPr vert="horz" wrap="square" lIns="0" tIns="0" rIns="0" bIns="0" rtlCol="0">
            <a:spAutoFit/>
          </a:bodyPr>
          <a:lstStyle/>
          <a:p>
            <a:pPr marL="62777" marR="0" lvl="0" indent="0" algn="l" defTabSz="623438" rtl="0" eaLnBrk="1" fontAlgn="auto" latinLnBrk="0" hangingPunct="1">
              <a:lnSpc>
                <a:spcPct val="100000"/>
              </a:lnSpc>
              <a:spcBef>
                <a:spcPts val="0"/>
              </a:spcBef>
              <a:spcAft>
                <a:spcPts val="0"/>
              </a:spcAft>
              <a:buClrTx/>
              <a:buSzTx/>
              <a:buFontTx/>
              <a:buNone/>
              <a:tabLst/>
              <a:defRPr/>
            </a:pPr>
            <a:r>
              <a:rPr kumimoji="0" lang="en-US" sz="1227" b="1" i="0" u="heavy" strike="noStrike" kern="1200" cap="none" spc="-10" normalizeH="0" baseline="0" noProof="0" dirty="0">
                <a:ln>
                  <a:noFill/>
                </a:ln>
                <a:solidFill>
                  <a:prstClr val="black"/>
                </a:solidFill>
                <a:effectLst/>
                <a:uLnTx/>
                <a:uFillTx/>
                <a:latin typeface="Calibri"/>
                <a:ea typeface="+mn-ea"/>
                <a:cs typeface="Calibri"/>
              </a:rPr>
              <a:t>Thin </a:t>
            </a:r>
            <a:r>
              <a:rPr kumimoji="0" sz="1227" b="1" i="0" u="none" strike="noStrike" kern="1200" cap="none" spc="-14" normalizeH="0" baseline="0" noProof="0" dirty="0">
                <a:ln>
                  <a:noFill/>
                </a:ln>
                <a:solidFill>
                  <a:prstClr val="black"/>
                </a:solidFill>
                <a:effectLst/>
                <a:uLnTx/>
                <a:uFillTx/>
                <a:latin typeface="Calibri"/>
                <a:ea typeface="+mn-ea"/>
                <a:cs typeface="Calibri"/>
              </a:rPr>
              <a:t>u</a:t>
            </a:r>
            <a:r>
              <a:rPr kumimoji="0" sz="1227" b="1" i="0" u="none" strike="noStrike" kern="1200" cap="none" spc="-3" normalizeH="0" baseline="0" noProof="0" dirty="0">
                <a:ln>
                  <a:noFill/>
                </a:ln>
                <a:solidFill>
                  <a:prstClr val="black"/>
                </a:solidFill>
                <a:effectLst/>
                <a:uLnTx/>
                <a:uFillTx/>
                <a:latin typeface="Calibri"/>
                <a:ea typeface="+mn-ea"/>
                <a:cs typeface="Calibri"/>
              </a:rPr>
              <a:t>n</a:t>
            </a:r>
            <a:r>
              <a:rPr kumimoji="0" sz="1227" b="1" i="0" u="none" strike="noStrike" kern="1200" cap="none" spc="-7" normalizeH="0" baseline="0" noProof="0" dirty="0">
                <a:ln>
                  <a:noFill/>
                </a:ln>
                <a:solidFill>
                  <a:prstClr val="black"/>
                </a:solidFill>
                <a:effectLst/>
                <a:uLnTx/>
                <a:uFillTx/>
                <a:latin typeface="Calibri"/>
                <a:ea typeface="+mn-ea"/>
                <a:cs typeface="Calibri"/>
              </a:rPr>
              <a:t>s</a:t>
            </a:r>
            <a:r>
              <a:rPr kumimoji="0" sz="1227" b="1" i="0" u="none" strike="noStrike" kern="1200" cap="none" spc="-10" normalizeH="0" baseline="0" noProof="0" dirty="0">
                <a:ln>
                  <a:noFill/>
                </a:ln>
                <a:solidFill>
                  <a:prstClr val="black"/>
                </a:solidFill>
                <a:effectLst/>
                <a:uLnTx/>
                <a:uFillTx/>
                <a:latin typeface="Calibri"/>
                <a:ea typeface="+mn-ea"/>
                <a:cs typeface="Calibri"/>
              </a:rPr>
              <a:t>a</a:t>
            </a:r>
            <a:r>
              <a:rPr kumimoji="0" sz="1227" b="1" i="0" u="none" strike="noStrike" kern="1200" cap="none" spc="-7" normalizeH="0" baseline="0" noProof="0" dirty="0">
                <a:ln>
                  <a:noFill/>
                </a:ln>
                <a:solidFill>
                  <a:prstClr val="black"/>
                </a:solidFill>
                <a:effectLst/>
                <a:uLnTx/>
                <a:uFillTx/>
                <a:latin typeface="Calibri"/>
                <a:ea typeface="+mn-ea"/>
                <a:cs typeface="Calibri"/>
              </a:rPr>
              <a:t>t</a:t>
            </a:r>
            <a:r>
              <a:rPr kumimoji="0" sz="1227" b="1" i="0" u="none" strike="noStrike" kern="1200" cap="none" spc="3" normalizeH="0" baseline="0" noProof="0" dirty="0">
                <a:ln>
                  <a:noFill/>
                </a:ln>
                <a:solidFill>
                  <a:prstClr val="black"/>
                </a:solidFill>
                <a:effectLst/>
                <a:uLnTx/>
                <a:uFillTx/>
                <a:latin typeface="Calibri"/>
                <a:ea typeface="+mn-ea"/>
                <a:cs typeface="Calibri"/>
              </a:rPr>
              <a:t>u</a:t>
            </a:r>
            <a:r>
              <a:rPr kumimoji="0" sz="1227" b="1" i="0" u="none" strike="noStrike" kern="1200" cap="none" spc="-3" normalizeH="0" baseline="0" noProof="0" dirty="0">
                <a:ln>
                  <a:noFill/>
                </a:ln>
                <a:solidFill>
                  <a:prstClr val="black"/>
                </a:solidFill>
                <a:effectLst/>
                <a:uLnTx/>
                <a:uFillTx/>
                <a:latin typeface="Calibri"/>
                <a:ea typeface="+mn-ea"/>
                <a:cs typeface="Calibri"/>
              </a:rPr>
              <a:t>r</a:t>
            </a:r>
            <a:r>
              <a:rPr kumimoji="0" sz="1227" b="1" i="0" u="none" strike="noStrike" kern="1200" cap="none" spc="-10" normalizeH="0" baseline="0" noProof="0" dirty="0">
                <a:ln>
                  <a:noFill/>
                </a:ln>
                <a:solidFill>
                  <a:prstClr val="black"/>
                </a:solidFill>
                <a:effectLst/>
                <a:uLnTx/>
                <a:uFillTx/>
                <a:latin typeface="Calibri"/>
                <a:ea typeface="+mn-ea"/>
                <a:cs typeface="Calibri"/>
              </a:rPr>
              <a:t>a</a:t>
            </a:r>
            <a:r>
              <a:rPr kumimoji="0" sz="1227" b="1" i="0" u="none" strike="noStrike" kern="1200" cap="none" spc="-17" normalizeH="0" baseline="0" noProof="0" dirty="0">
                <a:ln>
                  <a:noFill/>
                </a:ln>
                <a:solidFill>
                  <a:prstClr val="black"/>
                </a:solidFill>
                <a:effectLst/>
                <a:uLnTx/>
                <a:uFillTx/>
                <a:latin typeface="Calibri"/>
                <a:ea typeface="+mn-ea"/>
                <a:cs typeface="Calibri"/>
              </a:rPr>
              <a:t>t</a:t>
            </a:r>
            <a:r>
              <a:rPr kumimoji="0" sz="1227" b="1" i="0" u="none" strike="noStrike" kern="1200" cap="none" spc="3" normalizeH="0" baseline="0" noProof="0" dirty="0">
                <a:ln>
                  <a:noFill/>
                </a:ln>
                <a:solidFill>
                  <a:prstClr val="black"/>
                </a:solidFill>
                <a:effectLst/>
                <a:uLnTx/>
                <a:uFillTx/>
                <a:latin typeface="Calibri"/>
                <a:ea typeface="+mn-ea"/>
                <a:cs typeface="Calibri"/>
              </a:rPr>
              <a:t>e</a:t>
            </a:r>
            <a:r>
              <a:rPr kumimoji="0" sz="1227" b="1" i="0" u="none" strike="noStrike" kern="1200" cap="none" spc="-7" normalizeH="0" baseline="0" noProof="0" dirty="0">
                <a:ln>
                  <a:noFill/>
                </a:ln>
                <a:solidFill>
                  <a:prstClr val="black"/>
                </a:solidFill>
                <a:effectLst/>
                <a:uLnTx/>
                <a:uFillTx/>
                <a:latin typeface="Calibri"/>
                <a:ea typeface="+mn-ea"/>
                <a:cs typeface="Calibri"/>
              </a:rPr>
              <a:t>d</a:t>
            </a:r>
            <a:r>
              <a:rPr kumimoji="0" sz="1227" b="1" i="0" u="none" strike="noStrike" kern="1200" cap="none" spc="3" normalizeH="0" baseline="0" noProof="0" dirty="0">
                <a:ln>
                  <a:noFill/>
                </a:ln>
                <a:solidFill>
                  <a:prstClr val="black"/>
                </a:solidFill>
                <a:effectLst/>
                <a:uLnTx/>
                <a:uFillTx/>
                <a:latin typeface="Calibri"/>
                <a:ea typeface="+mn-ea"/>
                <a:cs typeface="Calibri"/>
              </a:rPr>
              <a:t> </a:t>
            </a:r>
            <a:r>
              <a:rPr kumimoji="0" sz="1227" b="1" i="0" u="none" strike="noStrike" kern="1200" cap="none" spc="-7" normalizeH="0" baseline="0" noProof="0" dirty="0">
                <a:ln>
                  <a:noFill/>
                </a:ln>
                <a:solidFill>
                  <a:prstClr val="black"/>
                </a:solidFill>
                <a:effectLst/>
                <a:uLnTx/>
                <a:uFillTx/>
                <a:latin typeface="Calibri"/>
                <a:ea typeface="+mn-ea"/>
                <a:cs typeface="Calibri"/>
              </a:rPr>
              <a:t>zo</a:t>
            </a:r>
            <a:r>
              <a:rPr kumimoji="0" sz="1227" b="1" i="0" u="none" strike="noStrike" kern="1200" cap="none" spc="-14" normalizeH="0" baseline="0" noProof="0" dirty="0">
                <a:ln>
                  <a:noFill/>
                </a:ln>
                <a:solidFill>
                  <a:prstClr val="black"/>
                </a:solidFill>
                <a:effectLst/>
                <a:uLnTx/>
                <a:uFillTx/>
                <a:latin typeface="Calibri"/>
                <a:ea typeface="+mn-ea"/>
                <a:cs typeface="Calibri"/>
              </a:rPr>
              <a:t>n</a:t>
            </a:r>
            <a:r>
              <a:rPr kumimoji="0" sz="1227" b="1" i="0" u="none" strike="noStrike" kern="1200" cap="none" spc="0" normalizeH="0" baseline="0" noProof="0" dirty="0">
                <a:ln>
                  <a:noFill/>
                </a:ln>
                <a:solidFill>
                  <a:prstClr val="black"/>
                </a:solidFill>
                <a:effectLst/>
                <a:uLnTx/>
                <a:uFillTx/>
                <a:latin typeface="Calibri"/>
                <a:ea typeface="+mn-ea"/>
                <a:cs typeface="Calibri"/>
              </a:rPr>
              <a:t>e</a:t>
            </a:r>
            <a:r>
              <a:rPr kumimoji="0" sz="1227" b="1" i="0" u="none" strike="noStrike" kern="1200" cap="none" spc="-7" normalizeH="0" baseline="0" noProof="0" dirty="0">
                <a:ln>
                  <a:noFill/>
                </a:ln>
                <a:solidFill>
                  <a:prstClr val="black"/>
                </a:solidFill>
                <a:effectLst/>
                <a:uLnTx/>
                <a:uFillTx/>
                <a:latin typeface="Calibri"/>
                <a:ea typeface="+mn-ea"/>
                <a:cs typeface="Calibri"/>
              </a:rPr>
              <a:t> </a:t>
            </a:r>
            <a:r>
              <a:rPr kumimoji="0" sz="1227" b="0" i="0" u="none" strike="noStrike" kern="1200" cap="none" spc="0" normalizeH="0" baseline="0" noProof="0" dirty="0">
                <a:ln>
                  <a:noFill/>
                </a:ln>
                <a:solidFill>
                  <a:prstClr val="black"/>
                </a:solidFill>
                <a:effectLst/>
                <a:uLnTx/>
                <a:uFillTx/>
                <a:latin typeface="Wingdings"/>
                <a:ea typeface="+mn-ea"/>
                <a:cs typeface="Wingdings"/>
              </a:rPr>
              <a:t></a:t>
            </a:r>
            <a:r>
              <a:rPr kumimoji="0" sz="1227" b="0" i="0" u="none" strike="noStrike" kern="1200" cap="none" spc="-24" normalizeH="0" baseline="0" noProof="0" dirty="0">
                <a:ln>
                  <a:noFill/>
                </a:ln>
                <a:solidFill>
                  <a:prstClr val="black"/>
                </a:solidFill>
                <a:effectLst/>
                <a:uLnTx/>
                <a:uFillTx/>
                <a:latin typeface="Times New Roman"/>
                <a:ea typeface="+mn-ea"/>
                <a:cs typeface="Times New Roman"/>
              </a:rPr>
              <a:t> </a:t>
            </a:r>
            <a:r>
              <a:rPr kumimoji="0" lang="en-US" sz="1227" b="1" i="0" u="none" strike="noStrike" kern="1200" cap="none" spc="-3" normalizeH="0" baseline="0" noProof="0" dirty="0">
                <a:ln>
                  <a:noFill/>
                </a:ln>
                <a:solidFill>
                  <a:prstClr val="black"/>
                </a:solidFill>
                <a:effectLst/>
                <a:uLnTx/>
                <a:uFillTx/>
                <a:latin typeface="Calibri"/>
                <a:ea typeface="+mn-ea"/>
                <a:cs typeface="Calibri"/>
              </a:rPr>
              <a:t>rejected infiltration</a:t>
            </a:r>
            <a:endParaRPr kumimoji="0" sz="1227"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0" name="TextBox 9">
            <a:extLst>
              <a:ext uri="{FF2B5EF4-FFF2-40B4-BE49-F238E27FC236}">
                <a16:creationId xmlns:a16="http://schemas.microsoft.com/office/drawing/2014/main" id="{F2749F4A-8AA2-0D8D-F005-C7A4A67A89BF}"/>
              </a:ext>
            </a:extLst>
          </p:cNvPr>
          <p:cNvSpPr txBox="1"/>
          <p:nvPr/>
        </p:nvSpPr>
        <p:spPr>
          <a:xfrm>
            <a:off x="1147386" y="943863"/>
            <a:ext cx="11430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Focused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2C22E8AC-5D6D-261E-7642-F7029D05C2DA}"/>
              </a:ext>
            </a:extLst>
          </p:cNvPr>
          <p:cNvSpPr txBox="1"/>
          <p:nvPr/>
        </p:nvSpPr>
        <p:spPr>
          <a:xfrm>
            <a:off x="2290386" y="2478340"/>
            <a:ext cx="33389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a:ea typeface="+mn-ea"/>
                <a:cs typeface="+mn-cs"/>
                <a:sym typeface="Wingdings" panose="05000000000000000000" pitchFamily="2" charset="2"/>
              </a:rPr>
              <a:t>Thin Unsaturated Zone (UZ)</a:t>
            </a:r>
            <a:endParaRPr kumimoji="0" lang="en-US" sz="2000" b="1" i="0" u="none" strike="noStrike" kern="1200" cap="none" spc="0" normalizeH="0" baseline="0" noProof="0" dirty="0">
              <a:ln>
                <a:noFill/>
              </a:ln>
              <a:solidFill>
                <a:srgbClr val="7030A0"/>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E0274F04-63E8-5327-E8D5-0C8C7F4E4B5B}"/>
              </a:ext>
            </a:extLst>
          </p:cNvPr>
          <p:cNvPicPr>
            <a:picLocks noChangeAspect="1"/>
          </p:cNvPicPr>
          <p:nvPr/>
        </p:nvPicPr>
        <p:blipFill rotWithShape="1">
          <a:blip r:embed="rId5"/>
          <a:srcRect l="2272" t="17206" r="14394" b="40631"/>
          <a:stretch/>
        </p:blipFill>
        <p:spPr>
          <a:xfrm>
            <a:off x="2058345" y="-106191"/>
            <a:ext cx="6126650" cy="2506358"/>
          </a:xfrm>
          <a:prstGeom prst="rect">
            <a:avLst/>
          </a:prstGeom>
        </p:spPr>
      </p:pic>
      <p:sp>
        <p:nvSpPr>
          <p:cNvPr id="3" name="TextBox 2">
            <a:extLst>
              <a:ext uri="{FF2B5EF4-FFF2-40B4-BE49-F238E27FC236}">
                <a16:creationId xmlns:a16="http://schemas.microsoft.com/office/drawing/2014/main" id="{5AF1889B-20A3-3548-18F2-9B4662FB6BCB}"/>
              </a:ext>
            </a:extLst>
          </p:cNvPr>
          <p:cNvSpPr txBox="1"/>
          <p:nvPr/>
        </p:nvSpPr>
        <p:spPr>
          <a:xfrm>
            <a:off x="10810875" y="-3457"/>
            <a:ext cx="1381125" cy="461665"/>
          </a:xfrm>
          <a:prstGeom prst="rect">
            <a:avLst/>
          </a:prstGeom>
          <a:noFill/>
        </p:spPr>
        <p:txBody>
          <a:bodyPr wrap="square" rtlCol="0">
            <a:spAutoFit/>
          </a:bodyPr>
          <a:lstStyle/>
          <a:p>
            <a:r>
              <a:rPr lang="en-US" sz="1200" dirty="0">
                <a:effectLst>
                  <a:outerShdw blurRad="38100" dist="38100" dir="2700000" algn="tl">
                    <a:srgbClr val="000000">
                      <a:alpha val="43137"/>
                    </a:srgbClr>
                  </a:outerShdw>
                </a:effectLst>
              </a:rPr>
              <a:t>UWM </a:t>
            </a:r>
            <a:r>
              <a:rPr lang="en-US" sz="1200" dirty="0" err="1">
                <a:effectLst>
                  <a:outerShdw blurRad="38100" dist="38100" dir="2700000" algn="tl">
                    <a:srgbClr val="000000">
                      <a:alpha val="43137"/>
                    </a:srgbClr>
                  </a:outerShdw>
                </a:effectLst>
              </a:rPr>
              <a:t>Colloquim</a:t>
            </a:r>
            <a:r>
              <a:rPr lang="en-US" sz="1200" dirty="0">
                <a:effectLst>
                  <a:outerShdw blurRad="38100" dist="38100" dir="2700000" algn="tl">
                    <a:srgbClr val="000000">
                      <a:alpha val="43137"/>
                    </a:srgbClr>
                  </a:outerShdw>
                </a:effectLst>
              </a:rPr>
              <a:t>    11 May 2023</a:t>
            </a:r>
          </a:p>
        </p:txBody>
      </p:sp>
    </p:spTree>
    <p:extLst>
      <p:ext uri="{BB962C8B-B14F-4D97-AF65-F5344CB8AC3E}">
        <p14:creationId xmlns:p14="http://schemas.microsoft.com/office/powerpoint/2010/main" val="351397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26755</TotalTime>
  <Words>3390</Words>
  <Application>Microsoft Office PowerPoint</Application>
  <PresentationFormat>Widescreen</PresentationFormat>
  <Paragraphs>437</Paragraphs>
  <Slides>34</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Arial Black</vt:lpstr>
      <vt:lpstr>Calibri</vt:lpstr>
      <vt:lpstr>Calibri Light</vt:lpstr>
      <vt:lpstr>Cambria Math</vt:lpstr>
      <vt:lpstr>Palatino Linotype</vt:lpstr>
      <vt:lpstr>Times New Roman</vt:lpstr>
      <vt:lpstr>Wingdings</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Feinstein</dc:creator>
  <cp:lastModifiedBy>Daniel Feinstein</cp:lastModifiedBy>
  <cp:revision>289</cp:revision>
  <dcterms:created xsi:type="dcterms:W3CDTF">2022-03-14T23:40:50Z</dcterms:created>
  <dcterms:modified xsi:type="dcterms:W3CDTF">2023-05-06T22:12:08Z</dcterms:modified>
</cp:coreProperties>
</file>