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0"/>
  </p:notesMasterIdLst>
  <p:sldIdLst>
    <p:sldId id="256" r:id="rId2"/>
    <p:sldId id="300" r:id="rId3"/>
    <p:sldId id="535" r:id="rId4"/>
    <p:sldId id="455" r:id="rId5"/>
    <p:sldId id="446" r:id="rId6"/>
    <p:sldId id="445" r:id="rId7"/>
    <p:sldId id="456" r:id="rId8"/>
    <p:sldId id="440" r:id="rId9"/>
    <p:sldId id="441" r:id="rId10"/>
    <p:sldId id="443" r:id="rId11"/>
    <p:sldId id="444" r:id="rId12"/>
    <p:sldId id="454" r:id="rId13"/>
    <p:sldId id="451" r:id="rId14"/>
    <p:sldId id="502" r:id="rId15"/>
    <p:sldId id="453" r:id="rId16"/>
    <p:sldId id="281" r:id="rId17"/>
    <p:sldId id="463" r:id="rId18"/>
    <p:sldId id="464" r:id="rId19"/>
    <p:sldId id="465" r:id="rId20"/>
    <p:sldId id="466" r:id="rId21"/>
    <p:sldId id="492" r:id="rId22"/>
    <p:sldId id="354" r:id="rId23"/>
    <p:sldId id="355" r:id="rId24"/>
    <p:sldId id="520" r:id="rId25"/>
    <p:sldId id="402" r:id="rId26"/>
    <p:sldId id="484" r:id="rId27"/>
    <p:sldId id="470" r:id="rId28"/>
    <p:sldId id="299" r:id="rId29"/>
    <p:sldId id="267" r:id="rId30"/>
    <p:sldId id="390" r:id="rId31"/>
    <p:sldId id="309" r:id="rId32"/>
    <p:sldId id="392" r:id="rId33"/>
    <p:sldId id="393" r:id="rId34"/>
    <p:sldId id="394" r:id="rId35"/>
    <p:sldId id="311" r:id="rId36"/>
    <p:sldId id="351" r:id="rId37"/>
    <p:sldId id="536" r:id="rId38"/>
    <p:sldId id="485" r:id="rId39"/>
    <p:sldId id="501" r:id="rId40"/>
    <p:sldId id="486" r:id="rId41"/>
    <p:sldId id="487" r:id="rId42"/>
    <p:sldId id="503" r:id="rId43"/>
    <p:sldId id="504" r:id="rId44"/>
    <p:sldId id="488" r:id="rId45"/>
    <p:sldId id="489" r:id="rId46"/>
    <p:sldId id="436" r:id="rId47"/>
    <p:sldId id="490" r:id="rId48"/>
    <p:sldId id="505" r:id="rId49"/>
    <p:sldId id="507" r:id="rId50"/>
    <p:sldId id="521" r:id="rId51"/>
    <p:sldId id="534" r:id="rId52"/>
    <p:sldId id="500" r:id="rId53"/>
    <p:sldId id="509" r:id="rId54"/>
    <p:sldId id="513" r:id="rId55"/>
    <p:sldId id="511" r:id="rId56"/>
    <p:sldId id="512" r:id="rId57"/>
    <p:sldId id="514" r:id="rId58"/>
    <p:sldId id="515" r:id="rId59"/>
    <p:sldId id="519" r:id="rId60"/>
    <p:sldId id="532" r:id="rId61"/>
    <p:sldId id="516" r:id="rId62"/>
    <p:sldId id="517" r:id="rId63"/>
    <p:sldId id="522" r:id="rId64"/>
    <p:sldId id="523" r:id="rId65"/>
    <p:sldId id="524" r:id="rId66"/>
    <p:sldId id="533" r:id="rId67"/>
    <p:sldId id="525" r:id="rId68"/>
    <p:sldId id="526" r:id="rId69"/>
    <p:sldId id="527" r:id="rId70"/>
    <p:sldId id="529" r:id="rId71"/>
    <p:sldId id="469" r:id="rId72"/>
    <p:sldId id="461" r:id="rId73"/>
    <p:sldId id="437" r:id="rId74"/>
    <p:sldId id="531" r:id="rId75"/>
    <p:sldId id="497" r:id="rId76"/>
    <p:sldId id="468" r:id="rId77"/>
    <p:sldId id="258" r:id="rId78"/>
    <p:sldId id="537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C2"/>
    <a:srgbClr val="21377F"/>
    <a:srgbClr val="FEFFFE"/>
    <a:srgbClr val="FFFFFF"/>
    <a:srgbClr val="000000"/>
    <a:srgbClr val="191818"/>
    <a:srgbClr val="FEFCFC"/>
    <a:srgbClr val="8F5D8A"/>
    <a:srgbClr val="8F7D5E"/>
    <a:srgbClr val="AE2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16" autoAdjust="0"/>
    <p:restoredTop sz="94629" autoAdjust="0"/>
  </p:normalViewPr>
  <p:slideViewPr>
    <p:cSldViewPr snapToGrid="0" snapToObjects="1">
      <p:cViewPr varScale="1">
        <p:scale>
          <a:sx n="108" d="100"/>
          <a:sy n="108" d="100"/>
        </p:scale>
        <p:origin x="13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59C77-5450-0E4D-86E1-D59FD1CFF27A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0A389-FA6B-5948-B4D0-D876429F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590D-B5F7-3249-8C9F-8B3953B3AD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3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09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51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47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33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98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3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3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0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50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590D-B5F7-3249-8C9F-8B3953B3AD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590D-B5F7-3249-8C9F-8B3953B3AD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590D-B5F7-3249-8C9F-8B3953B3AD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3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0A389-FA6B-5948-B4D0-D876429F7B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9D80-D4C8-6942-8FDA-462DE9517568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9F06-22FF-264C-8497-9C0D481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emf"/><Relationship Id="rId7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emf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4.wdp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21" Type="http://schemas.microsoft.com/office/2007/relationships/hdphoto" Target="../media/hdphoto15.wdp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microsoft.com/office/2007/relationships/hdphoto" Target="../media/hdphoto2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jpeg"/><Relationship Id="rId7" Type="http://schemas.microsoft.com/office/2007/relationships/hdphoto" Target="../media/hdphoto23.wdp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5" Type="http://schemas.microsoft.com/office/2007/relationships/hdphoto" Target="../media/hdphoto25.wdp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4.wdp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21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microsoft.com/office/2007/relationships/hdphoto" Target="NULL"/><Relationship Id="rId10" Type="http://schemas.openxmlformats.org/officeDocument/2006/relationships/image" Target="../media/image24.jpe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morph11.png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99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550" y="108429"/>
            <a:ext cx="4915644" cy="670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Unraveling the evolutionary relationships of ancient echinoderms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3993" y="4701353"/>
            <a:ext cx="6782056" cy="1752600"/>
          </a:xfrm>
        </p:spPr>
        <p:txBody>
          <a:bodyPr/>
          <a:lstStyle/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Sarah L. Sheffield</a:t>
            </a:r>
          </a:p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University of South Florida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4AFF8-BF9E-7A4F-993D-FB2EA790043C}"/>
              </a:ext>
            </a:extLst>
          </p:cNvPr>
          <p:cNvSpPr txBox="1"/>
          <p:nvPr/>
        </p:nvSpPr>
        <p:spPr>
          <a:xfrm>
            <a:off x="9595262" y="4191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7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table, water&#10;&#10;Description automatically generated">
            <a:extLst>
              <a:ext uri="{FF2B5EF4-FFF2-40B4-BE49-F238E27FC236}">
                <a16:creationId xmlns:a16="http://schemas.microsoft.com/office/drawing/2014/main" id="{EA9A6430-AFA6-4C44-A525-8D3C782E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643688" cy="1143000"/>
          </a:xfrm>
          <a:solidFill>
            <a:srgbClr val="C2C2C2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Cambrian Explosion: significant high-level diversity  </a:t>
            </a:r>
          </a:p>
        </p:txBody>
      </p:sp>
    </p:spTree>
    <p:extLst>
      <p:ext uri="{BB962C8B-B14F-4D97-AF65-F5344CB8AC3E}">
        <p14:creationId xmlns:p14="http://schemas.microsoft.com/office/powerpoint/2010/main" val="220341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04 at 9.54.2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1" y="616857"/>
            <a:ext cx="5287256" cy="6241143"/>
          </a:xfrm>
          <a:prstGeom prst="rect">
            <a:avLst/>
          </a:prstGeom>
        </p:spPr>
      </p:pic>
      <p:pic>
        <p:nvPicPr>
          <p:cNvPr id="6" name="Picture 5" descr="Screen Shot 2017-09-04 at 9.54.28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96" y="2842781"/>
            <a:ext cx="4305904" cy="1632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308" y="2095336"/>
            <a:ext cx="3533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Very little species or substrate  diversity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4909" y="6581001"/>
            <a:ext cx="1391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Zamora et al., 2013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65125" y="51539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82775" y="544491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52587" y="2671853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38096" y="49355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06862" y="4014878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30487" y="395507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87" y="389157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81150" y="5126128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87283" y="294755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02362" y="294755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24909" y="289473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89934" y="2795155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80792" y="2832280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35637" y="4983522"/>
            <a:ext cx="3533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Unfortunately, Cambrian echinoderm fossils are rare</a:t>
            </a:r>
          </a:p>
        </p:txBody>
      </p:sp>
    </p:spTree>
    <p:extLst>
      <p:ext uri="{BB962C8B-B14F-4D97-AF65-F5344CB8AC3E}">
        <p14:creationId xmlns:p14="http://schemas.microsoft.com/office/powerpoint/2010/main" val="389953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-3-Simplified-geological-map-of-Greenland-modified-from-Escher-Pulvertaft-199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75" y="185683"/>
            <a:ext cx="4996890" cy="6672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4172" y="6581001"/>
            <a:ext cx="248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al.,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915085"/>
            <a:ext cx="1793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Globally, very few exposures of Upper Cambrian rocks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5267AA-BC9C-5D47-8CF4-24D027AF8C7B}"/>
              </a:ext>
            </a:extLst>
          </p:cNvPr>
          <p:cNvCxnSpPr/>
          <p:nvPr/>
        </p:nvCxnSpPr>
        <p:spPr>
          <a:xfrm flipH="1">
            <a:off x="6917765" y="2115414"/>
            <a:ext cx="1426029" cy="68221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1B099C-C474-6441-8852-DFB4D014995A}"/>
              </a:ext>
            </a:extLst>
          </p:cNvPr>
          <p:cNvCxnSpPr>
            <a:cxnSpLocks/>
          </p:cNvCxnSpPr>
          <p:nvPr/>
        </p:nvCxnSpPr>
        <p:spPr>
          <a:xfrm>
            <a:off x="1224963" y="562811"/>
            <a:ext cx="1864232" cy="70454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D77FD8-C46C-2749-A4CF-35853FC7DAB6}"/>
              </a:ext>
            </a:extLst>
          </p:cNvPr>
          <p:cNvSpPr txBox="1"/>
          <p:nvPr/>
        </p:nvSpPr>
        <p:spPr>
          <a:xfrm>
            <a:off x="-6350" y="2644679"/>
            <a:ext cx="1800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Fewer than 10 localities globally hold complete echinoderm fossils from late Cambrian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2419A-3C41-0B4A-AAD0-BE9728C4A449}"/>
              </a:ext>
            </a:extLst>
          </p:cNvPr>
          <p:cNvSpPr/>
          <p:nvPr/>
        </p:nvSpPr>
        <p:spPr>
          <a:xfrm>
            <a:off x="7044765" y="4507123"/>
            <a:ext cx="1864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Problem: we lose information about transition from Cambrian- Ordovician  </a:t>
            </a:r>
          </a:p>
        </p:txBody>
      </p:sp>
    </p:spTree>
    <p:extLst>
      <p:ext uri="{BB962C8B-B14F-4D97-AF65-F5344CB8AC3E}">
        <p14:creationId xmlns:p14="http://schemas.microsoft.com/office/powerpoint/2010/main" val="115025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602079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Great Ordovician Biodiversification Event</a:t>
            </a:r>
          </a:p>
        </p:txBody>
      </p:sp>
      <p:pic>
        <p:nvPicPr>
          <p:cNvPr id="4" name="Picture 3" descr="Ordovician-peri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399"/>
            <a:ext cx="91598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9781DA5-ADE2-C842-8642-0580A65D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05" y="1270000"/>
            <a:ext cx="7558088" cy="54985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B7428A-4308-374E-A0BB-2A4C9D7C88F8}"/>
              </a:ext>
            </a:extLst>
          </p:cNvPr>
          <p:cNvSpPr/>
          <p:nvPr/>
        </p:nvSpPr>
        <p:spPr>
          <a:xfrm>
            <a:off x="7683816" y="659632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Stigall et al. (2019) </a:t>
            </a:r>
            <a:endParaRPr lang="en-US" sz="1200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2AC999-2360-4E4F-AC50-6180DA1E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000"/>
            <a:ext cx="602079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Great Ordovician Biodiversification Event</a:t>
            </a:r>
          </a:p>
        </p:txBody>
      </p:sp>
    </p:spTree>
    <p:extLst>
      <p:ext uri="{BB962C8B-B14F-4D97-AF65-F5344CB8AC3E}">
        <p14:creationId xmlns:p14="http://schemas.microsoft.com/office/powerpoint/2010/main" val="181164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047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Ordovician Echinoderm Innovations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38" y="1824749"/>
            <a:ext cx="699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Species-rich diversity and substrate-type diversity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7447" y="289973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2222" y="1218658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40972" y="1218658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99534" y="298863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28347" y="305213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20794" y="4734884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91784" y="4858186"/>
            <a:ext cx="301625" cy="24660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Eumorph11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99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" y="2346117"/>
            <a:ext cx="3186085" cy="4346693"/>
          </a:xfrm>
          <a:prstGeom prst="rect">
            <a:avLst/>
          </a:prstGeom>
        </p:spPr>
      </p:pic>
      <p:pic>
        <p:nvPicPr>
          <p:cNvPr id="4" name="Picture 3" descr="haplo_sid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9304" r="15062" b="8664"/>
          <a:stretch/>
        </p:blipFill>
        <p:spPr>
          <a:xfrm>
            <a:off x="3049081" y="2967314"/>
            <a:ext cx="3080891" cy="3268881"/>
          </a:xfrm>
          <a:prstGeom prst="rect">
            <a:avLst/>
          </a:prstGeom>
        </p:spPr>
      </p:pic>
      <p:pic>
        <p:nvPicPr>
          <p:cNvPr id="5" name="Picture 4" descr="estono_side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7491" r="27319" b="2865"/>
          <a:stretch/>
        </p:blipFill>
        <p:spPr>
          <a:xfrm>
            <a:off x="6019408" y="2806607"/>
            <a:ext cx="3124592" cy="3625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6E6FA8-A64C-FB40-B814-0B44C558E370}"/>
              </a:ext>
            </a:extLst>
          </p:cNvPr>
          <p:cNvSpPr txBox="1"/>
          <p:nvPr/>
        </p:nvSpPr>
        <p:spPr>
          <a:xfrm>
            <a:off x="2041236" y="6203429"/>
            <a:ext cx="165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Eumorphocystis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A432B-6B73-464B-959F-66B6516D20CB}"/>
              </a:ext>
            </a:extLst>
          </p:cNvPr>
          <p:cNvSpPr txBox="1"/>
          <p:nvPr/>
        </p:nvSpPr>
        <p:spPr>
          <a:xfrm>
            <a:off x="5332515" y="6098444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Haplosphaeronis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2EE209-26D1-BA43-8F16-CE7A15F476D5}"/>
              </a:ext>
            </a:extLst>
          </p:cNvPr>
          <p:cNvSpPr txBox="1"/>
          <p:nvPr/>
        </p:nvSpPr>
        <p:spPr>
          <a:xfrm>
            <a:off x="7824343" y="6098444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Estonocystis</a:t>
            </a:r>
            <a:endParaRPr lang="en-US" i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50896-2A00-6045-99F1-CB452DF6ABA6}"/>
              </a:ext>
            </a:extLst>
          </p:cNvPr>
          <p:cNvCxnSpPr>
            <a:cxnSpLocks/>
          </p:cNvCxnSpPr>
          <p:nvPr/>
        </p:nvCxnSpPr>
        <p:spPr>
          <a:xfrm flipH="1">
            <a:off x="226692" y="6711281"/>
            <a:ext cx="964557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9CAD14-5B9A-2C4D-9B85-607DD2033FB4}"/>
              </a:ext>
            </a:extLst>
          </p:cNvPr>
          <p:cNvSpPr txBox="1"/>
          <p:nvPr/>
        </p:nvSpPr>
        <p:spPr>
          <a:xfrm>
            <a:off x="780084" y="6447534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cm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5A51EB-FCDB-1F4C-B274-15322E52A3E8}"/>
              </a:ext>
            </a:extLst>
          </p:cNvPr>
          <p:cNvCxnSpPr>
            <a:cxnSpLocks/>
          </p:cNvCxnSpPr>
          <p:nvPr/>
        </p:nvCxnSpPr>
        <p:spPr>
          <a:xfrm flipH="1">
            <a:off x="4072568" y="6692810"/>
            <a:ext cx="1259947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D0C392-8D71-B946-819F-3A8B90DF3CF3}"/>
              </a:ext>
            </a:extLst>
          </p:cNvPr>
          <p:cNvCxnSpPr>
            <a:cxnSpLocks/>
          </p:cNvCxnSpPr>
          <p:nvPr/>
        </p:nvCxnSpPr>
        <p:spPr>
          <a:xfrm flipH="1">
            <a:off x="7623958" y="6662207"/>
            <a:ext cx="109492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871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"/>
          <p:cNvSpPr/>
          <p:nvPr/>
        </p:nvSpPr>
        <p:spPr>
          <a:xfrm>
            <a:off x="5282114" y="4364745"/>
            <a:ext cx="502245" cy="1134509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5"/>
          <p:cNvSpPr/>
          <p:nvPr/>
        </p:nvSpPr>
        <p:spPr>
          <a:xfrm>
            <a:off x="5410264" y="4458556"/>
            <a:ext cx="452322" cy="107937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25" descr="Class morphospac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21" y="861104"/>
            <a:ext cx="7154207" cy="557896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5"/>
          <p:cNvSpPr txBox="1"/>
          <p:nvPr/>
        </p:nvSpPr>
        <p:spPr>
          <a:xfrm>
            <a:off x="7974134" y="6608735"/>
            <a:ext cx="10487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Deline, 2015</a:t>
            </a:r>
            <a:endParaRPr dirty="0"/>
          </a:p>
        </p:txBody>
      </p:sp>
      <p:sp>
        <p:nvSpPr>
          <p:cNvPr id="392" name="Google Shape;392;p25"/>
          <p:cNvSpPr txBox="1"/>
          <p:nvPr/>
        </p:nvSpPr>
        <p:spPr>
          <a:xfrm>
            <a:off x="-501223" y="643584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93" name="Google Shape;393;p25"/>
          <p:cNvSpPr txBox="1"/>
          <p:nvPr/>
        </p:nvSpPr>
        <p:spPr>
          <a:xfrm>
            <a:off x="555584" y="5715579"/>
            <a:ext cx="7604568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The further distance, the more different these echinoderms are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endParaRPr dirty="0"/>
          </a:p>
        </p:txBody>
      </p:sp>
      <p:sp>
        <p:nvSpPr>
          <p:cNvPr id="394" name="Google Shape;394;p25"/>
          <p:cNvSpPr txBox="1"/>
          <p:nvPr/>
        </p:nvSpPr>
        <p:spPr>
          <a:xfrm>
            <a:off x="8160152" y="6646535"/>
            <a:ext cx="10438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Deline, 2015</a:t>
            </a:r>
            <a:endParaRPr dirty="0"/>
          </a:p>
        </p:txBody>
      </p:sp>
      <p:pic>
        <p:nvPicPr>
          <p:cNvPr id="395" name="Google Shape;395;p25" descr="IMG_7564.JPG"/>
          <p:cNvPicPr preferRelativeResize="0"/>
          <p:nvPr/>
        </p:nvPicPr>
        <p:blipFill rotWithShape="1">
          <a:blip r:embed="rId4">
            <a:alphaModFix/>
          </a:blip>
          <a:srcRect l="7217" r="3782"/>
          <a:stretch/>
        </p:blipFill>
        <p:spPr>
          <a:xfrm>
            <a:off x="1038314" y="2413194"/>
            <a:ext cx="755613" cy="56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5" descr="Screen Shot 2017-04-06 at 9.11.30 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2257" y="972104"/>
            <a:ext cx="636080" cy="1868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25"/>
          <p:cNvGrpSpPr/>
          <p:nvPr/>
        </p:nvGrpSpPr>
        <p:grpSpPr>
          <a:xfrm>
            <a:off x="3213935" y="933606"/>
            <a:ext cx="865091" cy="869756"/>
            <a:chOff x="3049081" y="2967314"/>
            <a:chExt cx="3080891" cy="3268879"/>
          </a:xfrm>
        </p:grpSpPr>
        <p:pic>
          <p:nvPicPr>
            <p:cNvPr id="398" name="Google Shape;398;p25" descr="haplo_side.jpg"/>
            <p:cNvPicPr preferRelativeResize="0"/>
            <p:nvPr/>
          </p:nvPicPr>
          <p:blipFill rotWithShape="1">
            <a:blip r:embed="rId6">
              <a:alphaModFix/>
            </a:blip>
            <a:srcRect l="13508" t="9302" r="15058" b="8662"/>
            <a:stretch/>
          </p:blipFill>
          <p:spPr>
            <a:xfrm>
              <a:off x="3049081" y="2967314"/>
              <a:ext cx="3080891" cy="32688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9" name="Google Shape;399;p25"/>
            <p:cNvCxnSpPr/>
            <p:nvPr/>
          </p:nvCxnSpPr>
          <p:spPr>
            <a:xfrm rot="10800000">
              <a:off x="4746209" y="6185915"/>
              <a:ext cx="10089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pic>
        <p:nvPicPr>
          <p:cNvPr id="400" name="Google Shape;400;p25" descr="Screen Shot 2017-04-06 at 4.32.12 PM.png"/>
          <p:cNvPicPr preferRelativeResize="0"/>
          <p:nvPr/>
        </p:nvPicPr>
        <p:blipFill rotWithShape="1">
          <a:blip r:embed="rId7">
            <a:alphaModFix/>
          </a:blip>
          <a:srcRect t="29062" r="67850" b="4553"/>
          <a:stretch/>
        </p:blipFill>
        <p:spPr>
          <a:xfrm>
            <a:off x="6612785" y="4441307"/>
            <a:ext cx="452230" cy="129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5" descr="Screen Shot 2017-09-04 at 9.54.28 PM.png"/>
          <p:cNvPicPr preferRelativeResize="0"/>
          <p:nvPr/>
        </p:nvPicPr>
        <p:blipFill rotWithShape="1">
          <a:blip r:embed="rId8">
            <a:alphaModFix/>
          </a:blip>
          <a:srcRect l="64256"/>
          <a:stretch/>
        </p:blipFill>
        <p:spPr>
          <a:xfrm>
            <a:off x="1305486" y="1001914"/>
            <a:ext cx="755608" cy="80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5" descr="Screen Shot 2017-09-04 at 9.54.28 PM.png"/>
          <p:cNvPicPr preferRelativeResize="0"/>
          <p:nvPr/>
        </p:nvPicPr>
        <p:blipFill rotWithShape="1">
          <a:blip r:embed="rId9">
            <a:alphaModFix/>
          </a:blip>
          <a:srcRect r="67010" b="52414"/>
          <a:stretch/>
        </p:blipFill>
        <p:spPr>
          <a:xfrm>
            <a:off x="2959890" y="3245698"/>
            <a:ext cx="332834" cy="56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 descr="Screen Shot 2017-09-04 at 9.54.28 PM.png"/>
          <p:cNvPicPr preferRelativeResize="0"/>
          <p:nvPr/>
        </p:nvPicPr>
        <p:blipFill rotWithShape="1">
          <a:blip r:embed="rId9">
            <a:alphaModFix/>
          </a:blip>
          <a:srcRect l="75557" t="58043" r="4698"/>
          <a:stretch/>
        </p:blipFill>
        <p:spPr>
          <a:xfrm>
            <a:off x="4559315" y="3473926"/>
            <a:ext cx="452230" cy="113445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5"/>
          <p:cNvSpPr/>
          <p:nvPr/>
        </p:nvSpPr>
        <p:spPr>
          <a:xfrm>
            <a:off x="5282114" y="4490626"/>
            <a:ext cx="452322" cy="1008604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54832" y="4490599"/>
            <a:ext cx="502221" cy="10086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535ECBD-81EA-4B45-B630-03F8E8EA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6" y="-459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High Disparity and Diversity</a:t>
            </a:r>
          </a:p>
        </p:txBody>
      </p:sp>
    </p:spTree>
    <p:extLst>
      <p:ext uri="{BB962C8B-B14F-4D97-AF65-F5344CB8AC3E}">
        <p14:creationId xmlns:p14="http://schemas.microsoft.com/office/powerpoint/2010/main" val="68806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95" y="298389"/>
            <a:ext cx="73448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Climate change driven diversity? </a:t>
            </a:r>
          </a:p>
        </p:txBody>
      </p:sp>
      <p:pic>
        <p:nvPicPr>
          <p:cNvPr id="4" name="Picture 3" descr="Hirnantian_C13_spik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6" y="1319699"/>
            <a:ext cx="8059457" cy="54432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375" y="6381750"/>
            <a:ext cx="4286250" cy="476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18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Future Implications </a:t>
            </a:r>
          </a:p>
        </p:txBody>
      </p:sp>
      <p:pic>
        <p:nvPicPr>
          <p:cNvPr id="6" name="Picture 5" descr="Screen Shot 2017-04-05 at 7.5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" y="0"/>
            <a:ext cx="696973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00" y="271437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480ma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6533" y="271437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470ma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00" y="3302503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460ma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6533" y="3487169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450ma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67" y="6581001"/>
            <a:ext cx="321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Circles indicate number of echinoderm taxa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6774" y="6581001"/>
            <a:ext cx="248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Lefebvre et al., 2013 </a:t>
            </a:r>
          </a:p>
        </p:txBody>
      </p:sp>
    </p:spTree>
    <p:extLst>
      <p:ext uri="{BB962C8B-B14F-4D97-AF65-F5344CB8AC3E}">
        <p14:creationId xmlns:p14="http://schemas.microsoft.com/office/powerpoint/2010/main" val="1030862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62375"/>
            <a:ext cx="9144000" cy="23096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Evolutionary Groups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9025" y="5072023"/>
            <a:ext cx="163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Asteroblastida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6317" y="5038300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Glyptosphaeritida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1145" y="5029929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Sphaeronitida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-Many traditional groups of echinoderms are not monophyletic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5" name="Picture 4" descr="MonoParaPo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7041"/>
            <a:ext cx="9144000" cy="23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6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Helvetica Neue"/>
              <a:buNone/>
            </a:pPr>
            <a:r>
              <a:rPr lang="en-US" sz="3959" dirty="0"/>
              <a:t>Happy Darwin Day! Feb. 12</a:t>
            </a:r>
            <a:endParaRPr dirty="0"/>
          </a:p>
        </p:txBody>
      </p:sp>
      <p:pic>
        <p:nvPicPr>
          <p:cNvPr id="666" name="Google Shape;666;p44"/>
          <p:cNvPicPr preferRelativeResize="0"/>
          <p:nvPr/>
        </p:nvPicPr>
        <p:blipFill rotWithShape="1">
          <a:blip r:embed="rId3">
            <a:alphaModFix/>
          </a:blip>
          <a:srcRect l="12029"/>
          <a:stretch/>
        </p:blipFill>
        <p:spPr>
          <a:xfrm>
            <a:off x="0" y="1591294"/>
            <a:ext cx="2713511" cy="39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4"/>
          <p:cNvSpPr txBox="1"/>
          <p:nvPr/>
        </p:nvSpPr>
        <p:spPr>
          <a:xfrm>
            <a:off x="2650464" y="5525104"/>
            <a:ext cx="12747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Charles Darwin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darwin day birthday">
            <a:extLst>
              <a:ext uri="{FF2B5EF4-FFF2-40B4-BE49-F238E27FC236}">
                <a16:creationId xmlns:a16="http://schemas.microsoft.com/office/drawing/2014/main" id="{ED428719-A00B-8E4E-8A1C-985710A7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6" y="1590147"/>
            <a:ext cx="3084557" cy="396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45EDAFF-86FB-2B4B-8E18-D07F20342B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9" t="11082" r="7980" b="19019"/>
          <a:stretch/>
        </p:blipFill>
        <p:spPr>
          <a:xfrm>
            <a:off x="5218829" y="1590147"/>
            <a:ext cx="3925171" cy="409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9E85A-3BDB-044C-9495-EAD023EBE18D}"/>
              </a:ext>
            </a:extLst>
          </p:cNvPr>
          <p:cNvSpPr txBox="1"/>
          <p:nvPr/>
        </p:nvSpPr>
        <p:spPr>
          <a:xfrm>
            <a:off x="5218829" y="5663603"/>
            <a:ext cx="166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University of Tennessee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3786A-68A6-D542-B5DD-CD8FDAA3BD1F}"/>
              </a:ext>
            </a:extLst>
          </p:cNvPr>
          <p:cNvSpPr txBox="1"/>
          <p:nvPr/>
        </p:nvSpPr>
        <p:spPr>
          <a:xfrm>
            <a:off x="-26565" y="5539375"/>
            <a:ext cx="185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first phylogenetic tree </a:t>
            </a:r>
          </a:p>
        </p:txBody>
      </p:sp>
    </p:spTree>
    <p:extLst>
      <p:ext uri="{BB962C8B-B14F-4D97-AF65-F5344CB8AC3E}">
        <p14:creationId xmlns:p14="http://schemas.microsoft.com/office/powerpoint/2010/main" val="97239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62375"/>
            <a:ext cx="9144000" cy="23096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Evolutionary Groups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9025" y="5072023"/>
            <a:ext cx="163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Asteroblastida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1145" y="5029929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Sphaeronitida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-Many traditional groups of echinoderms are not monophyletic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5" name="Picture 4" descr="MonoParaPo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7041"/>
            <a:ext cx="9144000" cy="2309648"/>
          </a:xfrm>
          <a:prstGeom prst="rect">
            <a:avLst/>
          </a:prstGeom>
        </p:spPr>
      </p:pic>
      <p:pic>
        <p:nvPicPr>
          <p:cNvPr id="12" name="Picture 11" descr="human-clipart-black-and-white-l_0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771" y="2762375"/>
            <a:ext cx="409223" cy="690356"/>
          </a:xfrm>
          <a:prstGeom prst="rect">
            <a:avLst/>
          </a:prstGeom>
        </p:spPr>
      </p:pic>
      <p:pic>
        <p:nvPicPr>
          <p:cNvPr id="9" name="Picture 8" descr="fish-clipart-black-and-white-clipart-panda-free-clipart-images-7vXN7b-clipar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654" y="2790597"/>
            <a:ext cx="834583" cy="483904"/>
          </a:xfrm>
          <a:prstGeom prst="rect">
            <a:avLst/>
          </a:prstGeom>
        </p:spPr>
      </p:pic>
      <p:pic>
        <p:nvPicPr>
          <p:cNvPr id="15" name="Picture 14" descr="free-cartoon-shark-clipart-shark-outline-and-shark-silhouette-oQEPK2-clipart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9" y="2930622"/>
            <a:ext cx="967723" cy="423332"/>
          </a:xfrm>
          <a:prstGeom prst="rect">
            <a:avLst/>
          </a:prstGeom>
        </p:spPr>
      </p:pic>
      <p:pic>
        <p:nvPicPr>
          <p:cNvPr id="4" name="Picture 3" descr="91d21934c51a93925916566dc3d5c21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3" b="89962" l="1491" r="9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892" y="2662640"/>
            <a:ext cx="920622" cy="844711"/>
          </a:xfrm>
          <a:prstGeom prst="rect">
            <a:avLst/>
          </a:prstGeom>
        </p:spPr>
      </p:pic>
      <p:pic>
        <p:nvPicPr>
          <p:cNvPr id="14" name="Picture 13" descr="hippo-307913_1280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145" y="2847041"/>
            <a:ext cx="768305" cy="488594"/>
          </a:xfrm>
          <a:prstGeom prst="rect">
            <a:avLst/>
          </a:prstGeom>
        </p:spPr>
      </p:pic>
      <p:pic>
        <p:nvPicPr>
          <p:cNvPr id="16" name="Picture 15" descr="elephant-clipart-elephant_silhouet_black_white_line_art_coloring_book_colouring-1969px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10019" y="2762375"/>
            <a:ext cx="633981" cy="4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0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62375"/>
            <a:ext cx="9144000" cy="23096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Evolutionary Groups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9025" y="5072023"/>
            <a:ext cx="163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Asteroblastida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1145" y="5029929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Sphaeronitida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-Many traditional groups of echinoderms are not monophyletic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5" name="Picture 4" descr="MonoParaPo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7041"/>
            <a:ext cx="9144000" cy="23096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441355"/>
            <a:ext cx="5630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cannot quantify any evolutionary trends of echinoderms or understand these trends in a global climatic context. 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human-clipart-black-and-white-l_0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37" y="2762375"/>
            <a:ext cx="409223" cy="690356"/>
          </a:xfrm>
          <a:prstGeom prst="rect">
            <a:avLst/>
          </a:prstGeom>
        </p:spPr>
      </p:pic>
      <p:pic>
        <p:nvPicPr>
          <p:cNvPr id="18" name="Picture 17" descr="fish-clipart-black-and-white-clipart-panda-free-clipart-images-7vXN7b-clipar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42" y="2761149"/>
            <a:ext cx="834583" cy="483904"/>
          </a:xfrm>
          <a:prstGeom prst="rect">
            <a:avLst/>
          </a:prstGeom>
        </p:spPr>
      </p:pic>
      <p:pic>
        <p:nvPicPr>
          <p:cNvPr id="19" name="Picture 18" descr="free-cartoon-shark-clipart-shark-outline-and-shark-silhouette-oQEPK2-clipart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662" y="3041916"/>
            <a:ext cx="967723" cy="423332"/>
          </a:xfrm>
          <a:prstGeom prst="rect">
            <a:avLst/>
          </a:prstGeom>
        </p:spPr>
      </p:pic>
      <p:pic>
        <p:nvPicPr>
          <p:cNvPr id="20" name="Picture 19" descr="91d21934c51a93925916566dc3d5c21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3" b="89962" l="1491" r="9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025" y="2490924"/>
            <a:ext cx="920622" cy="8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7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Homology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7967133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82941" y="3361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511533"/>
            <a:ext cx="9145588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43D41-6DB9-F740-A320-79A237D83EFD}"/>
              </a:ext>
            </a:extLst>
          </p:cNvPr>
          <p:cNvSpPr txBox="1"/>
          <p:nvPr/>
        </p:nvSpPr>
        <p:spPr>
          <a:xfrm>
            <a:off x="8053089" y="6536168"/>
            <a:ext cx="112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Sumrall</a:t>
            </a:r>
          </a:p>
        </p:txBody>
      </p:sp>
    </p:spTree>
    <p:extLst>
      <p:ext uri="{BB962C8B-B14F-4D97-AF65-F5344CB8AC3E}">
        <p14:creationId xmlns:p14="http://schemas.microsoft.com/office/powerpoint/2010/main" val="2623043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Homoplasy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7967133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82941" y="3361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74813" y="3731099"/>
            <a:ext cx="4762" cy="7678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4722813" y="3731097"/>
            <a:ext cx="4762" cy="766291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Connector 7"/>
          <p:cNvCxnSpPr/>
          <p:nvPr/>
        </p:nvCxnSpPr>
        <p:spPr>
          <a:xfrm flipH="1">
            <a:off x="7542213" y="3731097"/>
            <a:ext cx="4763" cy="236649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401888" y="5294313"/>
            <a:ext cx="1600200" cy="635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200400" y="6097588"/>
            <a:ext cx="4344988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4813" y="4495800"/>
            <a:ext cx="3049587" cy="158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5893" l="2375" r="98625">
                        <a14:backgroundMark x1="46625" y1="34464" x2="42375" y2="35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813" y="1730432"/>
            <a:ext cx="3352800" cy="2346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" b="99468" l="833" r="9963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22" y="1111350"/>
            <a:ext cx="1750899" cy="2895467"/>
          </a:xfrm>
          <a:prstGeom prst="rect">
            <a:avLst/>
          </a:prstGeom>
        </p:spPr>
      </p:pic>
      <p:pic>
        <p:nvPicPr>
          <p:cNvPr id="16" name="Picture 15" descr="tyrannosaurus-rex-info-graphic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0741"/>
          <a:stretch/>
        </p:blipFill>
        <p:spPr>
          <a:xfrm>
            <a:off x="5574632" y="1235333"/>
            <a:ext cx="3570545" cy="2922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1485" y="6488668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*parrot not to scale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5163" y="501788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Presence of wings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665314" y="4960470"/>
            <a:ext cx="1079697" cy="14941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967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Homoplasy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7967133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82941" y="3361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74813" y="3731099"/>
            <a:ext cx="4762" cy="7678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4722813" y="3731097"/>
            <a:ext cx="4762" cy="766291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Connector 7"/>
          <p:cNvCxnSpPr/>
          <p:nvPr/>
        </p:nvCxnSpPr>
        <p:spPr>
          <a:xfrm flipH="1">
            <a:off x="7542213" y="3731097"/>
            <a:ext cx="4763" cy="236649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401888" y="5294313"/>
            <a:ext cx="1600200" cy="635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200400" y="6097588"/>
            <a:ext cx="4344988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4813" y="4495800"/>
            <a:ext cx="3049587" cy="158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5893" l="2375" r="98625">
                        <a14:backgroundMark x1="46625" y1="34464" x2="42375" y2="35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813" y="1730432"/>
            <a:ext cx="3352800" cy="2346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" b="99468" l="833" r="9963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22" y="1111350"/>
            <a:ext cx="1750899" cy="2895467"/>
          </a:xfrm>
          <a:prstGeom prst="rect">
            <a:avLst/>
          </a:prstGeom>
        </p:spPr>
      </p:pic>
      <p:pic>
        <p:nvPicPr>
          <p:cNvPr id="16" name="Picture 15" descr="tyrannosaurus-rex-info-graphic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0741"/>
          <a:stretch/>
        </p:blipFill>
        <p:spPr>
          <a:xfrm>
            <a:off x="5574632" y="1235333"/>
            <a:ext cx="3570545" cy="2922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1485" y="6488668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*parrot not to scale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5163" y="501788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Presence of wings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665314" y="4960470"/>
            <a:ext cx="1079697" cy="14941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9CE019-73AF-AD44-ADA7-E98A43AA89B3}"/>
              </a:ext>
            </a:extLst>
          </p:cNvPr>
          <p:cNvCxnSpPr/>
          <p:nvPr/>
        </p:nvCxnSpPr>
        <p:spPr>
          <a:xfrm flipH="1">
            <a:off x="1520042" y="546265"/>
            <a:ext cx="6282046" cy="5723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14CB91-6086-FA4D-836D-02531A23D686}"/>
              </a:ext>
            </a:extLst>
          </p:cNvPr>
          <p:cNvCxnSpPr>
            <a:cxnSpLocks/>
          </p:cNvCxnSpPr>
          <p:nvPr/>
        </p:nvCxnSpPr>
        <p:spPr>
          <a:xfrm rot="5400000" flipH="1">
            <a:off x="1672442" y="698665"/>
            <a:ext cx="6282046" cy="5723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48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55" y="225659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correct tree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7967133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82941" y="3361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74813" y="3731099"/>
            <a:ext cx="4762" cy="7678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4722813" y="3731097"/>
            <a:ext cx="4762" cy="766291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Connector 7"/>
          <p:cNvCxnSpPr/>
          <p:nvPr/>
        </p:nvCxnSpPr>
        <p:spPr>
          <a:xfrm flipH="1">
            <a:off x="7542213" y="3731097"/>
            <a:ext cx="4763" cy="236649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401888" y="5294313"/>
            <a:ext cx="1600200" cy="635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200400" y="6097588"/>
            <a:ext cx="4344988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4813" y="4495800"/>
            <a:ext cx="3049587" cy="158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5893" l="2375" r="98625">
                        <a14:backgroundMark x1="46625" y1="34464" x2="42375" y2="35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5813" y="1600200"/>
            <a:ext cx="3352800" cy="2346960"/>
          </a:xfrm>
          <a:prstGeom prst="rect">
            <a:avLst/>
          </a:prstGeom>
        </p:spPr>
      </p:pic>
      <p:pic>
        <p:nvPicPr>
          <p:cNvPr id="18" name="Picture 17" descr="tyrannosaurus-rex-info-graph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741"/>
          <a:stretch/>
        </p:blipFill>
        <p:spPr>
          <a:xfrm>
            <a:off x="2942302" y="1235333"/>
            <a:ext cx="3570545" cy="2922267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111485" y="6488668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*parrot not to scale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" b="99468" l="833" r="9963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22" y="1111350"/>
            <a:ext cx="1750899" cy="28954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05163" y="501788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Presence of wings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665314" y="4960470"/>
            <a:ext cx="1079697" cy="14941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67298" y="5098969"/>
            <a:ext cx="155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Presence of wings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038461" y="4960470"/>
            <a:ext cx="1079697" cy="14941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751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Echinoderm Homologies</a:t>
            </a:r>
          </a:p>
        </p:txBody>
      </p:sp>
      <p:pic>
        <p:nvPicPr>
          <p:cNvPr id="4" name="Content Placeholder 7" descr="Homolog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05" r="-21205"/>
          <a:stretch>
            <a:fillRect/>
          </a:stretch>
        </p:blipFill>
        <p:spPr>
          <a:xfrm>
            <a:off x="-211666" y="1509432"/>
            <a:ext cx="9388346" cy="5321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1985" y="6575776"/>
            <a:ext cx="283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Modified from Kammer et al., 2013</a:t>
            </a:r>
          </a:p>
        </p:txBody>
      </p:sp>
    </p:spTree>
    <p:extLst>
      <p:ext uri="{BB962C8B-B14F-4D97-AF65-F5344CB8AC3E}">
        <p14:creationId xmlns:p14="http://schemas.microsoft.com/office/powerpoint/2010/main" val="193521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-Constructed via museum collections and field work </a:t>
            </a:r>
          </a:p>
        </p:txBody>
      </p:sp>
      <p:pic>
        <p:nvPicPr>
          <p:cNvPr id="4" name="Picture 3" descr="McClung_Sarah_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1675"/>
            <a:ext cx="4601871" cy="3533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1931" y="2621675"/>
            <a:ext cx="285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Prague, Czech Republic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034" y="2621675"/>
            <a:ext cx="5318967" cy="3545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034" y="2621675"/>
            <a:ext cx="222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Sardinia, Italy</a:t>
            </a:r>
          </a:p>
        </p:txBody>
      </p:sp>
    </p:spTree>
    <p:extLst>
      <p:ext uri="{BB962C8B-B14F-4D97-AF65-F5344CB8AC3E}">
        <p14:creationId xmlns:p14="http://schemas.microsoft.com/office/powerpoint/2010/main" val="3796362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phylo_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9"/>
          <a:stretch/>
        </p:blipFill>
        <p:spPr>
          <a:xfrm>
            <a:off x="0" y="2580669"/>
            <a:ext cx="9144000" cy="4481243"/>
          </a:xfrm>
          <a:prstGeom prst="rect">
            <a:avLst/>
          </a:prstGeom>
        </p:spPr>
      </p:pic>
      <p:pic>
        <p:nvPicPr>
          <p:cNvPr id="19" name="Picture 18" descr="eocr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421" y="1351817"/>
            <a:ext cx="834443" cy="1122182"/>
          </a:xfrm>
          <a:prstGeom prst="rect">
            <a:avLst/>
          </a:prstGeom>
        </p:spPr>
      </p:pic>
      <p:pic>
        <p:nvPicPr>
          <p:cNvPr id="21" name="Picture 20" descr="65884baaeca0c5f0ba54ee83e699b0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575" y="923834"/>
            <a:ext cx="777662" cy="1702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41" y="1878752"/>
            <a:ext cx="653494" cy="731913"/>
          </a:xfrm>
          <a:prstGeom prst="rect">
            <a:avLst/>
          </a:prstGeom>
        </p:spPr>
      </p:pic>
      <p:pic>
        <p:nvPicPr>
          <p:cNvPr id="6" name="Picture 5" descr="seasta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717" y="1471054"/>
            <a:ext cx="638957" cy="598912"/>
          </a:xfrm>
          <a:prstGeom prst="rect">
            <a:avLst/>
          </a:prstGeom>
        </p:spPr>
      </p:pic>
      <p:pic>
        <p:nvPicPr>
          <p:cNvPr id="7" name="Picture 6" descr="jc0480762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54" y="1254544"/>
            <a:ext cx="948758" cy="631093"/>
          </a:xfrm>
          <a:prstGeom prst="rect">
            <a:avLst/>
          </a:prstGeom>
        </p:spPr>
      </p:pic>
      <p:pic>
        <p:nvPicPr>
          <p:cNvPr id="8" name="Picture 7" descr="Sea_urchin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70" y="1998466"/>
            <a:ext cx="645482" cy="549286"/>
          </a:xfrm>
          <a:prstGeom prst="rect">
            <a:avLst/>
          </a:prstGeom>
        </p:spPr>
      </p:pic>
      <p:pic>
        <p:nvPicPr>
          <p:cNvPr id="10" name="Picture 6" descr="https://lh6.googleusercontent.com/CU3KKAT4fsvzTlAxa3ClFBUXNM4EtyqHz-L0rSGeNTXu28uKlkeJX6NXBQ6NwV8_hVFrDqwEU7tue463DbwnU_j6XTX1LrKIw8NoLeagLuRfJ7rVr7eCKV7TBwfMHizuE6eUxsPiW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505" y="1829015"/>
            <a:ext cx="574212" cy="6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s://lh4.googleusercontent.com/WCNCiwQmnrxsZIroWNUfHVYQ7FMSrrz0KzRCDwSMGnPB8ABRWuVe6DWMrnPe_wKHl8fWT5g6hjmQDw0gZVIbXLKNRU-DMtDopHFZjWkCKzdBqL8NrrBZ-KfDnD-gPJnOqiO-zwHg5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5356" y="1757749"/>
            <a:ext cx="621252" cy="7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5.googleusercontent.com/jD9aUvGZtsbvZ1x74RYXKz5c-yuL0ISxMAFIZovaBfuXPKTctRj3GLqPFAEulBq1qlSCZewbucNSzxHs7iC98chDhKZs77f2kwCidJsGiwIqpkZRPBuG3XK7TCRfzDcx0uGq2g7dw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9605" y="1800099"/>
            <a:ext cx="726292" cy="7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Untitled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52" y="1903499"/>
            <a:ext cx="639144" cy="654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930" y="1518394"/>
            <a:ext cx="549274" cy="1103144"/>
          </a:xfrm>
          <a:prstGeom prst="rect">
            <a:avLst/>
          </a:prstGeom>
        </p:spPr>
      </p:pic>
      <p:pic>
        <p:nvPicPr>
          <p:cNvPr id="17" name="Picture 16" descr="edrio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674" y="1903499"/>
            <a:ext cx="588053" cy="611893"/>
          </a:xfrm>
          <a:prstGeom prst="rect">
            <a:avLst/>
          </a:prstGeom>
        </p:spPr>
      </p:pic>
      <p:pic>
        <p:nvPicPr>
          <p:cNvPr id="18" name="Picture 17" descr="helico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1423773"/>
            <a:ext cx="536951" cy="939664"/>
          </a:xfrm>
          <a:prstGeom prst="rect">
            <a:avLst/>
          </a:prstGeom>
        </p:spPr>
      </p:pic>
      <p:pic>
        <p:nvPicPr>
          <p:cNvPr id="20" name="Picture 19" descr="stylo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864" y="1642592"/>
            <a:ext cx="715646" cy="903974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6170511" y="4786923"/>
            <a:ext cx="2656167" cy="15630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Extinct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Echinodermata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3045" y="6609222"/>
            <a:ext cx="1813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Sumrall &amp; Wray, 2007</a:t>
            </a:r>
          </a:p>
        </p:txBody>
      </p:sp>
      <p:pic>
        <p:nvPicPr>
          <p:cNvPr id="22" name="Picture 21" descr="Eumorph11.png"/>
          <p:cNvPicPr>
            <a:picLocks noChangeAspect="1"/>
          </p:cNvPicPr>
          <p:nvPr/>
        </p:nvPicPr>
        <p:blipFill>
          <a:blip r:embed="rId20" cstate="print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94" l="0" r="9921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842" y="1628937"/>
            <a:ext cx="679157" cy="9265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38109" y="940074"/>
            <a:ext cx="4249187" cy="3710504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89983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5741361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Echinoderms with brachiole plates for feeding and specialized respiratory structures </a:t>
            </a:r>
          </a:p>
          <a:p>
            <a:pPr lvl="1"/>
            <a:r>
              <a:rPr lang="en-US" dirty="0"/>
              <a:t>Groups of blastozoans are largely defined by respiratory structures</a:t>
            </a:r>
          </a:p>
          <a:p>
            <a:pPr lvl="2"/>
            <a:r>
              <a:rPr lang="en-US" dirty="0"/>
              <a:t>However, morphologies are </a:t>
            </a:r>
            <a:r>
              <a:rPr lang="en-US" i="1" dirty="0"/>
              <a:t>highly disparate </a:t>
            </a:r>
            <a:r>
              <a:rPr lang="en-US" dirty="0"/>
              <a:t>and convergence is likely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Eumorph1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4" l="0" r="9921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225" y="2733520"/>
            <a:ext cx="2820355" cy="3847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783" y="6145440"/>
            <a:ext cx="309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Exothecal (external) structures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B5B007-3ADF-EA4B-AADD-84431E270CA2}"/>
              </a:ext>
            </a:extLst>
          </p:cNvPr>
          <p:cNvCxnSpPr>
            <a:cxnSpLocks/>
          </p:cNvCxnSpPr>
          <p:nvPr/>
        </p:nvCxnSpPr>
        <p:spPr>
          <a:xfrm flipH="1">
            <a:off x="8008859" y="6398464"/>
            <a:ext cx="964557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EC1194-3E68-B143-A489-E99DB79C89E2}"/>
              </a:ext>
            </a:extLst>
          </p:cNvPr>
          <p:cNvSpPr txBox="1"/>
          <p:nvPr/>
        </p:nvSpPr>
        <p:spPr>
          <a:xfrm>
            <a:off x="8562251" y="6134717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21066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ARWIN GEOLOGY">
            <a:extLst>
              <a:ext uri="{FF2B5EF4-FFF2-40B4-BE49-F238E27FC236}">
                <a16:creationId xmlns:a16="http://schemas.microsoft.com/office/drawing/2014/main" id="{8840B08D-AD78-EC4F-8829-A56FFEEF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" y="163285"/>
            <a:ext cx="65024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23D14-7A27-E346-B68E-BD3A7BBEB56C}"/>
              </a:ext>
            </a:extLst>
          </p:cNvPr>
          <p:cNvSpPr txBox="1"/>
          <p:nvPr/>
        </p:nvSpPr>
        <p:spPr>
          <a:xfrm>
            <a:off x="0" y="2350086"/>
            <a:ext cx="1797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The Voyage of the Beagle </a:t>
            </a:r>
          </a:p>
        </p:txBody>
      </p:sp>
      <p:pic>
        <p:nvPicPr>
          <p:cNvPr id="1028" name="Picture 4" descr="Image result for DARWIN sloth">
            <a:extLst>
              <a:ext uri="{FF2B5EF4-FFF2-40B4-BE49-F238E27FC236}">
                <a16:creationId xmlns:a16="http://schemas.microsoft.com/office/drawing/2014/main" id="{7C0E251C-96E2-5742-B410-4B20A881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66" y="2627085"/>
            <a:ext cx="4299471" cy="42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3CC37-243B-1646-A221-86E811713AAE}"/>
              </a:ext>
            </a:extLst>
          </p:cNvPr>
          <p:cNvSpPr txBox="1"/>
          <p:nvPr/>
        </p:nvSpPr>
        <p:spPr>
          <a:xfrm>
            <a:off x="4780466" y="6604751"/>
            <a:ext cx="2417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Natural History Museum of London </a:t>
            </a:r>
          </a:p>
        </p:txBody>
      </p:sp>
      <p:sp>
        <p:nvSpPr>
          <p:cNvPr id="8" name="Google Shape;665;p44">
            <a:extLst>
              <a:ext uri="{FF2B5EF4-FFF2-40B4-BE49-F238E27FC236}">
                <a16:creationId xmlns:a16="http://schemas.microsoft.com/office/drawing/2014/main" id="{92E4C8D3-FC55-7744-BD4F-2E874F27E8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63" y="27565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Helvetica Neue"/>
              <a:buNone/>
            </a:pPr>
            <a:r>
              <a:rPr lang="en-US" sz="3959" dirty="0"/>
              <a:t>Darwin as a geologist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2982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5741361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Echinoderms with brachiole plates for feeding and specialized respiratory structures </a:t>
            </a:r>
          </a:p>
          <a:p>
            <a:pPr lvl="1"/>
            <a:r>
              <a:rPr lang="en-US" dirty="0"/>
              <a:t>Groups of blastozoans are largely defined by respiratory structures</a:t>
            </a:r>
          </a:p>
          <a:p>
            <a:pPr lvl="2"/>
            <a:r>
              <a:rPr lang="en-US" dirty="0"/>
              <a:t>However, morphologies are </a:t>
            </a:r>
            <a:r>
              <a:rPr lang="en-US" i="1" dirty="0"/>
              <a:t>highly disparate </a:t>
            </a:r>
            <a:r>
              <a:rPr lang="en-US" dirty="0"/>
              <a:t>and convergence is likely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Shape 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60" y="3060095"/>
            <a:ext cx="2589139" cy="25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283781" y="6145440"/>
            <a:ext cx="320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Endothecal (internal) structures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8D36B1-21D3-2F4C-A42B-5A064874FE53}"/>
              </a:ext>
            </a:extLst>
          </p:cNvPr>
          <p:cNvCxnSpPr>
            <a:cxnSpLocks/>
          </p:cNvCxnSpPr>
          <p:nvPr/>
        </p:nvCxnSpPr>
        <p:spPr>
          <a:xfrm flipH="1">
            <a:off x="7823329" y="5830188"/>
            <a:ext cx="96437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462378-5820-3642-A711-46F7282BAA21}"/>
              </a:ext>
            </a:extLst>
          </p:cNvPr>
          <p:cNvSpPr txBox="1"/>
          <p:nvPr/>
        </p:nvSpPr>
        <p:spPr>
          <a:xfrm>
            <a:off x="8371774" y="5593254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509561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Diploporitans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with a diplopore (=double pore) respiratory structure</a:t>
            </a:r>
          </a:p>
        </p:txBody>
      </p:sp>
      <p:pic>
        <p:nvPicPr>
          <p:cNvPr id="5" name="Picture 4" descr="haplo_side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905" y="2660925"/>
            <a:ext cx="4076095" cy="4197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4377" y="6581001"/>
            <a:ext cx="2168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Haplosphaeronis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. GIT 540-3 </a:t>
            </a:r>
          </a:p>
        </p:txBody>
      </p:sp>
      <p:pic>
        <p:nvPicPr>
          <p:cNvPr id="4" name="Picture 3" descr="haplo_por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10" y="3839882"/>
            <a:ext cx="2745353" cy="253889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60316" y="4732422"/>
            <a:ext cx="2566739" cy="521367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926167" y="6581001"/>
            <a:ext cx="1268675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84096" y="6362577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2083536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Diploporitans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with a diplopore (=double pore) respiratory structure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all diplopores are 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constructed the same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2694" y="6570097"/>
            <a:ext cx="19997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Paulicystis sparsus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SUI 48164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87224" y="2617007"/>
            <a:ext cx="2886260" cy="3963994"/>
            <a:chOff x="59764" y="2157530"/>
            <a:chExt cx="2886260" cy="3963994"/>
          </a:xfrm>
        </p:grpSpPr>
        <p:pic>
          <p:nvPicPr>
            <p:cNvPr id="8" name="Picture 7" descr="Paulicystisdensu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64" y="2157530"/>
              <a:ext cx="2886260" cy="3963994"/>
            </a:xfrm>
            <a:prstGeom prst="rect">
              <a:avLst/>
            </a:prstGeom>
            <a:ln w="12700" cmpd="sng">
              <a:noFill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63227" y="5415961"/>
              <a:ext cx="0" cy="588286"/>
            </a:xfrm>
            <a:prstGeom prst="line">
              <a:avLst/>
            </a:prstGeom>
            <a:ln w="28575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humatipor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223" y="4369797"/>
            <a:ext cx="2924277" cy="209392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7341120" y="6166047"/>
            <a:ext cx="0" cy="829908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7136" y="6362577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513294" y="4369797"/>
            <a:ext cx="1757300" cy="1038909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68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13063_Amphoracystis copy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095" y="2473620"/>
            <a:ext cx="3035904" cy="4237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Diploporitans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with a diplopore (=double pore) respiratory structure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diploporitans lack 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diplopores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6839" y="6594288"/>
            <a:ext cx="2534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Amphoracystis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irregularis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NM-L13063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9741" y="6362577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3478960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Diploporitans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Blastozoans with a diplopore (=double pore) respiratory structure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non-diploporitan echinoderms 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have diplopores 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creen Shot 2017-04-04 at 9.47.3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770" y="3784599"/>
            <a:ext cx="4399038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99883" y="6581001"/>
            <a:ext cx="2672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Thresherodiscus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ramosus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UMMP 73816</a:t>
            </a:r>
          </a:p>
        </p:txBody>
      </p:sp>
    </p:spTree>
    <p:extLst>
      <p:ext uri="{BB962C8B-B14F-4D97-AF65-F5344CB8AC3E}">
        <p14:creationId xmlns:p14="http://schemas.microsoft.com/office/powerpoint/2010/main" val="3810321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6611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Further morphological diversity within Diploporita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9025" y="5072023"/>
            <a:ext cx="163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Asteroblastida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6317" y="5038300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Glyptosphaeritida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1145" y="5029929"/>
            <a:ext cx="20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Sphaeronitida</a:t>
            </a:r>
          </a:p>
        </p:txBody>
      </p:sp>
      <p:pic>
        <p:nvPicPr>
          <p:cNvPr id="12" name="Picture 11" descr="Fig1_Ch3_t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0133"/>
            <a:ext cx="9031474" cy="3199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2899" y="4853112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4847" y="4879508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8254" y="4920473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6116D-EAF2-1641-9B47-C96940CDDA6C}"/>
              </a:ext>
            </a:extLst>
          </p:cNvPr>
          <p:cNvSpPr txBox="1"/>
          <p:nvPr/>
        </p:nvSpPr>
        <p:spPr>
          <a:xfrm>
            <a:off x="7289645" y="5628904"/>
            <a:ext cx="165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Eumorphocystis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96A52-8FD8-254C-9055-24102D9BFD9B}"/>
              </a:ext>
            </a:extLst>
          </p:cNvPr>
          <p:cNvSpPr txBox="1"/>
          <p:nvPr/>
        </p:nvSpPr>
        <p:spPr>
          <a:xfrm>
            <a:off x="4408623" y="5628904"/>
            <a:ext cx="114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Paulicystis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BC7AC-67C1-A84E-B075-0C8637C03B8C}"/>
              </a:ext>
            </a:extLst>
          </p:cNvPr>
          <p:cNvSpPr txBox="1"/>
          <p:nvPr/>
        </p:nvSpPr>
        <p:spPr>
          <a:xfrm>
            <a:off x="1635429" y="5612884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Gomphocystites</a:t>
            </a:r>
          </a:p>
        </p:txBody>
      </p:sp>
    </p:spTree>
    <p:extLst>
      <p:ext uri="{BB962C8B-B14F-4D97-AF65-F5344CB8AC3E}">
        <p14:creationId xmlns:p14="http://schemas.microsoft.com/office/powerpoint/2010/main" val="164588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154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phylogeny of the Diploporita 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1" t="1580" r="2671" b="2213"/>
          <a:stretch/>
        </p:blipFill>
        <p:spPr>
          <a:xfrm>
            <a:off x="2625533" y="1394351"/>
            <a:ext cx="3879689" cy="53640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318667" y="6636600"/>
            <a:ext cx="729013" cy="13655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23279" y="6404034"/>
            <a:ext cx="40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1cm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6340" y="6606718"/>
            <a:ext cx="1897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2017</a:t>
            </a:r>
          </a:p>
        </p:txBody>
      </p:sp>
    </p:spTree>
    <p:extLst>
      <p:ext uri="{BB962C8B-B14F-4D97-AF65-F5344CB8AC3E}">
        <p14:creationId xmlns:p14="http://schemas.microsoft.com/office/powerpoint/2010/main" val="868242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154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phylogeny of the Diploporita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8650" y="6593880"/>
            <a:ext cx="788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Darwin</a:t>
            </a:r>
          </a:p>
        </p:txBody>
      </p:sp>
      <p:pic>
        <p:nvPicPr>
          <p:cNvPr id="8" name="Google Shape;666;p44">
            <a:extLst>
              <a:ext uri="{FF2B5EF4-FFF2-40B4-BE49-F238E27FC236}">
                <a16:creationId xmlns:a16="http://schemas.microsoft.com/office/drawing/2014/main" id="{23745BD8-9E8B-714D-B038-3D608525FD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029"/>
          <a:stretch/>
        </p:blipFill>
        <p:spPr>
          <a:xfrm>
            <a:off x="2736176" y="1558343"/>
            <a:ext cx="4115385" cy="4731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51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03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F56404-27B6-034A-B552-E795788053C1}"/>
              </a:ext>
            </a:extLst>
          </p:cNvPr>
          <p:cNvCxnSpPr>
            <a:cxnSpLocks/>
          </p:cNvCxnSpPr>
          <p:nvPr/>
        </p:nvCxnSpPr>
        <p:spPr>
          <a:xfrm flipH="1">
            <a:off x="7837715" y="6142749"/>
            <a:ext cx="285007" cy="3239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55A310-E4D9-0742-8DDA-189F9A53AD80}"/>
              </a:ext>
            </a:extLst>
          </p:cNvPr>
          <p:cNvSpPr txBox="1"/>
          <p:nvPr/>
        </p:nvSpPr>
        <p:spPr>
          <a:xfrm>
            <a:off x="6792934" y="5773417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NP hard problem </a:t>
            </a:r>
          </a:p>
        </p:txBody>
      </p:sp>
    </p:spTree>
    <p:extLst>
      <p:ext uri="{BB962C8B-B14F-4D97-AF65-F5344CB8AC3E}">
        <p14:creationId xmlns:p14="http://schemas.microsoft.com/office/powerpoint/2010/main" val="351031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03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9" descr="Screen Shot 2017-04-26 at 3.29.2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3" y="4168397"/>
            <a:ext cx="2326928" cy="1789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</p:spTree>
    <p:extLst>
      <p:ext uri="{BB962C8B-B14F-4D97-AF65-F5344CB8AC3E}">
        <p14:creationId xmlns:p14="http://schemas.microsoft.com/office/powerpoint/2010/main" val="1561195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Aims </a:t>
            </a:r>
          </a:p>
        </p:txBody>
      </p:sp>
      <p:pic>
        <p:nvPicPr>
          <p:cNvPr id="4" name="Picture 3" descr="IMG_7564.JP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278466"/>
            <a:ext cx="8369300" cy="55795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874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 homologous skeletal elements across echinoderm groups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Determine phylogenetic relationships of major groups of echinoderms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phylogenetic hypothesis to uncover evolutionary patterns e.g., biogeographic trends</a:t>
            </a:r>
          </a:p>
        </p:txBody>
      </p:sp>
    </p:spTree>
    <p:extLst>
      <p:ext uri="{BB962C8B-B14F-4D97-AF65-F5344CB8AC3E}">
        <p14:creationId xmlns:p14="http://schemas.microsoft.com/office/powerpoint/2010/main" val="3685989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19" y="1520103"/>
            <a:ext cx="9098484" cy="123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16860" y="1653683"/>
            <a:ext cx="1041894" cy="929924"/>
          </a:xfrm>
          <a:prstGeom prst="rect">
            <a:avLst/>
          </a:prstGeom>
          <a:ln w="12700" cmpd="sng"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1298590" y="1597697"/>
            <a:ext cx="674255" cy="1075804"/>
            <a:chOff x="59743" y="1879915"/>
            <a:chExt cx="2758231" cy="4400871"/>
          </a:xfrm>
        </p:grpSpPr>
        <p:pic>
          <p:nvPicPr>
            <p:cNvPr id="10" name="Picture 9" descr="Penttheca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43" y="1879915"/>
              <a:ext cx="2758231" cy="4400871"/>
            </a:xfrm>
            <a:prstGeom prst="rect">
              <a:avLst/>
            </a:prstGeom>
            <a:ln w="12700" cmpd="sng">
              <a:noFill/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43711" y="5564042"/>
              <a:ext cx="0" cy="610811"/>
            </a:xfrm>
            <a:prstGeom prst="line">
              <a:avLst/>
            </a:prstGeom>
            <a:ln w="28575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haplo_top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769" y="1536230"/>
            <a:ext cx="904800" cy="1111375"/>
          </a:xfrm>
          <a:prstGeom prst="rect">
            <a:avLst/>
          </a:prstGeom>
        </p:spPr>
      </p:pic>
      <p:pic>
        <p:nvPicPr>
          <p:cNvPr id="17" name="Picture 16" descr="Anticosti1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3155"/>
            <a:ext cx="1260286" cy="1100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" y="4078941"/>
            <a:ext cx="2083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Sphaeronitida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Glyptosphaeritida</a:t>
            </a:r>
          </a:p>
          <a:p>
            <a:r>
              <a:rPr lang="en-US" sz="2000" dirty="0">
                <a:solidFill>
                  <a:srgbClr val="3366FF"/>
                </a:solidFill>
              </a:rPr>
              <a:t>Asteroblastida  </a:t>
            </a:r>
          </a:p>
          <a:p>
            <a:r>
              <a:rPr lang="en-US" sz="2000" dirty="0">
                <a:solidFill>
                  <a:srgbClr val="008000"/>
                </a:solidFill>
              </a:rPr>
              <a:t>Non-diploporitans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19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</p:spTree>
    <p:extLst>
      <p:ext uri="{BB962C8B-B14F-4D97-AF65-F5344CB8AC3E}">
        <p14:creationId xmlns:p14="http://schemas.microsoft.com/office/powerpoint/2010/main" val="1879866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19" y="1520103"/>
            <a:ext cx="9098484" cy="123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estono_to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999" y="1525638"/>
            <a:ext cx="1179458" cy="1182498"/>
          </a:xfrm>
          <a:prstGeom prst="rect">
            <a:avLst/>
          </a:prstGeom>
        </p:spPr>
      </p:pic>
      <p:pic>
        <p:nvPicPr>
          <p:cNvPr id="19" name="Picture 18" descr="Fig1_Ch3_talk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770" y="1417638"/>
            <a:ext cx="1191154" cy="12353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84046" y="2531171"/>
            <a:ext cx="421878" cy="12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23682" y="1609055"/>
            <a:ext cx="138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Eumorphocystis </a:t>
            </a:r>
            <a:r>
              <a:rPr lang="en-US" sz="1200" dirty="0"/>
              <a:t>shares a common ancestor with crinoids, not with diploporitans</a:t>
            </a:r>
            <a:r>
              <a:rPr lang="en-US" sz="1200" i="1" dirty="0"/>
              <a:t>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7084046" y="2110413"/>
            <a:ext cx="651952" cy="5977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18" y="4078941"/>
            <a:ext cx="2083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Sphaeronitida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Glyptosphaeritida</a:t>
            </a:r>
          </a:p>
          <a:p>
            <a:r>
              <a:rPr lang="en-US" sz="2000" dirty="0">
                <a:solidFill>
                  <a:srgbClr val="3366FF"/>
                </a:solidFill>
              </a:rPr>
              <a:t>Asteroblastida  </a:t>
            </a:r>
          </a:p>
          <a:p>
            <a:r>
              <a:rPr lang="en-US" sz="2000" dirty="0">
                <a:solidFill>
                  <a:srgbClr val="008000"/>
                </a:solidFill>
              </a:rPr>
              <a:t>Non-diploporitans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9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</p:spTree>
    <p:extLst>
      <p:ext uri="{BB962C8B-B14F-4D97-AF65-F5344CB8AC3E}">
        <p14:creationId xmlns:p14="http://schemas.microsoft.com/office/powerpoint/2010/main" val="1512765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874A1F-E45E-474D-AEED-74799206165D}"/>
              </a:ext>
            </a:extLst>
          </p:cNvPr>
          <p:cNvGrpSpPr/>
          <p:nvPr/>
        </p:nvGrpSpPr>
        <p:grpSpPr>
          <a:xfrm>
            <a:off x="3025902" y="3254335"/>
            <a:ext cx="5912889" cy="3603665"/>
            <a:chOff x="695158" y="1951497"/>
            <a:chExt cx="7242342" cy="41699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F0DDCB-D495-134C-BB56-EEAE006F7D3B}"/>
                </a:ext>
              </a:extLst>
            </p:cNvPr>
            <p:cNvSpPr/>
            <p:nvPr/>
          </p:nvSpPr>
          <p:spPr>
            <a:xfrm>
              <a:off x="695158" y="1951497"/>
              <a:ext cx="7242342" cy="41699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proto_line drawings.pdf">
              <a:extLst>
                <a:ext uri="{FF2B5EF4-FFF2-40B4-BE49-F238E27FC236}">
                  <a16:creationId xmlns:a16="http://schemas.microsoft.com/office/drawing/2014/main" id="{7067B4E5-DA46-B146-BBA0-551D10D57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704" b="30926"/>
            <a:stretch/>
          </p:blipFill>
          <p:spPr>
            <a:xfrm>
              <a:off x="1236343" y="2057836"/>
              <a:ext cx="6223236" cy="399996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10005B-D0AA-C94C-ABCC-9879074F2199}"/>
              </a:ext>
            </a:extLst>
          </p:cNvPr>
          <p:cNvSpPr txBox="1"/>
          <p:nvPr/>
        </p:nvSpPr>
        <p:spPr>
          <a:xfrm>
            <a:off x="7048081" y="6581001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2808A-0652-D049-A195-A00297EE4E98}"/>
              </a:ext>
            </a:extLst>
          </p:cNvPr>
          <p:cNvSpPr txBox="1"/>
          <p:nvPr/>
        </p:nvSpPr>
        <p:spPr>
          <a:xfrm>
            <a:off x="3077552" y="6451851"/>
            <a:ext cx="2072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Eumorphocystis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5B66B-B946-D542-A641-1E787C18F7C1}"/>
              </a:ext>
            </a:extLst>
          </p:cNvPr>
          <p:cNvSpPr txBox="1"/>
          <p:nvPr/>
        </p:nvSpPr>
        <p:spPr>
          <a:xfrm>
            <a:off x="5542734" y="6451851"/>
            <a:ext cx="1602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Protocrinoid</a:t>
            </a:r>
          </a:p>
        </p:txBody>
      </p:sp>
      <p:pic>
        <p:nvPicPr>
          <p:cNvPr id="10" name="Content Placeholder 3" descr="eumorpho2COLOR.jpg">
            <a:extLst>
              <a:ext uri="{FF2B5EF4-FFF2-40B4-BE49-F238E27FC236}">
                <a16:creationId xmlns:a16="http://schemas.microsoft.com/office/drawing/2014/main" id="{5D4D7642-D735-AB4E-B7C9-D8D168101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501" y="190705"/>
            <a:ext cx="5762539" cy="32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1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874A1F-E45E-474D-AEED-74799206165D}"/>
              </a:ext>
            </a:extLst>
          </p:cNvPr>
          <p:cNvGrpSpPr/>
          <p:nvPr/>
        </p:nvGrpSpPr>
        <p:grpSpPr>
          <a:xfrm>
            <a:off x="3025902" y="3254335"/>
            <a:ext cx="5912889" cy="3603665"/>
            <a:chOff x="695158" y="1951497"/>
            <a:chExt cx="7242342" cy="41699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F0DDCB-D495-134C-BB56-EEAE006F7D3B}"/>
                </a:ext>
              </a:extLst>
            </p:cNvPr>
            <p:cNvSpPr/>
            <p:nvPr/>
          </p:nvSpPr>
          <p:spPr>
            <a:xfrm>
              <a:off x="695158" y="1951497"/>
              <a:ext cx="7242342" cy="41699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proto_line drawings.pdf">
              <a:extLst>
                <a:ext uri="{FF2B5EF4-FFF2-40B4-BE49-F238E27FC236}">
                  <a16:creationId xmlns:a16="http://schemas.microsoft.com/office/drawing/2014/main" id="{7067B4E5-DA46-B146-BBA0-551D10D57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704" b="30926"/>
            <a:stretch/>
          </p:blipFill>
          <p:spPr>
            <a:xfrm>
              <a:off x="1236343" y="2057836"/>
              <a:ext cx="6223236" cy="3999966"/>
            </a:xfrm>
            <a:prstGeom prst="rect">
              <a:avLst/>
            </a:prstGeom>
          </p:spPr>
        </p:pic>
      </p:grpSp>
      <p:pic>
        <p:nvPicPr>
          <p:cNvPr id="3" name="Content Placeholder 2" descr="EumorphColor2.png">
            <a:extLst>
              <a:ext uri="{FF2B5EF4-FFF2-40B4-BE49-F238E27FC236}">
                <a16:creationId xmlns:a16="http://schemas.microsoft.com/office/drawing/2014/main" id="{B501AF13-E799-0C44-A1CF-D48EDBAF8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0" b="1830"/>
          <a:stretch/>
        </p:blipFill>
        <p:spPr>
          <a:xfrm>
            <a:off x="0" y="227776"/>
            <a:ext cx="5820040" cy="3200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0005B-D0AA-C94C-ABCC-9879074F2199}"/>
              </a:ext>
            </a:extLst>
          </p:cNvPr>
          <p:cNvSpPr txBox="1"/>
          <p:nvPr/>
        </p:nvSpPr>
        <p:spPr>
          <a:xfrm>
            <a:off x="7048081" y="6581001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2808A-0652-D049-A195-A00297EE4E98}"/>
              </a:ext>
            </a:extLst>
          </p:cNvPr>
          <p:cNvSpPr txBox="1"/>
          <p:nvPr/>
        </p:nvSpPr>
        <p:spPr>
          <a:xfrm>
            <a:off x="3077552" y="6451851"/>
            <a:ext cx="2072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Eumorphocystis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5B66B-B946-D542-A641-1E787C18F7C1}"/>
              </a:ext>
            </a:extLst>
          </p:cNvPr>
          <p:cNvSpPr txBox="1"/>
          <p:nvPr/>
        </p:nvSpPr>
        <p:spPr>
          <a:xfrm>
            <a:off x="5542734" y="6451851"/>
            <a:ext cx="1602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Protocrinoid</a:t>
            </a:r>
          </a:p>
        </p:txBody>
      </p:sp>
    </p:spTree>
    <p:extLst>
      <p:ext uri="{BB962C8B-B14F-4D97-AF65-F5344CB8AC3E}">
        <p14:creationId xmlns:p14="http://schemas.microsoft.com/office/powerpoint/2010/main" val="2175532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19" y="1520103"/>
            <a:ext cx="9098484" cy="123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84046" y="2531171"/>
            <a:ext cx="421878" cy="12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MG_50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749" y="1425980"/>
            <a:ext cx="1162061" cy="13167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18" y="4078941"/>
            <a:ext cx="2083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Sphaeronitida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Glyptosphaeritida</a:t>
            </a:r>
          </a:p>
          <a:p>
            <a:r>
              <a:rPr lang="en-US" sz="2000" dirty="0">
                <a:solidFill>
                  <a:srgbClr val="3366FF"/>
                </a:solidFill>
              </a:rPr>
              <a:t>Asteroblastida  </a:t>
            </a:r>
          </a:p>
          <a:p>
            <a:r>
              <a:rPr lang="en-US" sz="2000" dirty="0">
                <a:solidFill>
                  <a:srgbClr val="008000"/>
                </a:solidFill>
              </a:rPr>
              <a:t>Non-diploporitans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89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</p:spTree>
    <p:extLst>
      <p:ext uri="{BB962C8B-B14F-4D97-AF65-F5344CB8AC3E}">
        <p14:creationId xmlns:p14="http://schemas.microsoft.com/office/powerpoint/2010/main" val="3223440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Polyphyletic Assemblage: Diploporita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19" y="6243053"/>
            <a:ext cx="216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Steps= 129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0.654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7304" y="646671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arrangements: ~8.69x10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19" y="1520103"/>
            <a:ext cx="9098484" cy="123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84046" y="2531171"/>
            <a:ext cx="421878" cy="12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138709460145074-big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741" y="1279460"/>
            <a:ext cx="1431780" cy="114542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992" y="1279460"/>
            <a:ext cx="1023690" cy="102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7946992" y="2210968"/>
            <a:ext cx="384875" cy="5426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31529" y="2343761"/>
            <a:ext cx="274396" cy="37481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18" y="4078941"/>
            <a:ext cx="2083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Sphaeronitida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Glyptosphaeritida</a:t>
            </a:r>
          </a:p>
          <a:p>
            <a:r>
              <a:rPr lang="en-US" sz="2000" dirty="0">
                <a:solidFill>
                  <a:srgbClr val="3366FF"/>
                </a:solidFill>
              </a:rPr>
              <a:t>Asteroblastida  </a:t>
            </a:r>
          </a:p>
          <a:p>
            <a:r>
              <a:rPr lang="en-US" sz="2000" dirty="0">
                <a:solidFill>
                  <a:srgbClr val="008000"/>
                </a:solidFill>
              </a:rPr>
              <a:t>Non-diploporitans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" y="5958083"/>
            <a:ext cx="470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</p:spTree>
    <p:extLst>
      <p:ext uri="{BB962C8B-B14F-4D97-AF65-F5344CB8AC3E}">
        <p14:creationId xmlns:p14="http://schemas.microsoft.com/office/powerpoint/2010/main" val="3943429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Testing for Monophyly</a:t>
            </a:r>
          </a:p>
        </p:txBody>
      </p:sp>
      <p:pic>
        <p:nvPicPr>
          <p:cNvPr id="5" name="Picture 4" descr="Dip_constraint_talk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08"/>
          <a:stretch/>
        </p:blipFill>
        <p:spPr>
          <a:xfrm>
            <a:off x="79435" y="709113"/>
            <a:ext cx="9064565" cy="4183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5426960"/>
            <a:ext cx="730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19" y="5730243"/>
            <a:ext cx="3203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Steps= 143 (compared with 129)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CI=  0.608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Templeton: p=0.04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</p:spTree>
    <p:extLst>
      <p:ext uri="{BB962C8B-B14F-4D97-AF65-F5344CB8AC3E}">
        <p14:creationId xmlns:p14="http://schemas.microsoft.com/office/powerpoint/2010/main" val="4085775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4171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Evolution of Diplopore Respiratory Structures? </a:t>
            </a:r>
            <a:endParaRPr lang="en-US" dirty="0"/>
          </a:p>
        </p:txBody>
      </p:sp>
      <p:pic>
        <p:nvPicPr>
          <p:cNvPr id="3" name="Picture 2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" y="4371882"/>
            <a:ext cx="361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Gain (3)=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Loss (1)=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77032" y="4604492"/>
            <a:ext cx="454652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77032" y="4845124"/>
            <a:ext cx="454652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98594" y="4371882"/>
            <a:ext cx="338935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62224" y="5062327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58168" y="2978893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52518" y="2978893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</p:spTree>
    <p:extLst>
      <p:ext uri="{BB962C8B-B14F-4D97-AF65-F5344CB8AC3E}">
        <p14:creationId xmlns:p14="http://schemas.microsoft.com/office/powerpoint/2010/main" val="1493411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ovician-period.jpg">
            <a:extLst>
              <a:ext uri="{FF2B5EF4-FFF2-40B4-BE49-F238E27FC236}">
                <a16:creationId xmlns:a16="http://schemas.microsoft.com/office/drawing/2014/main" id="{B0AAA5D9-5123-884F-9554-7F1FE5E1B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6A371-50D7-1A41-8A95-119C3704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8185"/>
            <a:ext cx="8229600" cy="1959428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How did diploporans evolve across the Great Ordovician Biodiversification Event? </a:t>
            </a:r>
          </a:p>
        </p:txBody>
      </p:sp>
    </p:spTree>
    <p:extLst>
      <p:ext uri="{BB962C8B-B14F-4D97-AF65-F5344CB8AC3E}">
        <p14:creationId xmlns:p14="http://schemas.microsoft.com/office/powerpoint/2010/main" val="1393749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9781DA5-ADE2-C842-8642-0580A65D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31" y="642438"/>
            <a:ext cx="8205331" cy="5969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B7428A-4308-374E-A0BB-2A4C9D7C88F8}"/>
              </a:ext>
            </a:extLst>
          </p:cNvPr>
          <p:cNvSpPr/>
          <p:nvPr/>
        </p:nvSpPr>
        <p:spPr>
          <a:xfrm>
            <a:off x="7407070" y="662404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Stigall et al. (2019) </a:t>
            </a:r>
            <a:endParaRPr lang="en-US" sz="1200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A8C927-BBF0-4B45-967C-748FE7A2DC5B}"/>
              </a:ext>
            </a:extLst>
          </p:cNvPr>
          <p:cNvSpPr txBox="1"/>
          <p:nvPr/>
        </p:nvSpPr>
        <p:spPr>
          <a:xfrm>
            <a:off x="107880" y="273106"/>
            <a:ext cx="555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and 4-fold increase in family/genus level diversity </a:t>
            </a:r>
          </a:p>
        </p:txBody>
      </p:sp>
    </p:spTree>
    <p:extLst>
      <p:ext uri="{BB962C8B-B14F-4D97-AF65-F5344CB8AC3E}">
        <p14:creationId xmlns:p14="http://schemas.microsoft.com/office/powerpoint/2010/main" val="167070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Echinodermata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58706" y="4317956"/>
            <a:ext cx="2917894" cy="2109643"/>
            <a:chOff x="6294886" y="1676950"/>
            <a:chExt cx="2682426" cy="1939392"/>
          </a:xfrm>
        </p:grpSpPr>
        <p:sp>
          <p:nvSpPr>
            <p:cNvPr id="10" name="TextBox 9"/>
            <p:cNvSpPr txBox="1"/>
            <p:nvPr/>
          </p:nvSpPr>
          <p:spPr>
            <a:xfrm>
              <a:off x="6312443" y="1676950"/>
              <a:ext cx="1637732" cy="339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Sea Urchin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294886" y="2042160"/>
              <a:ext cx="2682426" cy="1574182"/>
              <a:chOff x="6294886" y="2042160"/>
              <a:chExt cx="2682426" cy="15741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57937" y="2042160"/>
                <a:ext cx="2619375" cy="154781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294886" y="3460726"/>
                <a:ext cx="2682426" cy="15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http://www.nhm.ac.uk/our-science/data/echinoid-directory/intro/defence1.html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974018" y="1608115"/>
            <a:ext cx="2200880" cy="2394596"/>
            <a:chOff x="6647453" y="3835914"/>
            <a:chExt cx="2186096" cy="2378511"/>
          </a:xfrm>
        </p:grpSpPr>
        <p:grpSp>
          <p:nvGrpSpPr>
            <p:cNvPr id="15" name="Group 14"/>
            <p:cNvGrpSpPr/>
            <p:nvPr/>
          </p:nvGrpSpPr>
          <p:grpSpPr>
            <a:xfrm>
              <a:off x="6647453" y="4215607"/>
              <a:ext cx="2186096" cy="1998818"/>
              <a:chOff x="6647453" y="4215607"/>
              <a:chExt cx="2186096" cy="19988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29412" y="4215607"/>
                <a:ext cx="2104137" cy="1961356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647453" y="6045148"/>
                <a:ext cx="1985749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http://www.liveanimalslist.com/fish/starfish.php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691472" y="3835914"/>
              <a:ext cx="1637731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Sea Star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5477" y="3962774"/>
            <a:ext cx="2215950" cy="2516525"/>
            <a:chOff x="4126613" y="1452458"/>
            <a:chExt cx="2103690" cy="2389040"/>
          </a:xfrm>
        </p:grpSpPr>
        <p:grpSp>
          <p:nvGrpSpPr>
            <p:cNvPr id="20" name="Group 19"/>
            <p:cNvGrpSpPr/>
            <p:nvPr/>
          </p:nvGrpSpPr>
          <p:grpSpPr>
            <a:xfrm>
              <a:off x="4126613" y="1825625"/>
              <a:ext cx="2103690" cy="2015873"/>
              <a:chOff x="4126613" y="1825625"/>
              <a:chExt cx="2103690" cy="201587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06240" y="1825625"/>
                <a:ext cx="2024063" cy="1980883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126613" y="3680796"/>
                <a:ext cx="2103690" cy="1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solidFill>
                      <a:schemeClr val="tx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http://www.fic.nih.gov/Grants/PhotoContest/Pages/fiji-crinoids.aspx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151848" y="1452458"/>
              <a:ext cx="1840043" cy="350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Crinoid </a:t>
              </a:r>
            </a:p>
          </p:txBody>
        </p:sp>
      </p:grp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790201"/>
            <a:ext cx="3259319" cy="21725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Defined by: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“5-ishness”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 Mg Calcite skeletons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 Vascular System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brittlestar copy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95" y="2015753"/>
            <a:ext cx="2828830" cy="19541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40469" y="1676757"/>
            <a:ext cx="1648807" cy="3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Brittle Star</a:t>
            </a:r>
          </a:p>
        </p:txBody>
      </p:sp>
      <p:pic>
        <p:nvPicPr>
          <p:cNvPr id="28" name="Picture 27" descr="Actinopyga flammea, Namena lagoon, Fiji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051" y="4715226"/>
            <a:ext cx="2266207" cy="168152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23051" y="4317956"/>
            <a:ext cx="178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 Cucumber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18873" y="6273165"/>
            <a:ext cx="67197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Ryan Photography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5521" y="3865184"/>
            <a:ext cx="67197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Ryan Photography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85124-E7A2-304F-9145-683F8BD14A11}"/>
              </a:ext>
            </a:extLst>
          </p:cNvPr>
          <p:cNvSpPr txBox="1"/>
          <p:nvPr/>
        </p:nvSpPr>
        <p:spPr>
          <a:xfrm>
            <a:off x="6537111" y="6357803"/>
            <a:ext cx="13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Ryan Photography </a:t>
            </a:r>
          </a:p>
        </p:txBody>
      </p:sp>
    </p:spTree>
    <p:extLst>
      <p:ext uri="{BB962C8B-B14F-4D97-AF65-F5344CB8AC3E}">
        <p14:creationId xmlns:p14="http://schemas.microsoft.com/office/powerpoint/2010/main" val="2422226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9781DA5-ADE2-C842-8642-0580A65D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31" y="643136"/>
            <a:ext cx="8205331" cy="5969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BBA91-DF0F-524F-8AB9-E2BCAFB7EA45}"/>
              </a:ext>
            </a:extLst>
          </p:cNvPr>
          <p:cNvSpPr/>
          <p:nvPr/>
        </p:nvSpPr>
        <p:spPr>
          <a:xfrm>
            <a:off x="7072313" y="928687"/>
            <a:ext cx="1341093" cy="560361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A62D0-842E-5043-B668-1783C4DFB071}"/>
              </a:ext>
            </a:extLst>
          </p:cNvPr>
          <p:cNvSpPr txBox="1"/>
          <p:nvPr/>
        </p:nvSpPr>
        <p:spPr>
          <a:xfrm>
            <a:off x="107880" y="273106"/>
            <a:ext cx="555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and 4-fold increase in family/genus level diversity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97A7FD-67A4-3B4A-A1C5-F62E91496D29}"/>
              </a:ext>
            </a:extLst>
          </p:cNvPr>
          <p:cNvSpPr/>
          <p:nvPr/>
        </p:nvSpPr>
        <p:spPr>
          <a:xfrm>
            <a:off x="7407070" y="662404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Stigall et al. (2019) </a:t>
            </a:r>
            <a:endParaRPr lang="en-US" sz="1200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02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2EDE-3A16-2E49-B555-27679417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823913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485922-5293-484F-8FB0-D79FC9B1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310"/>
            <a:ext cx="11735905" cy="774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395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          </a:t>
            </a:r>
            <a:b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en-US" altLang="en-US" sz="180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Increasing atmospheric oxygen?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Decreasing global temperatures?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Increased weathering and thus increased nutrient delivery to the marine realm?</a:t>
            </a:r>
            <a:b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</a:br>
            <a:br>
              <a:rPr kumimoji="0" lang="en-US" altLang="en-US" sz="180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</a:br>
            <a:endParaRPr kumimoji="0" lang="en-US" altLang="en-US" sz="180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2E118F6-EA0B-CD47-91AA-6BFFB49C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061"/>
            <a:ext cx="9220938" cy="459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A57F0-21C6-884A-BDFE-1EF617137394}"/>
              </a:ext>
            </a:extLst>
          </p:cNvPr>
          <p:cNvSpPr txBox="1"/>
          <p:nvPr/>
        </p:nvSpPr>
        <p:spPr>
          <a:xfrm>
            <a:off x="7891002" y="5689314"/>
            <a:ext cx="12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Stigall et al., 2019</a:t>
            </a:r>
          </a:p>
        </p:txBody>
      </p:sp>
    </p:spTree>
    <p:extLst>
      <p:ext uri="{BB962C8B-B14F-4D97-AF65-F5344CB8AC3E}">
        <p14:creationId xmlns:p14="http://schemas.microsoft.com/office/powerpoint/2010/main" val="461218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346D-4146-7A49-A086-08AB3719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338" y="2857500"/>
            <a:ext cx="2786062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Few studies of diploporan diversity, biogeography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0A3450-6C31-0542-A856-2F8D37251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6"/>
          <a:stretch/>
        </p:blipFill>
        <p:spPr bwMode="auto">
          <a:xfrm>
            <a:off x="0" y="940791"/>
            <a:ext cx="5980670" cy="59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AA231-87C0-D944-A654-4CDF52CC0D6C}"/>
              </a:ext>
            </a:extLst>
          </p:cNvPr>
          <p:cNvSpPr txBox="1"/>
          <p:nvPr/>
        </p:nvSpPr>
        <p:spPr>
          <a:xfrm>
            <a:off x="5980670" y="6211669"/>
            <a:ext cx="247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Treated Diploporita as monophyletic </a:t>
            </a:r>
          </a:p>
        </p:txBody>
      </p:sp>
    </p:spTree>
    <p:extLst>
      <p:ext uri="{BB962C8B-B14F-4D97-AF65-F5344CB8AC3E}">
        <p14:creationId xmlns:p14="http://schemas.microsoft.com/office/powerpoint/2010/main" val="2557198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FAA231-87C0-D944-A654-4CDF52CC0D6C}"/>
              </a:ext>
            </a:extLst>
          </p:cNvPr>
          <p:cNvSpPr txBox="1"/>
          <p:nvPr/>
        </p:nvSpPr>
        <p:spPr>
          <a:xfrm>
            <a:off x="5980670" y="6211669"/>
            <a:ext cx="247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Treated Diploporita as monophyletic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85CF0A-570D-4145-9E8C-3F6B156C1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9" y="1512669"/>
            <a:ext cx="87122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D7A1F0-A519-1244-9901-A84FB6CC91C6}"/>
              </a:ext>
            </a:extLst>
          </p:cNvPr>
          <p:cNvCxnSpPr>
            <a:cxnSpLocks/>
          </p:cNvCxnSpPr>
          <p:nvPr/>
        </p:nvCxnSpPr>
        <p:spPr>
          <a:xfrm flipV="1">
            <a:off x="5152767" y="3299254"/>
            <a:ext cx="518984" cy="9267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DC7525-EEBE-E545-9636-E4988D69AA20}"/>
              </a:ext>
            </a:extLst>
          </p:cNvPr>
          <p:cNvSpPr txBox="1"/>
          <p:nvPr/>
        </p:nvSpPr>
        <p:spPr>
          <a:xfrm>
            <a:off x="172995" y="6185065"/>
            <a:ext cx="1832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Nardin and Lefebvre, 2010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2E30E5-B8ED-C94D-97EF-0A3190DF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838"/>
            <a:ext cx="5152767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Few studies of diploporan diversity, biogeography</a:t>
            </a:r>
          </a:p>
        </p:txBody>
      </p:sp>
    </p:spTree>
    <p:extLst>
      <p:ext uri="{BB962C8B-B14F-4D97-AF65-F5344CB8AC3E}">
        <p14:creationId xmlns:p14="http://schemas.microsoft.com/office/powerpoint/2010/main" val="773748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013"/>
            <a:ext cx="9096065" cy="858651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2318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Diploporita is not monophyletic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403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N=29; characters= 69; Parsimony, ML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3290" y="6583362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</p:spTree>
    <p:extLst>
      <p:ext uri="{BB962C8B-B14F-4D97-AF65-F5344CB8AC3E}">
        <p14:creationId xmlns:p14="http://schemas.microsoft.com/office/powerpoint/2010/main" val="4052011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456DED-4A26-244D-90E4-B5004468C9E1}"/>
              </a:ext>
            </a:extLst>
          </p:cNvPr>
          <p:cNvSpPr/>
          <p:nvPr/>
        </p:nvSpPr>
        <p:spPr>
          <a:xfrm>
            <a:off x="168407" y="743555"/>
            <a:ext cx="44331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Investigated evolutionary patterns of diploporan echinoderms within a phylogenetic context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Paleobiogeography 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Speciation types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 package ‘BioGeoBEARS’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reconstruct ancestral ranges within the phylogeny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reconstruct dispersal directions among defined basins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543A8F-AF81-CC4D-A87A-295C533B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2" y="1804086"/>
            <a:ext cx="4433144" cy="45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384E97-68D2-0A46-A81F-E0C7AEFCE5C4}"/>
              </a:ext>
            </a:extLst>
          </p:cNvPr>
          <p:cNvCxnSpPr/>
          <p:nvPr/>
        </p:nvCxnSpPr>
        <p:spPr>
          <a:xfrm flipH="1">
            <a:off x="7117492" y="6190735"/>
            <a:ext cx="11368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0631783-DA26-7743-A9A3-1BB0A7917DB5}"/>
              </a:ext>
            </a:extLst>
          </p:cNvPr>
          <p:cNvSpPr txBox="1"/>
          <p:nvPr/>
        </p:nvSpPr>
        <p:spPr>
          <a:xfrm>
            <a:off x="7117492" y="582140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1030A-CECD-3242-8CF7-99EFE73DC3FA}"/>
              </a:ext>
            </a:extLst>
          </p:cNvPr>
          <p:cNvSpPr/>
          <p:nvPr/>
        </p:nvSpPr>
        <p:spPr>
          <a:xfrm>
            <a:off x="7006281" y="6560067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Haplosphaeronis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sp. GIT 540-3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12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86B331D-8330-8645-9C21-49DDB6A9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" y="1795306"/>
            <a:ext cx="9008076" cy="47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5DF28-4061-5B4A-9361-5764AAA04601}"/>
              </a:ext>
            </a:extLst>
          </p:cNvPr>
          <p:cNvSpPr txBox="1"/>
          <p:nvPr/>
        </p:nvSpPr>
        <p:spPr>
          <a:xfrm>
            <a:off x="67962" y="1287474"/>
            <a:ext cx="6990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 defined basins, defined by thermal, physical barriers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361C9-F465-774C-A46D-FB7CC007B4A9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</p:spTree>
    <p:extLst>
      <p:ext uri="{BB962C8B-B14F-4D97-AF65-F5344CB8AC3E}">
        <p14:creationId xmlns:p14="http://schemas.microsoft.com/office/powerpoint/2010/main" val="1319933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10;p22">
            <a:extLst>
              <a:ext uri="{FF2B5EF4-FFF2-40B4-BE49-F238E27FC236}">
                <a16:creationId xmlns:a16="http://schemas.microsoft.com/office/drawing/2014/main" id="{49B589CC-29B8-904B-97F5-5F78D51C26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47604" y="1"/>
            <a:ext cx="36887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7;p22">
            <a:extLst>
              <a:ext uri="{FF2B5EF4-FFF2-40B4-BE49-F238E27FC236}">
                <a16:creationId xmlns:a16="http://schemas.microsoft.com/office/drawing/2014/main" id="{029A2633-ECC7-E042-8663-8D2668B59809}"/>
              </a:ext>
            </a:extLst>
          </p:cNvPr>
          <p:cNvSpPr txBox="1"/>
          <p:nvPr/>
        </p:nvSpPr>
        <p:spPr>
          <a:xfrm>
            <a:off x="0" y="0"/>
            <a:ext cx="3857624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Time-calibrated Phylogenetic Hypothesis</a:t>
            </a:r>
            <a:endParaRPr sz="40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208;p22">
            <a:extLst>
              <a:ext uri="{FF2B5EF4-FFF2-40B4-BE49-F238E27FC236}">
                <a16:creationId xmlns:a16="http://schemas.microsoft.com/office/drawing/2014/main" id="{081DDEEC-B170-E845-B33D-4C146F997EAA}"/>
              </a:ext>
            </a:extLst>
          </p:cNvPr>
          <p:cNvSpPr txBox="1"/>
          <p:nvPr/>
        </p:nvSpPr>
        <p:spPr>
          <a:xfrm>
            <a:off x="-1" y="2506975"/>
            <a:ext cx="3857625" cy="3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Species’ ranges from Paleobiology Database and literature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Used Sheffield &amp; Sumrall (2019) character matrix to Bayesian tip-dating methods in BEAST2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BC963-A48C-2F4D-B14B-49A314945607}"/>
              </a:ext>
            </a:extLst>
          </p:cNvPr>
          <p:cNvSpPr txBox="1"/>
          <p:nvPr/>
        </p:nvSpPr>
        <p:spPr>
          <a:xfrm>
            <a:off x="5241506" y="6581001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Lam, Sheffield, and Matzke, 2020 </a:t>
            </a:r>
          </a:p>
        </p:txBody>
      </p:sp>
    </p:spTree>
    <p:extLst>
      <p:ext uri="{BB962C8B-B14F-4D97-AF65-F5344CB8AC3E}">
        <p14:creationId xmlns:p14="http://schemas.microsoft.com/office/powerpoint/2010/main" val="3709836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20;p23">
            <a:extLst>
              <a:ext uri="{FF2B5EF4-FFF2-40B4-BE49-F238E27FC236}">
                <a16:creationId xmlns:a16="http://schemas.microsoft.com/office/drawing/2014/main" id="{53DF8B5A-7037-8043-BBC3-6ABA8A8E67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992" y="1534094"/>
            <a:ext cx="5918886" cy="50691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BD241-5AD9-BA4E-8B64-ECA5E7BF954D}"/>
              </a:ext>
            </a:extLst>
          </p:cNvPr>
          <p:cNvSpPr txBox="1"/>
          <p:nvPr/>
        </p:nvSpPr>
        <p:spPr>
          <a:xfrm>
            <a:off x="8081320" y="6593358"/>
            <a:ext cx="1031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Matzke, 2013</a:t>
            </a:r>
          </a:p>
        </p:txBody>
      </p:sp>
      <p:sp>
        <p:nvSpPr>
          <p:cNvPr id="6" name="Google Shape;229;p24">
            <a:extLst>
              <a:ext uri="{FF2B5EF4-FFF2-40B4-BE49-F238E27FC236}">
                <a16:creationId xmlns:a16="http://schemas.microsoft.com/office/drawing/2014/main" id="{4DFBB10E-1472-3B4C-BEE4-E76D1371F255}"/>
              </a:ext>
            </a:extLst>
          </p:cNvPr>
          <p:cNvSpPr txBox="1"/>
          <p:nvPr/>
        </p:nvSpPr>
        <p:spPr>
          <a:xfrm>
            <a:off x="96264" y="1703337"/>
            <a:ext cx="2684006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Incorporates three historical biogeography base models: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-Dispersal-extinction-cladogenesis (DEC)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-Dispersal-vicariance-analysis (DIVALIKE)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-</a:t>
            </a:r>
            <a:r>
              <a:rPr lang="en-US" sz="2000" dirty="0" err="1"/>
              <a:t>BayAreaLIKE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+j</a:t>
            </a:r>
            <a:r>
              <a:rPr lang="en-US" sz="2000" dirty="0"/>
              <a:t> parameter for founder-event speciation (i.e., jump dispersal) 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B0B95-6A00-354F-9AC1-DF4401BECFF4}"/>
              </a:ext>
            </a:extLst>
          </p:cNvPr>
          <p:cNvSpPr txBox="1"/>
          <p:nvPr/>
        </p:nvSpPr>
        <p:spPr>
          <a:xfrm>
            <a:off x="96264" y="199243"/>
            <a:ext cx="373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BioGeoBEARS (R)</a:t>
            </a:r>
          </a:p>
        </p:txBody>
      </p:sp>
    </p:spTree>
    <p:extLst>
      <p:ext uri="{BB962C8B-B14F-4D97-AF65-F5344CB8AC3E}">
        <p14:creationId xmlns:p14="http://schemas.microsoft.com/office/powerpoint/2010/main" val="2156575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C970-A65E-FB4F-8C9C-B78B027A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Model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3C91E-03AF-0147-87D6-940F2A6E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1187"/>
            <a:ext cx="9144000" cy="1655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255960-2603-9D4B-8F45-6014C75E01C8}"/>
              </a:ext>
            </a:extLst>
          </p:cNvPr>
          <p:cNvSpPr/>
          <p:nvPr/>
        </p:nvSpPr>
        <p:spPr>
          <a:xfrm>
            <a:off x="0" y="445518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Best-fit model chosen based on Akaike Information Criterion (AIC), difference between best-fit model and other models(</a:t>
            </a:r>
            <a:r>
              <a:rPr lang="el-GR" sz="2000" dirty="0"/>
              <a:t>Δ</a:t>
            </a:r>
            <a:r>
              <a:rPr lang="en-US" sz="2000" dirty="0"/>
              <a:t>AIC), and Akaike weight (</a:t>
            </a:r>
            <a:r>
              <a:rPr lang="el-GR" sz="2000" dirty="0"/>
              <a:t>ω</a:t>
            </a:r>
            <a:r>
              <a:rPr lang="en-US" sz="2000" i="1" baseline="-25000" dirty="0" err="1"/>
              <a:t>i</a:t>
            </a:r>
            <a:r>
              <a:rPr lang="en-US" sz="2000" dirty="0"/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71B16-83EF-F14E-926C-7752CEF1F499}"/>
              </a:ext>
            </a:extLst>
          </p:cNvPr>
          <p:cNvSpPr txBox="1"/>
          <p:nvPr/>
        </p:nvSpPr>
        <p:spPr>
          <a:xfrm>
            <a:off x="0" y="5598694"/>
            <a:ext cx="8037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+J parameter improved all model fits: indicates that jump dispersal likely critical in explaining blastozoan evolution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FD384-956C-094A-AECB-CF05ACD79961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E0541-11BF-2A4F-9E94-110CFC982220}"/>
              </a:ext>
            </a:extLst>
          </p:cNvPr>
          <p:cNvSpPr txBox="1"/>
          <p:nvPr/>
        </p:nvSpPr>
        <p:spPr>
          <a:xfrm>
            <a:off x="0" y="6587363"/>
            <a:ext cx="5009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d= rate of dispersal; e= rate of extinction; j= relative weight of jump dispersal </a:t>
            </a:r>
          </a:p>
        </p:txBody>
      </p:sp>
    </p:spTree>
    <p:extLst>
      <p:ext uri="{BB962C8B-B14F-4D97-AF65-F5344CB8AC3E}">
        <p14:creationId xmlns:p14="http://schemas.microsoft.com/office/powerpoint/2010/main" val="3320311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Phylogenetics of Echinodermata: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72074" y="4027580"/>
            <a:ext cx="4646706" cy="29883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416050" y="2712085"/>
            <a:ext cx="756024" cy="1313628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16050" y="4025713"/>
            <a:ext cx="756024" cy="972372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18780" y="2743835"/>
            <a:ext cx="756024" cy="1313628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18780" y="4057463"/>
            <a:ext cx="756024" cy="972372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9126" y="2374503"/>
            <a:ext cx="148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Holothurians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5029835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Echinoids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232726" y="4463573"/>
            <a:ext cx="714373" cy="1132523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34025" y="2676525"/>
            <a:ext cx="1" cy="138112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76026" y="2307193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Crinoids?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4026" y="559927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Crinoids?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46454" y="2374503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Ophiuroids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875" y="5020945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Asteroids</a:t>
            </a:r>
          </a:p>
        </p:txBody>
      </p:sp>
      <p:pic>
        <p:nvPicPr>
          <p:cNvPr id="24" name="Picture 23" descr="Actinopyga flammea, Namena lagoon, Fij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9" y="1190729"/>
            <a:ext cx="1659569" cy="1231399"/>
          </a:xfrm>
          <a:prstGeom prst="rect">
            <a:avLst/>
          </a:prstGeom>
        </p:spPr>
      </p:pic>
      <p:pic>
        <p:nvPicPr>
          <p:cNvPr id="25" name="Picture 24" descr="Echinometra mathaei, sea urchin, Kona, Hawaii-59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2" y="5477112"/>
            <a:ext cx="1825625" cy="1349137"/>
          </a:xfrm>
          <a:prstGeom prst="rect">
            <a:avLst/>
          </a:prstGeom>
        </p:spPr>
      </p:pic>
      <p:pic>
        <p:nvPicPr>
          <p:cNvPr id="26" name="Picture 25" descr="Amphiaster insignis, Spiny sea star, Sea of Cortez IMG_59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954" y="5390276"/>
            <a:ext cx="2200484" cy="1467723"/>
          </a:xfrm>
          <a:prstGeom prst="rect">
            <a:avLst/>
          </a:prstGeom>
        </p:spPr>
      </p:pic>
      <p:pic>
        <p:nvPicPr>
          <p:cNvPr id="27" name="Picture 26" descr="soft coral featherst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5471298"/>
            <a:ext cx="1851026" cy="1354951"/>
          </a:xfrm>
          <a:prstGeom prst="rect">
            <a:avLst/>
          </a:prstGeom>
        </p:spPr>
      </p:pic>
      <p:pic>
        <p:nvPicPr>
          <p:cNvPr id="28" name="Picture 27" descr="brittlestar copy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270" y="1141500"/>
            <a:ext cx="1903730" cy="13150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44610" y="6625192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Ryan Photography</a:t>
            </a:r>
          </a:p>
        </p:txBody>
      </p:sp>
    </p:spTree>
    <p:extLst>
      <p:ext uri="{BB962C8B-B14F-4D97-AF65-F5344CB8AC3E}">
        <p14:creationId xmlns:p14="http://schemas.microsoft.com/office/powerpoint/2010/main" val="3759149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1B38D8-6DC0-D849-AA5E-70B23907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4612005" cy="68580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3B17E-C309-D843-8E31-55D254F7CADC}"/>
              </a:ext>
            </a:extLst>
          </p:cNvPr>
          <p:cNvSpPr txBox="1"/>
          <p:nvPr/>
        </p:nvSpPr>
        <p:spPr>
          <a:xfrm>
            <a:off x="4612004" y="2364463"/>
            <a:ext cx="347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Reconstructed area relationships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0924C-84B9-4946-B356-82005116F7F0}"/>
              </a:ext>
            </a:extLst>
          </p:cNvPr>
          <p:cNvSpPr/>
          <p:nvPr/>
        </p:nvSpPr>
        <p:spPr>
          <a:xfrm>
            <a:off x="4573199" y="4490189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Dispersal: descendant occupies new areas than that of its ancestor 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Vicariance: descendant species occupies a subset of areas from that of its ancestor 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06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8260-F136-A544-BC05-221B79DB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3" y="331788"/>
            <a:ext cx="8229600" cy="1143000"/>
          </a:xfrm>
        </p:spPr>
        <p:txBody>
          <a:bodyPr/>
          <a:lstStyle/>
          <a:p>
            <a:pPr algn="l"/>
            <a:r>
              <a:rPr lang="en-US" dirty="0" err="1"/>
              <a:t>Biostochastic</a:t>
            </a:r>
            <a:r>
              <a:rPr lang="en-US" dirty="0"/>
              <a:t> mapping (BSM)</a:t>
            </a:r>
          </a:p>
        </p:txBody>
      </p:sp>
      <p:pic>
        <p:nvPicPr>
          <p:cNvPr id="3" name="Google Shape;241;p25">
            <a:extLst>
              <a:ext uri="{FF2B5EF4-FFF2-40B4-BE49-F238E27FC236}">
                <a16:creationId xmlns:a16="http://schemas.microsoft.com/office/drawing/2014/main" id="{DC4A8B08-EDF2-B745-830F-6EA650C355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964" y="1337746"/>
            <a:ext cx="4276036" cy="322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7;p25">
            <a:extLst>
              <a:ext uri="{FF2B5EF4-FFF2-40B4-BE49-F238E27FC236}">
                <a16:creationId xmlns:a16="http://schemas.microsoft.com/office/drawing/2014/main" id="{B262D179-8587-3F41-8980-2EE31E6034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211" y="4577001"/>
            <a:ext cx="4473146" cy="2268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18530-EF98-A148-AFFC-4E827E73CBE6}"/>
              </a:ext>
            </a:extLst>
          </p:cNvPr>
          <p:cNvSpPr txBox="1"/>
          <p:nvPr/>
        </p:nvSpPr>
        <p:spPr>
          <a:xfrm>
            <a:off x="3394910" y="6581001"/>
            <a:ext cx="128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Dupin</a:t>
            </a:r>
            <a:r>
              <a:rPr lang="en-US" sz="1200" dirty="0"/>
              <a:t> et al., 2017</a:t>
            </a:r>
          </a:p>
        </p:txBody>
      </p:sp>
      <p:sp>
        <p:nvSpPr>
          <p:cNvPr id="6" name="Google Shape;240;p25">
            <a:extLst>
              <a:ext uri="{FF2B5EF4-FFF2-40B4-BE49-F238E27FC236}">
                <a16:creationId xmlns:a16="http://schemas.microsoft.com/office/drawing/2014/main" id="{6B949427-5391-5D43-85A5-0876620E0A54}"/>
              </a:ext>
            </a:extLst>
          </p:cNvPr>
          <p:cNvSpPr txBox="1"/>
          <p:nvPr/>
        </p:nvSpPr>
        <p:spPr>
          <a:xfrm>
            <a:off x="-459398" y="1078603"/>
            <a:ext cx="4683211" cy="25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558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2400" dirty="0"/>
              <a:t>Estimates the </a:t>
            </a:r>
            <a:r>
              <a:rPr lang="en-US" sz="2400" i="1" dirty="0">
                <a:solidFill>
                  <a:srgbClr val="FFFF00"/>
                </a:solidFill>
              </a:rPr>
              <a:t>number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i="1" dirty="0">
                <a:solidFill>
                  <a:srgbClr val="FFFF00"/>
                </a:solidFill>
              </a:rPr>
              <a:t>percentage, and direction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of dispersal events, which are dominant in our models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" name="Google Shape;248;p25">
            <a:extLst>
              <a:ext uri="{FF2B5EF4-FFF2-40B4-BE49-F238E27FC236}">
                <a16:creationId xmlns:a16="http://schemas.microsoft.com/office/drawing/2014/main" id="{0A30C089-1CB6-3B42-AF58-5F7AA7AC2788}"/>
              </a:ext>
            </a:extLst>
          </p:cNvPr>
          <p:cNvSpPr txBox="1"/>
          <p:nvPr/>
        </p:nvSpPr>
        <p:spPr>
          <a:xfrm>
            <a:off x="7364" y="4726631"/>
            <a:ext cx="4564636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Table on top indicates number of dispersal events between basins; figure at bottom visualizes such events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46218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B28DEB-E311-DF46-B013-433F349FA866}"/>
              </a:ext>
            </a:extLst>
          </p:cNvPr>
          <p:cNvSpPr/>
          <p:nvPr/>
        </p:nvSpPr>
        <p:spPr>
          <a:xfrm>
            <a:off x="4326362" y="1500188"/>
            <a:ext cx="4833680" cy="5357347"/>
          </a:xfrm>
          <a:prstGeom prst="rect">
            <a:avLst/>
          </a:prstGeom>
          <a:solidFill>
            <a:srgbClr val="FE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256;p26">
            <a:extLst>
              <a:ext uri="{FF2B5EF4-FFF2-40B4-BE49-F238E27FC236}">
                <a16:creationId xmlns:a16="http://schemas.microsoft.com/office/drawing/2014/main" id="{178A766D-9348-F64E-8498-EB58B73299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549"/>
          <a:stretch/>
        </p:blipFill>
        <p:spPr>
          <a:xfrm>
            <a:off x="4326362" y="1255976"/>
            <a:ext cx="4833680" cy="56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5;p26">
            <a:extLst>
              <a:ext uri="{FF2B5EF4-FFF2-40B4-BE49-F238E27FC236}">
                <a16:creationId xmlns:a16="http://schemas.microsoft.com/office/drawing/2014/main" id="{01004D5A-B899-FD40-B66E-7D459BFECCD7}"/>
              </a:ext>
            </a:extLst>
          </p:cNvPr>
          <p:cNvSpPr txBox="1"/>
          <p:nvPr/>
        </p:nvSpPr>
        <p:spPr>
          <a:xfrm>
            <a:off x="143577" y="1384598"/>
            <a:ext cx="3995287" cy="56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Time-sliced the BSM analysis</a:t>
            </a:r>
            <a:endParaRPr sz="2400" dirty="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400" dirty="0"/>
              <a:t>Early - Middle Ordovician (Tremadocian-Dapingian stages)</a:t>
            </a:r>
            <a:endParaRPr sz="2400" dirty="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400" dirty="0"/>
              <a:t>Middle Ordovician (Darriwilian Stage; GOBE)</a:t>
            </a:r>
            <a:endParaRPr sz="2400" dirty="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400" dirty="0"/>
              <a:t>Late Ordovician (Sandbian-Hirnantian stages)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First study to take a time slice BSM approach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5E306D-BE2D-8041-80BF-1363B8250FB3}"/>
              </a:ext>
            </a:extLst>
          </p:cNvPr>
          <p:cNvSpPr txBox="1">
            <a:spLocks/>
          </p:cNvSpPr>
          <p:nvPr/>
        </p:nvSpPr>
        <p:spPr>
          <a:xfrm>
            <a:off x="109013" y="3317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Biostochastic mapping (BSM)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89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BEBA8-D852-1A49-B592-D39983E4F9B1}"/>
              </a:ext>
            </a:extLst>
          </p:cNvPr>
          <p:cNvSpPr/>
          <p:nvPr/>
        </p:nvSpPr>
        <p:spPr>
          <a:xfrm>
            <a:off x="-1" y="0"/>
            <a:ext cx="44577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C5B72-7464-9541-A7AF-2D33C2B430EC}"/>
              </a:ext>
            </a:extLst>
          </p:cNvPr>
          <p:cNvSpPr/>
          <p:nvPr/>
        </p:nvSpPr>
        <p:spPr>
          <a:xfrm>
            <a:off x="0" y="4157663"/>
            <a:ext cx="4100513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12;p31">
            <a:extLst>
              <a:ext uri="{FF2B5EF4-FFF2-40B4-BE49-F238E27FC236}">
                <a16:creationId xmlns:a16="http://schemas.microsoft.com/office/drawing/2014/main" id="{948FBEC2-EE91-CC43-8DCB-7C4F088AA3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394" y="40497"/>
            <a:ext cx="12244552" cy="30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3;p31">
            <a:extLst>
              <a:ext uri="{FF2B5EF4-FFF2-40B4-BE49-F238E27FC236}">
                <a16:creationId xmlns:a16="http://schemas.microsoft.com/office/drawing/2014/main" id="{A23B58E4-8FC4-E140-ABF0-4821CCD60C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14775"/>
            <a:ext cx="4457700" cy="2814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5;p32">
            <a:extLst>
              <a:ext uri="{FF2B5EF4-FFF2-40B4-BE49-F238E27FC236}">
                <a16:creationId xmlns:a16="http://schemas.microsoft.com/office/drawing/2014/main" id="{2A6CFA03-636C-EC46-A48F-FED7CEB4C289}"/>
              </a:ext>
            </a:extLst>
          </p:cNvPr>
          <p:cNvSpPr txBox="1"/>
          <p:nvPr/>
        </p:nvSpPr>
        <p:spPr>
          <a:xfrm>
            <a:off x="4457700" y="2120099"/>
            <a:ext cx="4686300" cy="24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Time 1: Tremadocian-Dapingian stages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Most dispersal from </a:t>
            </a:r>
            <a:endParaRPr sz="2800" dirty="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800" dirty="0"/>
              <a:t>Baltica to Southern Laurentia</a:t>
            </a:r>
            <a:endParaRPr sz="2800" dirty="0"/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800" dirty="0"/>
              <a:t>Western Midcontinent to Southern Appalachian Basin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 lot of exchange between Gondwana and Laurentia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B8025-67EB-CD47-80BE-3FABBDFF559F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EB857-FADF-5240-A6CE-2A02777A1AD6}"/>
              </a:ext>
            </a:extLst>
          </p:cNvPr>
          <p:cNvSpPr/>
          <p:nvPr/>
        </p:nvSpPr>
        <p:spPr>
          <a:xfrm>
            <a:off x="-2" y="3204679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Left rows: ancestral areas. Top columns: areas dispersed into </a:t>
            </a:r>
            <a:endParaRPr lang="en-US" sz="1600" dirty="0">
              <a:solidFill>
                <a:schemeClr val="bg1"/>
              </a:solidFill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" name="Google Shape;256;p26">
            <a:extLst>
              <a:ext uri="{FF2B5EF4-FFF2-40B4-BE49-F238E27FC236}">
                <a16:creationId xmlns:a16="http://schemas.microsoft.com/office/drawing/2014/main" id="{90F36B97-2A12-FB40-90B7-D58AFDF7EE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49"/>
          <a:stretch/>
        </p:blipFill>
        <p:spPr>
          <a:xfrm>
            <a:off x="3918169" y="0"/>
            <a:ext cx="1921787" cy="2120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80ED03-4EFE-0F44-9E5B-8E2625971A9A}"/>
              </a:ext>
            </a:extLst>
          </p:cNvPr>
          <p:cNvCxnSpPr>
            <a:cxnSpLocks/>
          </p:cNvCxnSpPr>
          <p:nvPr/>
        </p:nvCxnSpPr>
        <p:spPr>
          <a:xfrm flipH="1">
            <a:off x="5993328" y="1743630"/>
            <a:ext cx="80752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42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F9C44A-E182-E945-A8C7-DEBEE70D6079}"/>
              </a:ext>
            </a:extLst>
          </p:cNvPr>
          <p:cNvSpPr/>
          <p:nvPr/>
        </p:nvSpPr>
        <p:spPr>
          <a:xfrm>
            <a:off x="-1" y="0"/>
            <a:ext cx="44577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34;p33">
            <a:extLst>
              <a:ext uri="{FF2B5EF4-FFF2-40B4-BE49-F238E27FC236}">
                <a16:creationId xmlns:a16="http://schemas.microsoft.com/office/drawing/2014/main" id="{9E66E4AD-B310-CB48-B284-5785FFE629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980" r="29578"/>
          <a:stretch/>
        </p:blipFill>
        <p:spPr>
          <a:xfrm>
            <a:off x="-185738" y="114300"/>
            <a:ext cx="5100639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35;p33">
            <a:extLst>
              <a:ext uri="{FF2B5EF4-FFF2-40B4-BE49-F238E27FC236}">
                <a16:creationId xmlns:a16="http://schemas.microsoft.com/office/drawing/2014/main" id="{CC353085-DC81-6F47-AD6A-3149878048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86188"/>
            <a:ext cx="445770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1E4777-E2AB-B745-868E-ECE5BF029F97}"/>
              </a:ext>
            </a:extLst>
          </p:cNvPr>
          <p:cNvSpPr/>
          <p:nvPr/>
        </p:nvSpPr>
        <p:spPr>
          <a:xfrm>
            <a:off x="4457700" y="207746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/>
              <a:t>Time 2: Darriwilian Stage GOBE</a:t>
            </a:r>
          </a:p>
          <a:p>
            <a:pPr lvl="0"/>
            <a:r>
              <a:rPr lang="en-US" sz="2800" dirty="0"/>
              <a:t>Most dispersal from </a:t>
            </a:r>
          </a:p>
          <a:p>
            <a:pPr marL="914400" lvl="0" indent="-355600">
              <a:buSzPts val="2000"/>
              <a:buChar char="●"/>
            </a:pPr>
            <a:r>
              <a:rPr lang="en-US" sz="2800" dirty="0"/>
              <a:t>Baltica to Cincinnati Basin</a:t>
            </a:r>
          </a:p>
          <a:p>
            <a:pPr marL="914400" lvl="0" indent="-355600">
              <a:buSzPts val="2000"/>
              <a:buChar char="●"/>
            </a:pPr>
            <a:r>
              <a:rPr lang="en-US" sz="2800" dirty="0"/>
              <a:t>Western Midcontinent to Southern Appalachian Basin</a:t>
            </a:r>
          </a:p>
          <a:p>
            <a:pPr lvl="0"/>
            <a:r>
              <a:rPr lang="en-US" sz="2800" dirty="0"/>
              <a:t>More restricted dispersal events compared to 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D90B5-EFC4-7246-A48B-64881B040440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pic>
        <p:nvPicPr>
          <p:cNvPr id="11" name="Google Shape;256;p26">
            <a:extLst>
              <a:ext uri="{FF2B5EF4-FFF2-40B4-BE49-F238E27FC236}">
                <a16:creationId xmlns:a16="http://schemas.microsoft.com/office/drawing/2014/main" id="{DDDBA135-E985-2F46-9E1E-4DC415C9D0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49"/>
          <a:stretch/>
        </p:blipFill>
        <p:spPr>
          <a:xfrm>
            <a:off x="3918169" y="0"/>
            <a:ext cx="1921787" cy="2120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238092-A503-4846-9FAD-BDAF0B71F9B6}"/>
              </a:ext>
            </a:extLst>
          </p:cNvPr>
          <p:cNvCxnSpPr>
            <a:cxnSpLocks/>
          </p:cNvCxnSpPr>
          <p:nvPr/>
        </p:nvCxnSpPr>
        <p:spPr>
          <a:xfrm flipH="1">
            <a:off x="5969577" y="1244866"/>
            <a:ext cx="80752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8384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F9C44A-E182-E945-A8C7-DEBEE70D6079}"/>
              </a:ext>
            </a:extLst>
          </p:cNvPr>
          <p:cNvSpPr/>
          <p:nvPr/>
        </p:nvSpPr>
        <p:spPr>
          <a:xfrm>
            <a:off x="-1" y="0"/>
            <a:ext cx="44577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345;p34">
            <a:extLst>
              <a:ext uri="{FF2B5EF4-FFF2-40B4-BE49-F238E27FC236}">
                <a16:creationId xmlns:a16="http://schemas.microsoft.com/office/drawing/2014/main" id="{A69AAE96-B61E-724F-84C3-6D81DE6019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6987"/>
          <a:stretch/>
        </p:blipFill>
        <p:spPr>
          <a:xfrm>
            <a:off x="-200025" y="131551"/>
            <a:ext cx="4657725" cy="334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8;p34">
            <a:extLst>
              <a:ext uri="{FF2B5EF4-FFF2-40B4-BE49-F238E27FC236}">
                <a16:creationId xmlns:a16="http://schemas.microsoft.com/office/drawing/2014/main" id="{103F75AD-0273-C44F-BC31-12E063A954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0476"/>
            <a:ext cx="4457700" cy="292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01212-2888-3743-BC50-25F6F1FF882A}"/>
              </a:ext>
            </a:extLst>
          </p:cNvPr>
          <p:cNvSpPr/>
          <p:nvPr/>
        </p:nvSpPr>
        <p:spPr>
          <a:xfrm>
            <a:off x="4572000" y="2723198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/>
              <a:t>Time 3: Sandbian to Hirnantian stages</a:t>
            </a:r>
          </a:p>
          <a:p>
            <a:pPr lvl="0"/>
            <a:r>
              <a:rPr lang="en-US" sz="2800" dirty="0"/>
              <a:t>Most dispersal from </a:t>
            </a:r>
          </a:p>
          <a:p>
            <a:pPr marL="914400" lvl="0" indent="-355600">
              <a:buSzPts val="2000"/>
              <a:buChar char="●"/>
            </a:pPr>
            <a:r>
              <a:rPr lang="en-US" sz="2800" dirty="0"/>
              <a:t>Baltica to Cincinnati Basin</a:t>
            </a:r>
          </a:p>
          <a:p>
            <a:pPr marL="914400" lvl="0" indent="-355600">
              <a:buSzPts val="2000"/>
              <a:buChar char="●"/>
            </a:pPr>
            <a:r>
              <a:rPr lang="en-US" sz="2800" dirty="0"/>
              <a:t>Western Midcontinent to other Laurentian basins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E864C-D79E-FC49-A3AA-00CA05560A1B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pic>
        <p:nvPicPr>
          <p:cNvPr id="13" name="Google Shape;256;p26">
            <a:extLst>
              <a:ext uri="{FF2B5EF4-FFF2-40B4-BE49-F238E27FC236}">
                <a16:creationId xmlns:a16="http://schemas.microsoft.com/office/drawing/2014/main" id="{8431FFE3-B56A-204D-A212-C629A2259A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49"/>
          <a:stretch/>
        </p:blipFill>
        <p:spPr>
          <a:xfrm>
            <a:off x="3918169" y="0"/>
            <a:ext cx="1921787" cy="2120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9CE998-27BF-AA4A-A061-E3B7A455A773}"/>
              </a:ext>
            </a:extLst>
          </p:cNvPr>
          <p:cNvCxnSpPr>
            <a:cxnSpLocks/>
          </p:cNvCxnSpPr>
          <p:nvPr/>
        </p:nvCxnSpPr>
        <p:spPr>
          <a:xfrm flipH="1">
            <a:off x="5981453" y="674851"/>
            <a:ext cx="80752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6057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9E864C-D79E-FC49-A3AA-00CA05560A1B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CAC8368-D09C-7C4C-9B96-A9149892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1" y="2915478"/>
            <a:ext cx="6720440" cy="35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scuttelus48182.jpg">
            <a:extLst>
              <a:ext uri="{FF2B5EF4-FFF2-40B4-BE49-F238E27FC236}">
                <a16:creationId xmlns:a16="http://schemas.microsoft.com/office/drawing/2014/main" id="{0FFBC4FC-E04E-0042-81A6-D9AD77F1C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50" y="463826"/>
            <a:ext cx="1607740" cy="215855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6E2D9F-6EE0-C94C-A931-F9DAD026A870}"/>
              </a:ext>
            </a:extLst>
          </p:cNvPr>
          <p:cNvCxnSpPr>
            <a:cxnSpLocks/>
          </p:cNvCxnSpPr>
          <p:nvPr/>
        </p:nvCxnSpPr>
        <p:spPr>
          <a:xfrm flipH="1">
            <a:off x="1469812" y="2520485"/>
            <a:ext cx="32855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0F9969-C89A-B74D-A601-76AA332FD783}"/>
              </a:ext>
            </a:extLst>
          </p:cNvPr>
          <p:cNvSpPr txBox="1"/>
          <p:nvPr/>
        </p:nvSpPr>
        <p:spPr>
          <a:xfrm>
            <a:off x="1634087" y="2566470"/>
            <a:ext cx="244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Holocystites scutellus</a:t>
            </a:r>
          </a:p>
        </p:txBody>
      </p:sp>
      <p:pic>
        <p:nvPicPr>
          <p:cNvPr id="14" name="Picture 13" descr="Anticosti1.jpg">
            <a:extLst>
              <a:ext uri="{FF2B5EF4-FFF2-40B4-BE49-F238E27FC236}">
                <a16:creationId xmlns:a16="http://schemas.microsoft.com/office/drawing/2014/main" id="{68331667-F60B-5E4E-8CC7-67CF634A6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056" y="659028"/>
            <a:ext cx="2255248" cy="1969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9C20D3-4731-5043-9CBF-4D6755BA8E88}"/>
              </a:ext>
            </a:extLst>
          </p:cNvPr>
          <p:cNvCxnSpPr>
            <a:cxnSpLocks/>
          </p:cNvCxnSpPr>
          <p:nvPr/>
        </p:nvCxnSpPr>
        <p:spPr>
          <a:xfrm flipH="1">
            <a:off x="5571360" y="2622378"/>
            <a:ext cx="418678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E3EB12-EEB9-BB4A-9E8A-6E3238A2C67C}"/>
              </a:ext>
            </a:extLst>
          </p:cNvPr>
          <p:cNvCxnSpPr/>
          <p:nvPr/>
        </p:nvCxnSpPr>
        <p:spPr>
          <a:xfrm flipH="1">
            <a:off x="2597426" y="2358887"/>
            <a:ext cx="1709531" cy="19480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07BE9B-5526-FA41-A1F6-520BECC40EF8}"/>
              </a:ext>
            </a:extLst>
          </p:cNvPr>
          <p:cNvCxnSpPr>
            <a:cxnSpLocks/>
          </p:cNvCxnSpPr>
          <p:nvPr/>
        </p:nvCxnSpPr>
        <p:spPr>
          <a:xfrm>
            <a:off x="332819" y="2113722"/>
            <a:ext cx="1708071" cy="20474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6C8B1F-D306-D34A-B2EF-8D6B09622510}"/>
              </a:ext>
            </a:extLst>
          </p:cNvPr>
          <p:cNvSpPr txBox="1"/>
          <p:nvPr/>
        </p:nvSpPr>
        <p:spPr>
          <a:xfrm>
            <a:off x="5553885" y="2628228"/>
            <a:ext cx="244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Holocystites salmoensis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962A2-840D-BC47-A7D0-53C2E90B6E37}"/>
              </a:ext>
            </a:extLst>
          </p:cNvPr>
          <p:cNvSpPr txBox="1"/>
          <p:nvPr/>
        </p:nvSpPr>
        <p:spPr>
          <a:xfrm>
            <a:off x="7564582" y="463826"/>
            <a:ext cx="1146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use these models to uncover areas of possible fossil bearing locations?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DB926-91BD-D745-80FE-F2412BAE26A8}"/>
              </a:ext>
            </a:extLst>
          </p:cNvPr>
          <p:cNvSpPr txBox="1"/>
          <p:nvPr/>
        </p:nvSpPr>
        <p:spPr>
          <a:xfrm>
            <a:off x="1460148" y="2268856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E104DE-4705-3343-8E8F-6D5476CF12A4}"/>
              </a:ext>
            </a:extLst>
          </p:cNvPr>
          <p:cNvSpPr txBox="1"/>
          <p:nvPr/>
        </p:nvSpPr>
        <p:spPr>
          <a:xfrm>
            <a:off x="5635212" y="2389680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884733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D3C59-98B5-EF4A-83A2-FC964AE1B317}"/>
              </a:ext>
            </a:extLst>
          </p:cNvPr>
          <p:cNvSpPr/>
          <p:nvPr/>
        </p:nvSpPr>
        <p:spPr>
          <a:xfrm>
            <a:off x="0" y="0"/>
            <a:ext cx="7000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58;p35">
            <a:extLst>
              <a:ext uri="{FF2B5EF4-FFF2-40B4-BE49-F238E27FC236}">
                <a16:creationId xmlns:a16="http://schemas.microsoft.com/office/drawing/2014/main" id="{C32DF1F6-02C5-7C47-BFD2-75D4B2A4F6F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4638"/>
            <a:ext cx="6733357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081F6-0621-714D-99AC-63CFF18ADF10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3D1AE-3EF7-9344-B2D5-6FE08B6AB72E}"/>
              </a:ext>
            </a:extLst>
          </p:cNvPr>
          <p:cNvSpPr txBox="1"/>
          <p:nvPr/>
        </p:nvSpPr>
        <p:spPr>
          <a:xfrm>
            <a:off x="7246468" y="2619542"/>
            <a:ext cx="1628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Abiotic drivers? </a:t>
            </a:r>
          </a:p>
        </p:txBody>
      </p:sp>
    </p:spTree>
    <p:extLst>
      <p:ext uri="{BB962C8B-B14F-4D97-AF65-F5344CB8AC3E}">
        <p14:creationId xmlns:p14="http://schemas.microsoft.com/office/powerpoint/2010/main" val="1179584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D3C59-98B5-EF4A-83A2-FC964AE1B317}"/>
              </a:ext>
            </a:extLst>
          </p:cNvPr>
          <p:cNvSpPr/>
          <p:nvPr/>
        </p:nvSpPr>
        <p:spPr>
          <a:xfrm>
            <a:off x="0" y="0"/>
            <a:ext cx="782955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368;p36">
            <a:extLst>
              <a:ext uri="{FF2B5EF4-FFF2-40B4-BE49-F238E27FC236}">
                <a16:creationId xmlns:a16="http://schemas.microsoft.com/office/drawing/2014/main" id="{09282BC5-6975-B840-9979-2A3AD8B3BA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20" y="266704"/>
            <a:ext cx="7547816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761048-BF79-554A-9E50-209F22A0B735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</p:spTree>
    <p:extLst>
      <p:ext uri="{BB962C8B-B14F-4D97-AF65-F5344CB8AC3E}">
        <p14:creationId xmlns:p14="http://schemas.microsoft.com/office/powerpoint/2010/main" val="1514563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D3C59-98B5-EF4A-83A2-FC964AE1B317}"/>
              </a:ext>
            </a:extLst>
          </p:cNvPr>
          <p:cNvSpPr/>
          <p:nvPr/>
        </p:nvSpPr>
        <p:spPr>
          <a:xfrm>
            <a:off x="0" y="0"/>
            <a:ext cx="7000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58;p35">
            <a:extLst>
              <a:ext uri="{FF2B5EF4-FFF2-40B4-BE49-F238E27FC236}">
                <a16:creationId xmlns:a16="http://schemas.microsoft.com/office/drawing/2014/main" id="{C32DF1F6-02C5-7C47-BFD2-75D4B2A4F6F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4638"/>
            <a:ext cx="6733357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7FA04-C487-0847-9BE2-73AC53BBD434}"/>
              </a:ext>
            </a:extLst>
          </p:cNvPr>
          <p:cNvSpPr txBox="1"/>
          <p:nvPr/>
        </p:nvSpPr>
        <p:spPr>
          <a:xfrm>
            <a:off x="7000875" y="903288"/>
            <a:ext cx="21431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Speciation rates difficult to tie to specific abiotic drivers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6C333-427C-D34B-8447-FAB8184694FB}"/>
              </a:ext>
            </a:extLst>
          </p:cNvPr>
          <p:cNvSpPr txBox="1"/>
          <p:nvPr/>
        </p:nvSpPr>
        <p:spPr>
          <a:xfrm>
            <a:off x="6915927" y="6593358"/>
            <a:ext cx="2289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Lam, Sheffield, and Matzke, 2020 </a:t>
            </a:r>
          </a:p>
        </p:txBody>
      </p:sp>
    </p:spTree>
    <p:extLst>
      <p:ext uri="{BB962C8B-B14F-4D97-AF65-F5344CB8AC3E}">
        <p14:creationId xmlns:p14="http://schemas.microsoft.com/office/powerpoint/2010/main" val="262817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phylo_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9"/>
          <a:stretch/>
        </p:blipFill>
        <p:spPr>
          <a:xfrm>
            <a:off x="0" y="2402544"/>
            <a:ext cx="9144000" cy="4481243"/>
          </a:xfrm>
          <a:prstGeom prst="rect">
            <a:avLst/>
          </a:prstGeom>
        </p:spPr>
      </p:pic>
      <p:pic>
        <p:nvPicPr>
          <p:cNvPr id="19" name="Picture 18" descr="eocr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421" y="1173692"/>
            <a:ext cx="834443" cy="1122182"/>
          </a:xfrm>
          <a:prstGeom prst="rect">
            <a:avLst/>
          </a:prstGeom>
        </p:spPr>
      </p:pic>
      <p:pic>
        <p:nvPicPr>
          <p:cNvPr id="21" name="Picture 20" descr="65884baaeca0c5f0ba54ee83e699b0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7265" y="745709"/>
            <a:ext cx="777662" cy="1702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41" y="1700627"/>
            <a:ext cx="653494" cy="731913"/>
          </a:xfrm>
          <a:prstGeom prst="rect">
            <a:avLst/>
          </a:prstGeom>
        </p:spPr>
      </p:pic>
      <p:pic>
        <p:nvPicPr>
          <p:cNvPr id="6" name="Picture 5" descr="seasta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717" y="1292929"/>
            <a:ext cx="638957" cy="598912"/>
          </a:xfrm>
          <a:prstGeom prst="rect">
            <a:avLst/>
          </a:prstGeom>
        </p:spPr>
      </p:pic>
      <p:pic>
        <p:nvPicPr>
          <p:cNvPr id="7" name="Picture 6" descr="jc0480762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54" y="1076419"/>
            <a:ext cx="948758" cy="631093"/>
          </a:xfrm>
          <a:prstGeom prst="rect">
            <a:avLst/>
          </a:prstGeom>
        </p:spPr>
      </p:pic>
      <p:pic>
        <p:nvPicPr>
          <p:cNvPr id="8" name="Picture 7" descr="Sea_urchin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70" y="1820341"/>
            <a:ext cx="645482" cy="549286"/>
          </a:xfrm>
          <a:prstGeom prst="rect">
            <a:avLst/>
          </a:prstGeom>
        </p:spPr>
      </p:pic>
      <p:pic>
        <p:nvPicPr>
          <p:cNvPr id="10" name="Picture 6" descr="https://lh6.googleusercontent.com/CU3KKAT4fsvzTlAxa3ClFBUXNM4EtyqHz-L0rSGeNTXu28uKlkeJX6NXBQ6NwV8_hVFrDqwEU7tue463DbwnU_j6XTX1LrKIw8NoLeagLuRfJ7rVr7eCKV7TBwfMHizuE6eUxsPiW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505" y="1650890"/>
            <a:ext cx="574212" cy="6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s://lh4.googleusercontent.com/WCNCiwQmnrxsZIroWNUfHVYQ7FMSrrz0KzRCDwSMGnPB8ABRWuVe6DWMrnPe_wKHl8fWT5g6hjmQDw0gZVIbXLKNRU-DMtDopHFZjWkCKzdBqL8NrrBZ-KfDnD-gPJnOqiO-zwHg5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5356" y="1579624"/>
            <a:ext cx="621252" cy="7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Untitle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239" y="1649384"/>
            <a:ext cx="706402" cy="73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5.googleusercontent.com/jD9aUvGZtsbvZ1x74RYXKz5c-yuL0ISxMAFIZovaBfuXPKTctRj3GLqPFAEulBq1qlSCZewbucNSzxHs7iC98chDhKZs77f2kwCidJsGiwIqpkZRPBuG3XK7TCRfzDcx0uGq2g7dw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9605" y="1621974"/>
            <a:ext cx="726292" cy="7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Untitled-1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52" y="1725374"/>
            <a:ext cx="639144" cy="654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930" y="1340269"/>
            <a:ext cx="549274" cy="1103144"/>
          </a:xfrm>
          <a:prstGeom prst="rect">
            <a:avLst/>
          </a:prstGeom>
        </p:spPr>
      </p:pic>
      <p:pic>
        <p:nvPicPr>
          <p:cNvPr id="17" name="Picture 16" descr="edrio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674" y="1725374"/>
            <a:ext cx="588053" cy="611893"/>
          </a:xfrm>
          <a:prstGeom prst="rect">
            <a:avLst/>
          </a:prstGeom>
        </p:spPr>
      </p:pic>
      <p:pic>
        <p:nvPicPr>
          <p:cNvPr id="18" name="Picture 17" descr="helico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1245648"/>
            <a:ext cx="536951" cy="939664"/>
          </a:xfrm>
          <a:prstGeom prst="rect">
            <a:avLst/>
          </a:prstGeom>
        </p:spPr>
      </p:pic>
      <p:pic>
        <p:nvPicPr>
          <p:cNvPr id="20" name="Picture 19" descr="styl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864" y="1464467"/>
            <a:ext cx="715646" cy="903974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6170511" y="4786923"/>
            <a:ext cx="2656167" cy="15630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Extinct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Echinodermata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3041" y="6609222"/>
            <a:ext cx="1947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Sumrall &amp; Wray, 2007</a:t>
            </a:r>
          </a:p>
        </p:txBody>
      </p:sp>
    </p:spTree>
    <p:extLst>
      <p:ext uri="{BB962C8B-B14F-4D97-AF65-F5344CB8AC3E}">
        <p14:creationId xmlns:p14="http://schemas.microsoft.com/office/powerpoint/2010/main" val="34446237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81;p37">
            <a:extLst>
              <a:ext uri="{FF2B5EF4-FFF2-40B4-BE49-F238E27FC236}">
                <a16:creationId xmlns:a16="http://schemas.microsoft.com/office/drawing/2014/main" id="{19493298-E5D2-DA4B-B519-DAC36F7041B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975" y="1341500"/>
            <a:ext cx="4162481" cy="507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82;p37">
            <a:extLst>
              <a:ext uri="{FF2B5EF4-FFF2-40B4-BE49-F238E27FC236}">
                <a16:creationId xmlns:a16="http://schemas.microsoft.com/office/drawing/2014/main" id="{CD94D2DE-7804-E14A-AAEB-F11FF55F98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458" y="1341500"/>
            <a:ext cx="4107092" cy="50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5;p37">
            <a:extLst>
              <a:ext uri="{FF2B5EF4-FFF2-40B4-BE49-F238E27FC236}">
                <a16:creationId xmlns:a16="http://schemas.microsoft.com/office/drawing/2014/main" id="{B4660841-FEC3-6C41-B5C0-81C18D7437A4}"/>
              </a:ext>
            </a:extLst>
          </p:cNvPr>
          <p:cNvSpPr txBox="1"/>
          <p:nvPr/>
        </p:nvSpPr>
        <p:spPr>
          <a:xfrm>
            <a:off x="-700288" y="962263"/>
            <a:ext cx="3758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Early Ordovician</a:t>
            </a:r>
            <a:endParaRPr sz="2400" b="1" dirty="0"/>
          </a:p>
        </p:txBody>
      </p:sp>
      <p:sp>
        <p:nvSpPr>
          <p:cNvPr id="7" name="Google Shape;386;p37">
            <a:extLst>
              <a:ext uri="{FF2B5EF4-FFF2-40B4-BE49-F238E27FC236}">
                <a16:creationId xmlns:a16="http://schemas.microsoft.com/office/drawing/2014/main" id="{1E3D5091-187B-3144-81E5-1A17A4F5F3FA}"/>
              </a:ext>
            </a:extLst>
          </p:cNvPr>
          <p:cNvSpPr txBox="1"/>
          <p:nvPr/>
        </p:nvSpPr>
        <p:spPr>
          <a:xfrm>
            <a:off x="3435300" y="974862"/>
            <a:ext cx="3758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Middle Ordovician</a:t>
            </a:r>
            <a:endParaRPr sz="2400" b="1" dirty="0"/>
          </a:p>
        </p:txBody>
      </p:sp>
      <p:sp>
        <p:nvSpPr>
          <p:cNvPr id="8" name="Google Shape;388;p37">
            <a:extLst>
              <a:ext uri="{FF2B5EF4-FFF2-40B4-BE49-F238E27FC236}">
                <a16:creationId xmlns:a16="http://schemas.microsoft.com/office/drawing/2014/main" id="{2B0B4E6A-6098-3248-A59D-57985DF257F0}"/>
              </a:ext>
            </a:extLst>
          </p:cNvPr>
          <p:cNvSpPr txBox="1"/>
          <p:nvPr/>
        </p:nvSpPr>
        <p:spPr>
          <a:xfrm>
            <a:off x="107975" y="6448500"/>
            <a:ext cx="1830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Pohl et al. </a:t>
            </a:r>
            <a:r>
              <a:rPr lang="en-US" sz="1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(2</a:t>
            </a:r>
            <a:r>
              <a:rPr lang="en-US" sz="1500" dirty="0"/>
              <a:t>016</a:t>
            </a:r>
            <a:r>
              <a:rPr lang="en-US" sz="1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 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FD89AE-89B0-8848-91B0-E62644729489}"/>
              </a:ext>
            </a:extLst>
          </p:cNvPr>
          <p:cNvSpPr/>
          <p:nvPr/>
        </p:nvSpPr>
        <p:spPr>
          <a:xfrm>
            <a:off x="0" y="58980"/>
            <a:ext cx="71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/>
              <a:t>Surface ocean circulation models of Early and Middle Ordovician </a:t>
            </a:r>
          </a:p>
        </p:txBody>
      </p:sp>
    </p:spTree>
    <p:extLst>
      <p:ext uri="{BB962C8B-B14F-4D97-AF65-F5344CB8AC3E}">
        <p14:creationId xmlns:p14="http://schemas.microsoft.com/office/powerpoint/2010/main" val="31075065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olo.jpg">
            <a:extLst>
              <a:ext uri="{FF2B5EF4-FFF2-40B4-BE49-F238E27FC236}">
                <a16:creationId xmlns:a16="http://schemas.microsoft.com/office/drawing/2014/main" id="{76AE85F2-85D9-AE4B-A01D-8D02691A8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295" y="803225"/>
            <a:ext cx="6657977" cy="600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8577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can we go from here?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909EB-1886-704D-B93C-6158411F63FE}"/>
              </a:ext>
            </a:extLst>
          </p:cNvPr>
          <p:cNvSpPr txBox="1"/>
          <p:nvPr/>
        </p:nvSpPr>
        <p:spPr>
          <a:xfrm>
            <a:off x="7421218" y="6488668"/>
            <a:ext cx="121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Tholocystis</a:t>
            </a:r>
          </a:p>
        </p:txBody>
      </p:sp>
    </p:spTree>
    <p:extLst>
      <p:ext uri="{BB962C8B-B14F-4D97-AF65-F5344CB8AC3E}">
        <p14:creationId xmlns:p14="http://schemas.microsoft.com/office/powerpoint/2010/main" val="4085649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Geographic Biases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48" t="4349" b="2384"/>
          <a:stretch/>
        </p:blipFill>
        <p:spPr>
          <a:xfrm>
            <a:off x="239222" y="1925292"/>
            <a:ext cx="8570473" cy="4369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1084" y="6575776"/>
            <a:ext cx="1340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Zamora, 2010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1016003" y="4156364"/>
            <a:ext cx="1264059" cy="1248192"/>
          </a:xfrm>
          <a:prstGeom prst="straightConnector1">
            <a:avLst/>
          </a:prstGeom>
          <a:ln w="57150" cmpd="sng">
            <a:solidFill>
              <a:srgbClr val="2137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3453" y="5664987"/>
            <a:ext cx="1665099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are here*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2AC8B-6BA4-5E47-8BAD-FFD4B95E1424}"/>
              </a:ext>
            </a:extLst>
          </p:cNvPr>
          <p:cNvSpPr txBox="1"/>
          <p:nvPr/>
        </p:nvSpPr>
        <p:spPr>
          <a:xfrm>
            <a:off x="3162298" y="6267189"/>
            <a:ext cx="444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*Wisconsin used to have way better weather </a:t>
            </a:r>
          </a:p>
        </p:txBody>
      </p:sp>
    </p:spTree>
    <p:extLst>
      <p:ext uri="{BB962C8B-B14F-4D97-AF65-F5344CB8AC3E}">
        <p14:creationId xmlns:p14="http://schemas.microsoft.com/office/powerpoint/2010/main" val="2064770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4172" y="6581001"/>
            <a:ext cx="248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Zamora et al., 2016</a:t>
            </a:r>
          </a:p>
        </p:txBody>
      </p:sp>
      <p:pic>
        <p:nvPicPr>
          <p:cNvPr id="4" name="Picture 3" descr="Screen Shot 2017-04-06 at 9.11.30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099" y="169642"/>
            <a:ext cx="2218871" cy="6518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500" y="2174873"/>
            <a:ext cx="2678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Sinocystis</a:t>
            </a:r>
            <a:r>
              <a:rPr lang="en-US" sz="2400" i="1" dirty="0"/>
              <a:t>: </a:t>
            </a:r>
            <a:r>
              <a:rPr lang="en-US" sz="2400" dirty="0"/>
              <a:t>Single fossil find from Cambrian-age deposits of China completely revolutionized understanding of rhombiferan echinoderm evolution</a:t>
            </a:r>
          </a:p>
        </p:txBody>
      </p:sp>
    </p:spTree>
    <p:extLst>
      <p:ext uri="{BB962C8B-B14F-4D97-AF65-F5344CB8AC3E}">
        <p14:creationId xmlns:p14="http://schemas.microsoft.com/office/powerpoint/2010/main" val="3601072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0FE894-5FC1-2A4B-898D-8F43852D71CE}"/>
              </a:ext>
            </a:extLst>
          </p:cNvPr>
          <p:cNvSpPr/>
          <p:nvPr/>
        </p:nvSpPr>
        <p:spPr>
          <a:xfrm>
            <a:off x="-428623" y="0"/>
            <a:ext cx="80224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 </a:t>
            </a:r>
          </a:p>
        </p:txBody>
      </p:sp>
      <p:pic>
        <p:nvPicPr>
          <p:cNvPr id="4" name="Google Shape;396;p38">
            <a:extLst>
              <a:ext uri="{FF2B5EF4-FFF2-40B4-BE49-F238E27FC236}">
                <a16:creationId xmlns:a16="http://schemas.microsoft.com/office/drawing/2014/main" id="{F7D2479E-5072-3B4D-906C-B800479C71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28624" y="781079"/>
            <a:ext cx="8022432" cy="59340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4EA92B-DC6B-C241-AF48-C5EBDBF50E3E}"/>
              </a:ext>
            </a:extLst>
          </p:cNvPr>
          <p:cNvSpPr/>
          <p:nvPr/>
        </p:nvSpPr>
        <p:spPr>
          <a:xfrm>
            <a:off x="7593808" y="1720840"/>
            <a:ext cx="15144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Global sampling will allow for better comparison of blastozoans to other invertebrate groups to better determine abiotic drivers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323BC-CB5C-DA4C-AD88-9BB07546828E}"/>
              </a:ext>
            </a:extLst>
          </p:cNvPr>
          <p:cNvSpPr txBox="1"/>
          <p:nvPr/>
        </p:nvSpPr>
        <p:spPr>
          <a:xfrm>
            <a:off x="6625520" y="6618727"/>
            <a:ext cx="1140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Lam et al. 2018</a:t>
            </a:r>
          </a:p>
        </p:txBody>
      </p:sp>
    </p:spTree>
    <p:extLst>
      <p:ext uri="{BB962C8B-B14F-4D97-AF65-F5344CB8AC3E}">
        <p14:creationId xmlns:p14="http://schemas.microsoft.com/office/powerpoint/2010/main" val="18131356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4" y="267678"/>
            <a:ext cx="765545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Respiratory structures responding to climatic changes?</a:t>
            </a:r>
          </a:p>
        </p:txBody>
      </p:sp>
      <p:pic>
        <p:nvPicPr>
          <p:cNvPr id="3" name="Picture 2" descr="Dip_tree_figure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181"/>
            <a:ext cx="9096065" cy="8586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" y="4529050"/>
            <a:ext cx="361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Gain (3)=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Loss (1)=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77032" y="4761660"/>
            <a:ext cx="454652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77032" y="5002292"/>
            <a:ext cx="454652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98594" y="4529050"/>
            <a:ext cx="338935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62224" y="5219495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58168" y="3136061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52518" y="3136061"/>
            <a:ext cx="338935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1214" y="6610883"/>
            <a:ext cx="189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Sheffield and Sumrall, 2019</a:t>
            </a:r>
          </a:p>
        </p:txBody>
      </p:sp>
    </p:spTree>
    <p:extLst>
      <p:ext uri="{BB962C8B-B14F-4D97-AF65-F5344CB8AC3E}">
        <p14:creationId xmlns:p14="http://schemas.microsoft.com/office/powerpoint/2010/main" val="25737273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>
            <a:extLst>
              <a:ext uri="{FF2B5EF4-FFF2-40B4-BE49-F238E27FC236}">
                <a16:creationId xmlns:a16="http://schemas.microsoft.com/office/drawing/2014/main" id="{F2ED17EA-E378-8D44-B87B-72D33F28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1" t="1580" r="2671" b="2213"/>
          <a:stretch/>
        </p:blipFill>
        <p:spPr>
          <a:xfrm>
            <a:off x="2141441" y="68519"/>
            <a:ext cx="4861117" cy="6720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111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Echinoderm respiratory structures are convergent and not homologous; not appropriate group-defining features.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Large-scale evolutionary trends cannot be assessed without understanding evolutionary relationships; these require global sampling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of speciation patterns across invertebrate groups could elucidate abiotic drivers for critical transitions in Earth history </a:t>
            </a:r>
          </a:p>
        </p:txBody>
      </p:sp>
    </p:spTree>
    <p:extLst>
      <p:ext uri="{BB962C8B-B14F-4D97-AF65-F5344CB8AC3E}">
        <p14:creationId xmlns:p14="http://schemas.microsoft.com/office/powerpoint/2010/main" val="2343002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7775316-8238-824C-B555-EF6AA1C7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545" y="-961342"/>
            <a:ext cx="13551695" cy="90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Acknowledgments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202" y="1611645"/>
            <a:ext cx="8712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Funding provided by: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NSF, Knoxville Gem and Mineral Society, Dry Dredgers, The Paleontological Society, Geological Society of America, Schuchert and Dunbar Grants-in-Aid Program, Paleontological Research Institute, Association of Applied Paleontological Sciences.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02" y="3555890"/>
            <a:ext cx="84835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Collaborators: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Tiffany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Adrain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SUI; Paul Mayer, FMNH;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Lukáš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Laibel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NM; Ursula Toom, GIT; Bushra Husseini, AMNH; Susan Butts, YPM; Kendall Hauer, MUMG; Kathy Hollis, USNM; Jonas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Hagström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NRM; Colin Sumrall, UTK; Samuel Zamora, UZ; Jen Bauer, UF; Maggie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Limbeck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UTK; Adriane Lam, BU; Nick Matzke, UA.  </a:t>
            </a:r>
          </a:p>
        </p:txBody>
      </p:sp>
    </p:spTree>
    <p:extLst>
      <p:ext uri="{BB962C8B-B14F-4D97-AF65-F5344CB8AC3E}">
        <p14:creationId xmlns:p14="http://schemas.microsoft.com/office/powerpoint/2010/main" val="2835759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>
            <a:extLst>
              <a:ext uri="{FF2B5EF4-FFF2-40B4-BE49-F238E27FC236}">
                <a16:creationId xmlns:a16="http://schemas.microsoft.com/office/drawing/2014/main" id="{F2ED17EA-E378-8D44-B87B-72D33F28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1" t="1580" r="2671" b="2213"/>
          <a:stretch/>
        </p:blipFill>
        <p:spPr>
          <a:xfrm>
            <a:off x="2141441" y="68519"/>
            <a:ext cx="4861117" cy="6720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111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Echinoderm respiratory structures are convergent and not homologous; not appropriate group-defining features.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Large-scale evolutionary trends cannot be assessed without understanding evolutionary relationships; these require global sampling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of speciation patterns across invertebrate groups could elucidate abiotic drivers for critical transitions in Earth history </a:t>
            </a:r>
          </a:p>
        </p:txBody>
      </p:sp>
    </p:spTree>
    <p:extLst>
      <p:ext uri="{BB962C8B-B14F-4D97-AF65-F5344CB8AC3E}">
        <p14:creationId xmlns:p14="http://schemas.microsoft.com/office/powerpoint/2010/main" val="158656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F1.large-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41" r="-13641"/>
          <a:stretch/>
        </p:blipFill>
        <p:spPr>
          <a:xfrm>
            <a:off x="-1284110" y="719667"/>
            <a:ext cx="11709444" cy="61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F1.large-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41" r="-13641"/>
          <a:stretch/>
        </p:blipFill>
        <p:spPr>
          <a:xfrm>
            <a:off x="-1284110" y="719667"/>
            <a:ext cx="11709444" cy="6124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2687" y="3335290"/>
            <a:ext cx="2019674" cy="3508597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4432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1890</Words>
  <Application>Microsoft Office PowerPoint</Application>
  <PresentationFormat>On-screen Show (4:3)</PresentationFormat>
  <Paragraphs>410</Paragraphs>
  <Slides>78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Helvetica Neue</vt:lpstr>
      <vt:lpstr>Black</vt:lpstr>
      <vt:lpstr>Unraveling the evolutionary relationships of ancient echinoderms</vt:lpstr>
      <vt:lpstr>Happy Darwin Day! Feb. 12</vt:lpstr>
      <vt:lpstr>Darwin as a geologist </vt:lpstr>
      <vt:lpstr>Research Aims </vt:lpstr>
      <vt:lpstr>Echinodermata</vt:lpstr>
      <vt:lpstr>Phylogenetics of Echinodermata:</vt:lpstr>
      <vt:lpstr>PowerPoint Presentation</vt:lpstr>
      <vt:lpstr>PowerPoint Presentation</vt:lpstr>
      <vt:lpstr>PowerPoint Presentation</vt:lpstr>
      <vt:lpstr>The Cambrian Explosion: significant high-level diversity  </vt:lpstr>
      <vt:lpstr>PowerPoint Presentation</vt:lpstr>
      <vt:lpstr>PowerPoint Presentation</vt:lpstr>
      <vt:lpstr>The Great Ordovician Biodiversification Event</vt:lpstr>
      <vt:lpstr>The Great Ordovician Biodiversification Event</vt:lpstr>
      <vt:lpstr>Ordovician Echinoderm Innovations</vt:lpstr>
      <vt:lpstr>High Disparity and Diversity</vt:lpstr>
      <vt:lpstr>Climate change driven diversity? </vt:lpstr>
      <vt:lpstr>Future Implications </vt:lpstr>
      <vt:lpstr>Evolutionary Groups </vt:lpstr>
      <vt:lpstr>Evolutionary Groups </vt:lpstr>
      <vt:lpstr>Evolutionary Groups </vt:lpstr>
      <vt:lpstr>Homology </vt:lpstr>
      <vt:lpstr>Homoplasy </vt:lpstr>
      <vt:lpstr>Homoplasy </vt:lpstr>
      <vt:lpstr>The correct tree </vt:lpstr>
      <vt:lpstr>Understanding Echinoderm Homologies</vt:lpstr>
      <vt:lpstr>Datasets</vt:lpstr>
      <vt:lpstr>PowerPoint Presentation</vt:lpstr>
      <vt:lpstr>Blastozoans </vt:lpstr>
      <vt:lpstr>Blastozoans </vt:lpstr>
      <vt:lpstr>Diploporitans </vt:lpstr>
      <vt:lpstr>Diploporitans </vt:lpstr>
      <vt:lpstr>Diploporitans </vt:lpstr>
      <vt:lpstr>Diploporitans </vt:lpstr>
      <vt:lpstr>Further morphological diversity within Diploporita</vt:lpstr>
      <vt:lpstr>The phylogeny of the Diploporita </vt:lpstr>
      <vt:lpstr>The phylogeny of the Diploporita </vt:lpstr>
      <vt:lpstr>Polyphyletic Assemblage: Diploporita</vt:lpstr>
      <vt:lpstr>Polyphyletic Assemblage: Diploporita</vt:lpstr>
      <vt:lpstr>Polyphyletic Assemblage: Diploporita</vt:lpstr>
      <vt:lpstr>Polyphyletic Assemblage: Diploporita</vt:lpstr>
      <vt:lpstr>PowerPoint Presentation</vt:lpstr>
      <vt:lpstr>PowerPoint Presentation</vt:lpstr>
      <vt:lpstr>Polyphyletic Assemblage: Diploporita</vt:lpstr>
      <vt:lpstr>Polyphyletic Assemblage: Diploporita</vt:lpstr>
      <vt:lpstr>Testing for Monophyly</vt:lpstr>
      <vt:lpstr>Evolution of Diplopore Respiratory Structures? </vt:lpstr>
      <vt:lpstr>How did diploporans evolve across the Great Ordovician Biodiversification Event? </vt:lpstr>
      <vt:lpstr>PowerPoint Presentation</vt:lpstr>
      <vt:lpstr>PowerPoint Presentation</vt:lpstr>
      <vt:lpstr>PowerPoint Presentation</vt:lpstr>
      <vt:lpstr>Few studies of diploporan diversity, biogeography</vt:lpstr>
      <vt:lpstr>Few studies of diploporan diversity, biogeography</vt:lpstr>
      <vt:lpstr>Diploporita is not monophyletic</vt:lpstr>
      <vt:lpstr>PowerPoint Presentation</vt:lpstr>
      <vt:lpstr>PowerPoint Presentation</vt:lpstr>
      <vt:lpstr>PowerPoint Presentation</vt:lpstr>
      <vt:lpstr>PowerPoint Presentation</vt:lpstr>
      <vt:lpstr>Model selection</vt:lpstr>
      <vt:lpstr>PowerPoint Presentation</vt:lpstr>
      <vt:lpstr>Biostochastic mapping (BSM)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can we go from here? </vt:lpstr>
      <vt:lpstr>Geographic Biases</vt:lpstr>
      <vt:lpstr>PowerPoint Presentation</vt:lpstr>
      <vt:lpstr>PowerPoint Presentation</vt:lpstr>
      <vt:lpstr>Respiratory structures responding to climatic changes?</vt:lpstr>
      <vt:lpstr>Summary</vt:lpstr>
      <vt:lpstr>Acknowledgments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Evolutionary Relationships Based on Reinterpretations of Morphology</dc:title>
  <dc:creator>Sarah Sheffield</dc:creator>
  <cp:lastModifiedBy>CJP</cp:lastModifiedBy>
  <cp:revision>75</cp:revision>
  <dcterms:created xsi:type="dcterms:W3CDTF">2020-10-14T13:11:16Z</dcterms:created>
  <dcterms:modified xsi:type="dcterms:W3CDTF">2021-02-15T18:13:02Z</dcterms:modified>
</cp:coreProperties>
</file>