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330" r:id="rId4"/>
    <p:sldId id="335" r:id="rId5"/>
    <p:sldId id="296" r:id="rId6"/>
    <p:sldId id="258" r:id="rId7"/>
    <p:sldId id="259" r:id="rId8"/>
    <p:sldId id="264" r:id="rId9"/>
    <p:sldId id="291" r:id="rId10"/>
    <p:sldId id="290" r:id="rId11"/>
    <p:sldId id="266" r:id="rId12"/>
    <p:sldId id="267" r:id="rId13"/>
    <p:sldId id="313" r:id="rId14"/>
    <p:sldId id="260" r:id="rId15"/>
    <p:sldId id="261" r:id="rId16"/>
    <p:sldId id="272" r:id="rId17"/>
    <p:sldId id="271" r:id="rId18"/>
    <p:sldId id="270" r:id="rId19"/>
    <p:sldId id="276" r:id="rId20"/>
    <p:sldId id="292" r:id="rId21"/>
    <p:sldId id="294" r:id="rId22"/>
    <p:sldId id="304" r:id="rId23"/>
    <p:sldId id="262" r:id="rId24"/>
    <p:sldId id="305" r:id="rId25"/>
    <p:sldId id="331" r:id="rId26"/>
    <p:sldId id="337" r:id="rId27"/>
    <p:sldId id="307" r:id="rId28"/>
    <p:sldId id="306" r:id="rId29"/>
    <p:sldId id="269" r:id="rId30"/>
    <p:sldId id="268" r:id="rId31"/>
    <p:sldId id="309" r:id="rId32"/>
    <p:sldId id="310" r:id="rId33"/>
    <p:sldId id="311" r:id="rId34"/>
    <p:sldId id="273" r:id="rId35"/>
    <p:sldId id="281" r:id="rId36"/>
    <p:sldId id="282" r:id="rId37"/>
    <p:sldId id="295" r:id="rId38"/>
    <p:sldId id="280" r:id="rId39"/>
    <p:sldId id="278" r:id="rId40"/>
    <p:sldId id="314" r:id="rId41"/>
    <p:sldId id="298" r:id="rId42"/>
    <p:sldId id="315" r:id="rId43"/>
    <p:sldId id="332" r:id="rId44"/>
    <p:sldId id="333" r:id="rId45"/>
    <p:sldId id="316" r:id="rId46"/>
    <p:sldId id="317" r:id="rId47"/>
    <p:sldId id="318" r:id="rId48"/>
    <p:sldId id="319" r:id="rId49"/>
    <p:sldId id="329" r:id="rId50"/>
    <p:sldId id="279" r:id="rId51"/>
    <p:sldId id="275" r:id="rId52"/>
    <p:sldId id="288" r:id="rId53"/>
    <p:sldId id="312" r:id="rId54"/>
    <p:sldId id="289" r:id="rId55"/>
    <p:sldId id="283" r:id="rId56"/>
    <p:sldId id="287" r:id="rId57"/>
    <p:sldId id="284" r:id="rId58"/>
    <p:sldId id="285" r:id="rId59"/>
    <p:sldId id="338" r:id="rId60"/>
    <p:sldId id="302" r:id="rId61"/>
    <p:sldId id="320" r:id="rId62"/>
    <p:sldId id="327" r:id="rId63"/>
    <p:sldId id="328" r:id="rId64"/>
    <p:sldId id="299" r:id="rId65"/>
    <p:sldId id="300" r:id="rId66"/>
    <p:sldId id="322" r:id="rId67"/>
    <p:sldId id="301" r:id="rId68"/>
    <p:sldId id="323" r:id="rId69"/>
    <p:sldId id="324" r:id="rId70"/>
    <p:sldId id="325" r:id="rId71"/>
    <p:sldId id="326" r:id="rId72"/>
    <p:sldId id="334" r:id="rId7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snapToGrid="0" snapToObjects="1">
      <p:cViewPr varScale="1">
        <p:scale>
          <a:sx n="124" d="100"/>
          <a:sy n="124" d="100"/>
        </p:scale>
        <p:origin x="1824" y="16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73" Type="http://schemas.openxmlformats.org/officeDocument/2006/relationships/slide" Target="slides/slide72.xml"/><Relationship Id="rId74" Type="http://schemas.openxmlformats.org/officeDocument/2006/relationships/presProps" Target="presProps.xml"/><Relationship Id="rId75" Type="http://schemas.openxmlformats.org/officeDocument/2006/relationships/viewProps" Target="viewProps.xml"/><Relationship Id="rId76" Type="http://schemas.openxmlformats.org/officeDocument/2006/relationships/theme" Target="theme/theme1.xml"/><Relationship Id="rId77" Type="http://schemas.openxmlformats.org/officeDocument/2006/relationships/tableStyles" Target="tableStyles.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7E1CA48-B782-4D45-B792-8D44DFFC5D55}" type="datetimeFigureOut">
              <a:rPr lang="en-US" smtClean="0"/>
              <a:t>11/7/16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BEBE5F-FB35-3347-8035-CD55AFE7A9A5}" type="slidenum">
              <a:rPr lang="en-US" smtClean="0"/>
              <a:t>‹#›</a:t>
            </a:fld>
            <a:endParaRPr lang="en-US"/>
          </a:p>
        </p:txBody>
      </p:sp>
    </p:spTree>
    <p:extLst>
      <p:ext uri="{BB962C8B-B14F-4D97-AF65-F5344CB8AC3E}">
        <p14:creationId xmlns:p14="http://schemas.microsoft.com/office/powerpoint/2010/main" val="2175723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E1CA48-B782-4D45-B792-8D44DFFC5D55}" type="datetimeFigureOut">
              <a:rPr lang="en-US" smtClean="0"/>
              <a:t>11/7/16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BEBE5F-FB35-3347-8035-CD55AFE7A9A5}" type="slidenum">
              <a:rPr lang="en-US" smtClean="0"/>
              <a:t>‹#›</a:t>
            </a:fld>
            <a:endParaRPr lang="en-US"/>
          </a:p>
        </p:txBody>
      </p:sp>
    </p:spTree>
    <p:extLst>
      <p:ext uri="{BB962C8B-B14F-4D97-AF65-F5344CB8AC3E}">
        <p14:creationId xmlns:p14="http://schemas.microsoft.com/office/powerpoint/2010/main" val="7016631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E1CA48-B782-4D45-B792-8D44DFFC5D55}" type="datetimeFigureOut">
              <a:rPr lang="en-US" smtClean="0"/>
              <a:t>11/7/16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BEBE5F-FB35-3347-8035-CD55AFE7A9A5}" type="slidenum">
              <a:rPr lang="en-US" smtClean="0"/>
              <a:t>‹#›</a:t>
            </a:fld>
            <a:endParaRPr lang="en-US"/>
          </a:p>
        </p:txBody>
      </p:sp>
    </p:spTree>
    <p:extLst>
      <p:ext uri="{BB962C8B-B14F-4D97-AF65-F5344CB8AC3E}">
        <p14:creationId xmlns:p14="http://schemas.microsoft.com/office/powerpoint/2010/main" val="976960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E1CA48-B782-4D45-B792-8D44DFFC5D55}" type="datetimeFigureOut">
              <a:rPr lang="en-US" smtClean="0"/>
              <a:t>11/7/16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BEBE5F-FB35-3347-8035-CD55AFE7A9A5}" type="slidenum">
              <a:rPr lang="en-US" smtClean="0"/>
              <a:t>‹#›</a:t>
            </a:fld>
            <a:endParaRPr lang="en-US"/>
          </a:p>
        </p:txBody>
      </p:sp>
    </p:spTree>
    <p:extLst>
      <p:ext uri="{BB962C8B-B14F-4D97-AF65-F5344CB8AC3E}">
        <p14:creationId xmlns:p14="http://schemas.microsoft.com/office/powerpoint/2010/main" val="6578939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E1CA48-B782-4D45-B792-8D44DFFC5D55}" type="datetimeFigureOut">
              <a:rPr lang="en-US" smtClean="0"/>
              <a:t>11/7/16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BEBE5F-FB35-3347-8035-CD55AFE7A9A5}" type="slidenum">
              <a:rPr lang="en-US" smtClean="0"/>
              <a:t>‹#›</a:t>
            </a:fld>
            <a:endParaRPr lang="en-US"/>
          </a:p>
        </p:txBody>
      </p:sp>
    </p:spTree>
    <p:extLst>
      <p:ext uri="{BB962C8B-B14F-4D97-AF65-F5344CB8AC3E}">
        <p14:creationId xmlns:p14="http://schemas.microsoft.com/office/powerpoint/2010/main" val="33206709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7E1CA48-B782-4D45-B792-8D44DFFC5D55}" type="datetimeFigureOut">
              <a:rPr lang="en-US" smtClean="0"/>
              <a:t>11/7/16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BEBE5F-FB35-3347-8035-CD55AFE7A9A5}" type="slidenum">
              <a:rPr lang="en-US" smtClean="0"/>
              <a:t>‹#›</a:t>
            </a:fld>
            <a:endParaRPr lang="en-US"/>
          </a:p>
        </p:txBody>
      </p:sp>
    </p:spTree>
    <p:extLst>
      <p:ext uri="{BB962C8B-B14F-4D97-AF65-F5344CB8AC3E}">
        <p14:creationId xmlns:p14="http://schemas.microsoft.com/office/powerpoint/2010/main" val="35406905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7E1CA48-B782-4D45-B792-8D44DFFC5D55}" type="datetimeFigureOut">
              <a:rPr lang="en-US" smtClean="0"/>
              <a:t>11/7/16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BEBE5F-FB35-3347-8035-CD55AFE7A9A5}" type="slidenum">
              <a:rPr lang="en-US" smtClean="0"/>
              <a:t>‹#›</a:t>
            </a:fld>
            <a:endParaRPr lang="en-US"/>
          </a:p>
        </p:txBody>
      </p:sp>
    </p:spTree>
    <p:extLst>
      <p:ext uri="{BB962C8B-B14F-4D97-AF65-F5344CB8AC3E}">
        <p14:creationId xmlns:p14="http://schemas.microsoft.com/office/powerpoint/2010/main" val="10365685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7E1CA48-B782-4D45-B792-8D44DFFC5D55}" type="datetimeFigureOut">
              <a:rPr lang="en-US" smtClean="0"/>
              <a:t>11/7/16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DBEBE5F-FB35-3347-8035-CD55AFE7A9A5}" type="slidenum">
              <a:rPr lang="en-US" smtClean="0"/>
              <a:t>‹#›</a:t>
            </a:fld>
            <a:endParaRPr lang="en-US"/>
          </a:p>
        </p:txBody>
      </p:sp>
    </p:spTree>
    <p:extLst>
      <p:ext uri="{BB962C8B-B14F-4D97-AF65-F5344CB8AC3E}">
        <p14:creationId xmlns:p14="http://schemas.microsoft.com/office/powerpoint/2010/main" val="8561722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E1CA48-B782-4D45-B792-8D44DFFC5D55}" type="datetimeFigureOut">
              <a:rPr lang="en-US" smtClean="0"/>
              <a:t>11/7/16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DBEBE5F-FB35-3347-8035-CD55AFE7A9A5}" type="slidenum">
              <a:rPr lang="en-US" smtClean="0"/>
              <a:t>‹#›</a:t>
            </a:fld>
            <a:endParaRPr lang="en-US"/>
          </a:p>
        </p:txBody>
      </p:sp>
    </p:spTree>
    <p:extLst>
      <p:ext uri="{BB962C8B-B14F-4D97-AF65-F5344CB8AC3E}">
        <p14:creationId xmlns:p14="http://schemas.microsoft.com/office/powerpoint/2010/main" val="5809621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E1CA48-B782-4D45-B792-8D44DFFC5D55}" type="datetimeFigureOut">
              <a:rPr lang="en-US" smtClean="0"/>
              <a:t>11/7/16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BEBE5F-FB35-3347-8035-CD55AFE7A9A5}" type="slidenum">
              <a:rPr lang="en-US" smtClean="0"/>
              <a:t>‹#›</a:t>
            </a:fld>
            <a:endParaRPr lang="en-US"/>
          </a:p>
        </p:txBody>
      </p:sp>
    </p:spTree>
    <p:extLst>
      <p:ext uri="{BB962C8B-B14F-4D97-AF65-F5344CB8AC3E}">
        <p14:creationId xmlns:p14="http://schemas.microsoft.com/office/powerpoint/2010/main" val="34477707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E1CA48-B782-4D45-B792-8D44DFFC5D55}" type="datetimeFigureOut">
              <a:rPr lang="en-US" smtClean="0"/>
              <a:t>11/7/16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BEBE5F-FB35-3347-8035-CD55AFE7A9A5}" type="slidenum">
              <a:rPr lang="en-US" smtClean="0"/>
              <a:t>‹#›</a:t>
            </a:fld>
            <a:endParaRPr lang="en-US"/>
          </a:p>
        </p:txBody>
      </p:sp>
    </p:spTree>
    <p:extLst>
      <p:ext uri="{BB962C8B-B14F-4D97-AF65-F5344CB8AC3E}">
        <p14:creationId xmlns:p14="http://schemas.microsoft.com/office/powerpoint/2010/main" val="331980210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E1CA48-B782-4D45-B792-8D44DFFC5D55}" type="datetimeFigureOut">
              <a:rPr lang="en-US" smtClean="0"/>
              <a:t>11/7/16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BEBE5F-FB35-3347-8035-CD55AFE7A9A5}" type="slidenum">
              <a:rPr lang="en-US" smtClean="0"/>
              <a:t>‹#›</a:t>
            </a:fld>
            <a:endParaRPr lang="en-US"/>
          </a:p>
        </p:txBody>
      </p:sp>
    </p:spTree>
    <p:extLst>
      <p:ext uri="{BB962C8B-B14F-4D97-AF65-F5344CB8AC3E}">
        <p14:creationId xmlns:p14="http://schemas.microsoft.com/office/powerpoint/2010/main" val="17074261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3200" dirty="0"/>
              <a:t>Some aspects of second-language phonology: The characterization of </a:t>
            </a:r>
            <a:r>
              <a:rPr lang="en-US" sz="3200" dirty="0" err="1"/>
              <a:t>interlanguage</a:t>
            </a:r>
            <a:r>
              <a:rPr lang="en-US" sz="3200" dirty="0"/>
              <a:t> grammars.</a:t>
            </a:r>
            <a:r>
              <a:rPr lang="en-US" sz="3200" dirty="0" smtClean="0">
                <a:effectLst/>
              </a:rPr>
              <a:t> </a:t>
            </a:r>
            <a:endParaRPr lang="en-US" sz="3200" dirty="0">
              <a:latin typeface="Arial"/>
              <a:cs typeface="Arial"/>
            </a:endParaRPr>
          </a:p>
        </p:txBody>
      </p:sp>
      <p:sp>
        <p:nvSpPr>
          <p:cNvPr id="3" name="Subtitle 2"/>
          <p:cNvSpPr>
            <a:spLocks noGrp="1"/>
          </p:cNvSpPr>
          <p:nvPr>
            <p:ph type="subTitle" idx="1"/>
          </p:nvPr>
        </p:nvSpPr>
        <p:spPr/>
        <p:txBody>
          <a:bodyPr>
            <a:normAutofit/>
          </a:bodyPr>
          <a:lstStyle/>
          <a:p>
            <a:r>
              <a:rPr lang="en-US" sz="2000" dirty="0" smtClean="0">
                <a:latin typeface="Arial"/>
                <a:cs typeface="Arial"/>
              </a:rPr>
              <a:t>Fred R Eckman</a:t>
            </a:r>
          </a:p>
          <a:p>
            <a:r>
              <a:rPr lang="en-US" sz="2000" dirty="0" smtClean="0">
                <a:latin typeface="Arial"/>
                <a:cs typeface="Arial"/>
              </a:rPr>
              <a:t>University of Wisconsin-Milwaukee</a:t>
            </a:r>
          </a:p>
          <a:p>
            <a:r>
              <a:rPr lang="en-US" sz="2000" dirty="0" smtClean="0">
                <a:latin typeface="Arial"/>
                <a:cs typeface="Arial"/>
              </a:rPr>
              <a:t>Phonology Forum 19 – 21 August 2015</a:t>
            </a:r>
          </a:p>
          <a:p>
            <a:r>
              <a:rPr lang="en-US" sz="2000" dirty="0" smtClean="0">
                <a:latin typeface="Arial"/>
                <a:cs typeface="Arial"/>
              </a:rPr>
              <a:t>Osaka</a:t>
            </a:r>
            <a:r>
              <a:rPr lang="en-US" sz="2000" smtClean="0">
                <a:latin typeface="Arial"/>
                <a:cs typeface="Arial"/>
              </a:rPr>
              <a:t>, Japan</a:t>
            </a:r>
            <a:endParaRPr lang="en-US" sz="2000">
              <a:latin typeface="Arial"/>
              <a:cs typeface="Arial"/>
            </a:endParaRPr>
          </a:p>
        </p:txBody>
      </p:sp>
    </p:spTree>
    <p:extLst>
      <p:ext uri="{BB962C8B-B14F-4D97-AF65-F5344CB8AC3E}">
        <p14:creationId xmlns:p14="http://schemas.microsoft.com/office/powerpoint/2010/main" val="37655224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Arial"/>
                <a:cs typeface="Arial"/>
              </a:rPr>
              <a:t>Introduction</a:t>
            </a:r>
            <a:endParaRPr lang="en-US" sz="2800" dirty="0">
              <a:latin typeface="Arial"/>
              <a:cs typeface="Arial"/>
            </a:endParaRPr>
          </a:p>
        </p:txBody>
      </p:sp>
      <p:sp>
        <p:nvSpPr>
          <p:cNvPr id="3" name="Content Placeholder 2"/>
          <p:cNvSpPr>
            <a:spLocks noGrp="1"/>
          </p:cNvSpPr>
          <p:nvPr>
            <p:ph idx="1"/>
          </p:nvPr>
        </p:nvSpPr>
        <p:spPr/>
        <p:txBody>
          <a:bodyPr>
            <a:normAutofit/>
          </a:bodyPr>
          <a:lstStyle/>
          <a:p>
            <a:pPr marL="0" indent="0">
              <a:buNone/>
            </a:pPr>
            <a:endParaRPr lang="en-US" sz="2400" dirty="0">
              <a:latin typeface="Arial"/>
              <a:cs typeface="Arial"/>
            </a:endParaRPr>
          </a:p>
          <a:p>
            <a:pPr marL="0" indent="0">
              <a:buNone/>
            </a:pPr>
            <a:r>
              <a:rPr lang="en-US" sz="2400" dirty="0" smtClean="0">
                <a:latin typeface="Arial"/>
                <a:cs typeface="Arial"/>
              </a:rPr>
              <a:t>	</a:t>
            </a:r>
            <a:r>
              <a:rPr lang="en-US" sz="2000" dirty="0" smtClean="0">
                <a:latin typeface="Arial"/>
                <a:cs typeface="Arial"/>
              </a:rPr>
              <a:t>One of the major goals of L2 phonology, therefore, is the 	characterization and explanation of intermediate stages in the 	acquisition of the target-language (TL) pronunciation patterns.</a:t>
            </a:r>
          </a:p>
          <a:p>
            <a:pPr marL="0" indent="0">
              <a:buNone/>
            </a:pPr>
            <a:endParaRPr lang="en-US" sz="2400" dirty="0" smtClean="0">
              <a:latin typeface="Arial"/>
              <a:cs typeface="Arial"/>
            </a:endParaRPr>
          </a:p>
          <a:p>
            <a:pPr marL="0" indent="0">
              <a:buNone/>
            </a:pPr>
            <a:endParaRPr lang="en-US" sz="2400" dirty="0" smtClean="0">
              <a:latin typeface="Arial"/>
              <a:cs typeface="Arial"/>
            </a:endParaRPr>
          </a:p>
          <a:p>
            <a:pPr marL="0" indent="0">
              <a:buNone/>
            </a:pPr>
            <a:endParaRPr lang="en-US" sz="2400" dirty="0">
              <a:latin typeface="Arial"/>
              <a:cs typeface="Arial"/>
            </a:endParaRPr>
          </a:p>
        </p:txBody>
      </p:sp>
    </p:spTree>
    <p:extLst>
      <p:ext uri="{BB962C8B-B14F-4D97-AF65-F5344CB8AC3E}">
        <p14:creationId xmlns:p14="http://schemas.microsoft.com/office/powerpoint/2010/main" val="3296277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latin typeface="Arial"/>
                <a:cs typeface="Arial"/>
              </a:rPr>
              <a:t>Introduction</a:t>
            </a:r>
          </a:p>
        </p:txBody>
      </p:sp>
      <p:sp>
        <p:nvSpPr>
          <p:cNvPr id="3" name="Content Placeholder 2"/>
          <p:cNvSpPr>
            <a:spLocks noGrp="1"/>
          </p:cNvSpPr>
          <p:nvPr>
            <p:ph idx="1"/>
          </p:nvPr>
        </p:nvSpPr>
        <p:spPr/>
        <p:txBody>
          <a:bodyPr>
            <a:normAutofit/>
          </a:bodyPr>
          <a:lstStyle/>
          <a:p>
            <a:pPr marL="0" indent="0">
              <a:buNone/>
            </a:pPr>
            <a:r>
              <a:rPr lang="en-US" sz="2400" dirty="0" smtClean="0">
                <a:latin typeface="Arial"/>
                <a:cs typeface="Arial"/>
              </a:rPr>
              <a:t>Principal methodology: </a:t>
            </a:r>
          </a:p>
          <a:p>
            <a:pPr marL="0" indent="0">
              <a:buNone/>
            </a:pPr>
            <a:endParaRPr lang="en-US" sz="2400" dirty="0" smtClean="0">
              <a:latin typeface="Arial"/>
              <a:cs typeface="Arial"/>
            </a:endParaRPr>
          </a:p>
          <a:p>
            <a:pPr marL="0" indent="0">
              <a:buNone/>
            </a:pPr>
            <a:r>
              <a:rPr lang="en-US" sz="2000" dirty="0" smtClean="0">
                <a:latin typeface="Arial"/>
                <a:cs typeface="Arial"/>
              </a:rPr>
              <a:t>	</a:t>
            </a:r>
            <a:r>
              <a:rPr lang="en-US" sz="1800" dirty="0" smtClean="0">
                <a:latin typeface="Arial"/>
                <a:cs typeface="Arial"/>
              </a:rPr>
              <a:t>Consider the target structure the learners are aiming for; 	</a:t>
            </a:r>
          </a:p>
          <a:p>
            <a:pPr marL="0" indent="0">
              <a:buNone/>
            </a:pPr>
            <a:r>
              <a:rPr lang="en-US" sz="1800" dirty="0">
                <a:latin typeface="Arial"/>
                <a:cs typeface="Arial"/>
              </a:rPr>
              <a:t>	</a:t>
            </a:r>
            <a:r>
              <a:rPr lang="en-US" sz="1800" dirty="0" smtClean="0">
                <a:latin typeface="Arial"/>
                <a:cs typeface="Arial"/>
              </a:rPr>
              <a:t>Note where the learners hit; </a:t>
            </a:r>
            <a:endParaRPr lang="en-US" sz="1800" dirty="0">
              <a:latin typeface="Arial"/>
              <a:cs typeface="Arial"/>
            </a:endParaRPr>
          </a:p>
          <a:p>
            <a:pPr marL="0" indent="0">
              <a:buNone/>
            </a:pPr>
            <a:r>
              <a:rPr lang="en-US" sz="1800" dirty="0" smtClean="0">
                <a:latin typeface="Arial"/>
                <a:cs typeface="Arial"/>
              </a:rPr>
              <a:t>	Theorize as to why the learners missed the target in the way they did.</a:t>
            </a:r>
          </a:p>
          <a:p>
            <a:pPr marL="0" indent="0">
              <a:buNone/>
            </a:pPr>
            <a:endParaRPr lang="en-US" sz="2400" dirty="0" smtClean="0">
              <a:latin typeface="Arial"/>
              <a:cs typeface="Arial"/>
            </a:endParaRPr>
          </a:p>
          <a:p>
            <a:pPr marL="0" indent="0">
              <a:buNone/>
            </a:pPr>
            <a:endParaRPr lang="en-US" sz="2400" dirty="0" smtClean="0">
              <a:latin typeface="Arial"/>
              <a:cs typeface="Arial"/>
            </a:endParaRPr>
          </a:p>
          <a:p>
            <a:pPr marL="0" indent="0">
              <a:buNone/>
            </a:pPr>
            <a:endParaRPr lang="en-US" sz="2400" dirty="0">
              <a:latin typeface="Arial"/>
              <a:cs typeface="Arial"/>
            </a:endParaRPr>
          </a:p>
        </p:txBody>
      </p:sp>
    </p:spTree>
    <p:extLst>
      <p:ext uri="{BB962C8B-B14F-4D97-AF65-F5344CB8AC3E}">
        <p14:creationId xmlns:p14="http://schemas.microsoft.com/office/powerpoint/2010/main" val="23519145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Arial"/>
                <a:cs typeface="Arial"/>
              </a:rPr>
              <a:t>Introduction</a:t>
            </a:r>
            <a:endParaRPr lang="en-US" sz="2800" dirty="0">
              <a:latin typeface="Arial"/>
              <a:cs typeface="Arial"/>
            </a:endParaRPr>
          </a:p>
        </p:txBody>
      </p:sp>
      <p:sp>
        <p:nvSpPr>
          <p:cNvPr id="3" name="Content Placeholder 2"/>
          <p:cNvSpPr>
            <a:spLocks noGrp="1"/>
          </p:cNvSpPr>
          <p:nvPr>
            <p:ph idx="1"/>
          </p:nvPr>
        </p:nvSpPr>
        <p:spPr/>
        <p:txBody>
          <a:bodyPr>
            <a:normAutofit/>
          </a:bodyPr>
          <a:lstStyle/>
          <a:p>
            <a:pPr marL="0" indent="0">
              <a:buNone/>
            </a:pPr>
            <a:r>
              <a:rPr lang="en-US" sz="2400" dirty="0" smtClean="0">
                <a:latin typeface="Arial"/>
                <a:cs typeface="Arial"/>
              </a:rPr>
              <a:t>Example: Children L1</a:t>
            </a:r>
          </a:p>
          <a:p>
            <a:pPr marL="0" indent="0">
              <a:buNone/>
            </a:pPr>
            <a:endParaRPr lang="en-US" sz="2400" dirty="0">
              <a:latin typeface="Arial"/>
              <a:cs typeface="Arial"/>
            </a:endParaRPr>
          </a:p>
          <a:p>
            <a:pPr marL="0" indent="0">
              <a:buNone/>
            </a:pPr>
            <a:r>
              <a:rPr lang="en-US" sz="2000" dirty="0" smtClean="0">
                <a:latin typeface="Arial"/>
                <a:cs typeface="Arial"/>
              </a:rPr>
              <a:t>	Target word:			 </a:t>
            </a:r>
            <a:r>
              <a:rPr lang="en-US" sz="2000" i="1" dirty="0" smtClean="0">
                <a:latin typeface="Arial"/>
                <a:cs typeface="Arial"/>
              </a:rPr>
              <a:t>ran</a:t>
            </a:r>
            <a:r>
              <a:rPr lang="en-US" sz="2000" dirty="0" smtClean="0">
                <a:latin typeface="Arial"/>
                <a:cs typeface="Arial"/>
              </a:rPr>
              <a:t>						[</a:t>
            </a:r>
            <a:r>
              <a:rPr lang="en-US" sz="2000" dirty="0" err="1" smtClean="0">
                <a:latin typeface="Arial"/>
                <a:cs typeface="Arial"/>
              </a:rPr>
              <a:t>ɹæn</a:t>
            </a:r>
            <a:r>
              <a:rPr lang="en-US" sz="2000" dirty="0" smtClean="0">
                <a:latin typeface="Arial"/>
                <a:cs typeface="Arial"/>
              </a:rPr>
              <a:t>]		</a:t>
            </a:r>
          </a:p>
          <a:p>
            <a:pPr marL="0" indent="0">
              <a:buNone/>
            </a:pPr>
            <a:r>
              <a:rPr lang="en-US" sz="2000" dirty="0" smtClean="0">
                <a:latin typeface="Arial"/>
                <a:cs typeface="Arial"/>
              </a:rPr>
              <a:t>	Early stage:				</a:t>
            </a:r>
            <a:r>
              <a:rPr lang="en-US" sz="2000" i="1" dirty="0" smtClean="0">
                <a:latin typeface="Arial"/>
                <a:cs typeface="Arial"/>
              </a:rPr>
              <a:t>ran						</a:t>
            </a:r>
            <a:r>
              <a:rPr lang="en-US" sz="2000" dirty="0" smtClean="0">
                <a:latin typeface="Arial"/>
                <a:cs typeface="Arial"/>
              </a:rPr>
              <a:t>[</a:t>
            </a:r>
            <a:r>
              <a:rPr lang="en-US" sz="2000" dirty="0" err="1">
                <a:latin typeface="Arial"/>
                <a:cs typeface="Arial"/>
              </a:rPr>
              <a:t>ɹæn</a:t>
            </a:r>
            <a:r>
              <a:rPr lang="en-US" sz="2000" dirty="0">
                <a:latin typeface="Arial"/>
                <a:cs typeface="Arial"/>
              </a:rPr>
              <a:t>]</a:t>
            </a:r>
            <a:endParaRPr lang="en-US" sz="2000" dirty="0" smtClean="0">
              <a:latin typeface="Arial"/>
              <a:cs typeface="Arial"/>
            </a:endParaRPr>
          </a:p>
          <a:p>
            <a:pPr marL="0" indent="0">
              <a:buNone/>
            </a:pPr>
            <a:r>
              <a:rPr lang="en-US" sz="2000" dirty="0" smtClean="0">
                <a:latin typeface="Arial"/>
                <a:cs typeface="Arial"/>
              </a:rPr>
              <a:t>	Later stage:				*</a:t>
            </a:r>
            <a:r>
              <a:rPr lang="en-US" sz="2000" i="1" dirty="0" err="1" smtClean="0">
                <a:latin typeface="Arial"/>
                <a:cs typeface="Arial"/>
              </a:rPr>
              <a:t>runned</a:t>
            </a:r>
            <a:r>
              <a:rPr lang="en-US" sz="2000" i="1" dirty="0" smtClean="0">
                <a:latin typeface="Arial"/>
                <a:cs typeface="Arial"/>
              </a:rPr>
              <a:t>, *</a:t>
            </a:r>
            <a:r>
              <a:rPr lang="en-US" sz="2000" i="1" dirty="0" err="1" smtClean="0">
                <a:latin typeface="Arial"/>
                <a:cs typeface="Arial"/>
              </a:rPr>
              <a:t>ranned</a:t>
            </a:r>
            <a:r>
              <a:rPr lang="en-US" sz="2000" i="1" dirty="0" smtClean="0">
                <a:latin typeface="Arial"/>
                <a:cs typeface="Arial"/>
              </a:rPr>
              <a:t>		</a:t>
            </a:r>
            <a:r>
              <a:rPr lang="en-US" sz="2000" dirty="0" smtClean="0">
                <a:latin typeface="Arial"/>
                <a:cs typeface="Arial"/>
              </a:rPr>
              <a:t>[</a:t>
            </a:r>
            <a:r>
              <a:rPr lang="en-US" sz="2000" dirty="0" err="1" smtClean="0">
                <a:latin typeface="Arial"/>
                <a:cs typeface="Arial"/>
              </a:rPr>
              <a:t>ɹʌnd</a:t>
            </a:r>
            <a:r>
              <a:rPr lang="en-US" sz="2000" dirty="0" smtClean="0">
                <a:latin typeface="Arial"/>
                <a:cs typeface="Arial"/>
              </a:rPr>
              <a:t>], </a:t>
            </a:r>
            <a:r>
              <a:rPr lang="en-US" sz="2000" dirty="0">
                <a:latin typeface="Arial"/>
                <a:cs typeface="Arial"/>
              </a:rPr>
              <a:t>[</a:t>
            </a:r>
            <a:r>
              <a:rPr lang="en-US" sz="2000" dirty="0" err="1" smtClean="0">
                <a:latin typeface="Arial"/>
                <a:cs typeface="Arial"/>
              </a:rPr>
              <a:t>ɹænd</a:t>
            </a:r>
            <a:r>
              <a:rPr lang="en-US" sz="2000" dirty="0" smtClean="0">
                <a:latin typeface="Arial"/>
                <a:cs typeface="Arial"/>
              </a:rPr>
              <a:t>]</a:t>
            </a:r>
            <a:endParaRPr lang="en-US" sz="2000" dirty="0">
              <a:latin typeface="Arial"/>
              <a:cs typeface="Arial"/>
            </a:endParaRPr>
          </a:p>
          <a:p>
            <a:pPr marL="0" indent="0">
              <a:buNone/>
            </a:pPr>
            <a:r>
              <a:rPr lang="en-US" sz="2000" dirty="0" smtClean="0">
                <a:latin typeface="Arial"/>
                <a:cs typeface="Arial"/>
              </a:rPr>
              <a:t>	Final stage:				</a:t>
            </a:r>
            <a:r>
              <a:rPr lang="en-US" sz="2000" i="1" dirty="0" smtClean="0">
                <a:latin typeface="Arial"/>
                <a:cs typeface="Arial"/>
              </a:rPr>
              <a:t>ran</a:t>
            </a:r>
            <a:r>
              <a:rPr lang="en-US" sz="2000" dirty="0">
                <a:latin typeface="Arial"/>
                <a:cs typeface="Arial"/>
              </a:rPr>
              <a:t>					</a:t>
            </a:r>
            <a:r>
              <a:rPr lang="en-US" sz="2000" dirty="0" smtClean="0">
                <a:latin typeface="Arial"/>
                <a:cs typeface="Arial"/>
              </a:rPr>
              <a:t>	[</a:t>
            </a:r>
            <a:r>
              <a:rPr lang="en-US" sz="2000" dirty="0" err="1">
                <a:latin typeface="Arial"/>
                <a:cs typeface="Arial"/>
              </a:rPr>
              <a:t>ɹæn</a:t>
            </a:r>
            <a:r>
              <a:rPr lang="en-US" sz="2000" dirty="0">
                <a:latin typeface="Arial"/>
                <a:cs typeface="Arial"/>
              </a:rPr>
              <a:t>]</a:t>
            </a:r>
            <a:endParaRPr lang="en-US" sz="2000" dirty="0" smtClean="0">
              <a:latin typeface="Arial"/>
              <a:cs typeface="Arial"/>
            </a:endParaRPr>
          </a:p>
          <a:p>
            <a:pPr marL="0" indent="0">
              <a:buNone/>
            </a:pPr>
            <a:endParaRPr lang="en-US" sz="2000" dirty="0" smtClean="0">
              <a:latin typeface="Arial"/>
              <a:cs typeface="Arial"/>
            </a:endParaRPr>
          </a:p>
          <a:p>
            <a:pPr marL="0" indent="0">
              <a:buNone/>
            </a:pPr>
            <a:r>
              <a:rPr lang="en-US" sz="2000" dirty="0" smtClean="0">
                <a:latin typeface="Arial"/>
                <a:cs typeface="Arial"/>
              </a:rPr>
              <a:t>	Explanation: memorization followed by overgeneralization</a:t>
            </a:r>
            <a:endParaRPr lang="en-US" sz="2000" dirty="0">
              <a:latin typeface="Arial"/>
              <a:cs typeface="Arial"/>
            </a:endParaRPr>
          </a:p>
        </p:txBody>
      </p:sp>
    </p:spTree>
    <p:extLst>
      <p:ext uri="{BB962C8B-B14F-4D97-AF65-F5344CB8AC3E}">
        <p14:creationId xmlns:p14="http://schemas.microsoft.com/office/powerpoint/2010/main" val="3823808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Arial"/>
                <a:cs typeface="Arial"/>
              </a:rPr>
              <a:t>Introduction</a:t>
            </a:r>
            <a:endParaRPr lang="en-US" sz="2800" dirty="0">
              <a:latin typeface="Arial"/>
              <a:cs typeface="Arial"/>
            </a:endParaRPr>
          </a:p>
        </p:txBody>
      </p:sp>
      <p:sp>
        <p:nvSpPr>
          <p:cNvPr id="3" name="Content Placeholder 2"/>
          <p:cNvSpPr>
            <a:spLocks noGrp="1"/>
          </p:cNvSpPr>
          <p:nvPr>
            <p:ph idx="1"/>
          </p:nvPr>
        </p:nvSpPr>
        <p:spPr/>
        <p:txBody>
          <a:bodyPr>
            <a:normAutofit/>
          </a:bodyPr>
          <a:lstStyle/>
          <a:p>
            <a:pPr marL="0" indent="0">
              <a:buNone/>
            </a:pPr>
            <a:r>
              <a:rPr lang="en-US" sz="2400" dirty="0" smtClean="0">
                <a:latin typeface="Arial"/>
                <a:cs typeface="Arial"/>
              </a:rPr>
              <a:t>Example: L2 learners</a:t>
            </a:r>
          </a:p>
          <a:p>
            <a:pPr marL="0" indent="0">
              <a:buNone/>
            </a:pPr>
            <a:endParaRPr lang="en-US" sz="2400" dirty="0">
              <a:latin typeface="Arial"/>
              <a:cs typeface="Arial"/>
            </a:endParaRPr>
          </a:p>
          <a:p>
            <a:pPr marL="0" indent="0">
              <a:buNone/>
            </a:pPr>
            <a:r>
              <a:rPr lang="en-US" sz="2000" dirty="0" smtClean="0">
                <a:latin typeface="Arial"/>
                <a:cs typeface="Arial"/>
              </a:rPr>
              <a:t>	Target word:			 	</a:t>
            </a:r>
            <a:r>
              <a:rPr lang="en-US" sz="2000" i="1" dirty="0" smtClean="0">
                <a:latin typeface="Arial"/>
                <a:cs typeface="Arial"/>
              </a:rPr>
              <a:t>tag</a:t>
            </a:r>
            <a:r>
              <a:rPr lang="en-US" sz="2000" dirty="0" smtClean="0">
                <a:latin typeface="Arial"/>
                <a:cs typeface="Arial"/>
              </a:rPr>
              <a:t>			</a:t>
            </a:r>
          </a:p>
          <a:p>
            <a:pPr marL="0" indent="0">
              <a:buNone/>
            </a:pPr>
            <a:endParaRPr lang="en-US" sz="2000" dirty="0">
              <a:latin typeface="Arial"/>
              <a:cs typeface="Arial"/>
            </a:endParaRPr>
          </a:p>
          <a:p>
            <a:pPr marL="0" indent="0">
              <a:buNone/>
            </a:pPr>
            <a:r>
              <a:rPr lang="en-US" sz="2000" dirty="0" smtClean="0">
                <a:latin typeface="Arial"/>
                <a:cs typeface="Arial"/>
              </a:rPr>
              <a:t>	Target pronunciation:		[</a:t>
            </a:r>
            <a:r>
              <a:rPr lang="en-US" sz="2000" dirty="0" err="1" smtClean="0">
                <a:latin typeface="Arial"/>
                <a:cs typeface="Arial"/>
              </a:rPr>
              <a:t>tæɡ</a:t>
            </a:r>
            <a:r>
              <a:rPr lang="en-US" sz="2000" dirty="0" smtClean="0">
                <a:latin typeface="Arial"/>
                <a:cs typeface="Arial"/>
              </a:rPr>
              <a:t>]</a:t>
            </a:r>
          </a:p>
          <a:p>
            <a:pPr marL="0" indent="0">
              <a:buNone/>
            </a:pPr>
            <a:endParaRPr lang="en-US" sz="2000" dirty="0">
              <a:latin typeface="Arial"/>
              <a:cs typeface="Arial"/>
            </a:endParaRPr>
          </a:p>
          <a:p>
            <a:pPr marL="0" indent="0">
              <a:buNone/>
            </a:pPr>
            <a:r>
              <a:rPr lang="en-US" sz="2000" dirty="0" smtClean="0">
                <a:latin typeface="Arial"/>
                <a:cs typeface="Arial"/>
              </a:rPr>
              <a:t>	Learner </a:t>
            </a:r>
            <a:r>
              <a:rPr lang="en-US" sz="2000" dirty="0">
                <a:latin typeface="Arial"/>
                <a:cs typeface="Arial"/>
              </a:rPr>
              <a:t>pronunciation:	</a:t>
            </a:r>
            <a:r>
              <a:rPr lang="en-US" sz="2000" dirty="0" smtClean="0">
                <a:latin typeface="Arial"/>
                <a:cs typeface="Arial"/>
              </a:rPr>
              <a:t>	[</a:t>
            </a:r>
            <a:r>
              <a:rPr lang="en-US" sz="2000" dirty="0" err="1" smtClean="0">
                <a:latin typeface="Arial"/>
                <a:cs typeface="Arial"/>
              </a:rPr>
              <a:t>tæk</a:t>
            </a:r>
            <a:r>
              <a:rPr lang="en-US" sz="2000" dirty="0" smtClean="0">
                <a:latin typeface="Arial"/>
                <a:cs typeface="Arial"/>
              </a:rPr>
              <a:t>]</a:t>
            </a:r>
          </a:p>
          <a:p>
            <a:pPr marL="0" indent="0">
              <a:buNone/>
            </a:pPr>
            <a:endParaRPr lang="en-US" sz="2000" dirty="0" smtClean="0">
              <a:latin typeface="Arial"/>
              <a:cs typeface="Arial"/>
            </a:endParaRPr>
          </a:p>
          <a:p>
            <a:pPr marL="0" indent="0">
              <a:buNone/>
            </a:pPr>
            <a:r>
              <a:rPr lang="en-US" sz="2000" dirty="0" smtClean="0">
                <a:latin typeface="Arial"/>
                <a:cs typeface="Arial"/>
              </a:rPr>
              <a:t>	Explanation (?)</a:t>
            </a:r>
            <a:endParaRPr lang="en-US" sz="2000" dirty="0">
              <a:latin typeface="Arial"/>
              <a:cs typeface="Arial"/>
            </a:endParaRPr>
          </a:p>
        </p:txBody>
      </p:sp>
    </p:spTree>
    <p:extLst>
      <p:ext uri="{BB962C8B-B14F-4D97-AF65-F5344CB8AC3E}">
        <p14:creationId xmlns:p14="http://schemas.microsoft.com/office/powerpoint/2010/main" val="4472194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Arial"/>
                <a:cs typeface="Arial"/>
              </a:rPr>
              <a:t>Section 1</a:t>
            </a:r>
            <a:r>
              <a:rPr lang="en-US" sz="2800" dirty="0">
                <a:latin typeface="Arial"/>
                <a:cs typeface="Arial"/>
              </a:rPr>
              <a:t/>
            </a:r>
            <a:br>
              <a:rPr lang="en-US" sz="2800" dirty="0">
                <a:latin typeface="Arial"/>
                <a:cs typeface="Arial"/>
              </a:rPr>
            </a:br>
            <a:r>
              <a:rPr lang="en-US" sz="2400" dirty="0" smtClean="0">
                <a:latin typeface="Arial"/>
                <a:cs typeface="Arial"/>
              </a:rPr>
              <a:t>Early L2 Phonology</a:t>
            </a:r>
            <a:endParaRPr lang="en-US" sz="2400" dirty="0">
              <a:latin typeface="Arial"/>
              <a:cs typeface="Arial"/>
            </a:endParaRPr>
          </a:p>
        </p:txBody>
      </p:sp>
      <p:sp>
        <p:nvSpPr>
          <p:cNvPr id="3" name="Content Placeholder 2"/>
          <p:cNvSpPr>
            <a:spLocks noGrp="1"/>
          </p:cNvSpPr>
          <p:nvPr>
            <p:ph idx="1"/>
          </p:nvPr>
        </p:nvSpPr>
        <p:spPr/>
        <p:txBody>
          <a:bodyPr>
            <a:normAutofit/>
          </a:bodyPr>
          <a:lstStyle/>
          <a:p>
            <a:pPr marL="0" indent="0">
              <a:buNone/>
            </a:pPr>
            <a:endParaRPr lang="en-US" sz="2400" dirty="0" smtClean="0">
              <a:latin typeface="Arial"/>
              <a:cs typeface="Arial"/>
            </a:endParaRPr>
          </a:p>
          <a:p>
            <a:pPr marL="0" indent="0">
              <a:buNone/>
            </a:pPr>
            <a:r>
              <a:rPr lang="en-US" sz="2400" dirty="0" smtClean="0">
                <a:latin typeface="Arial"/>
                <a:cs typeface="Arial"/>
              </a:rPr>
              <a:t>	Explain/predict learning difficulty on the basis of 	differences between the NL and TL.</a:t>
            </a:r>
          </a:p>
          <a:p>
            <a:pPr marL="0" indent="0">
              <a:buNone/>
            </a:pPr>
            <a:endParaRPr lang="en-US" sz="2400" dirty="0">
              <a:latin typeface="Arial"/>
              <a:cs typeface="Arial"/>
            </a:endParaRPr>
          </a:p>
          <a:p>
            <a:pPr marL="0" indent="0">
              <a:buNone/>
            </a:pPr>
            <a:endParaRPr lang="en-US" sz="2400" dirty="0">
              <a:latin typeface="Arial"/>
              <a:cs typeface="Arial"/>
            </a:endParaRPr>
          </a:p>
        </p:txBody>
      </p:sp>
    </p:spTree>
    <p:extLst>
      <p:ext uri="{BB962C8B-B14F-4D97-AF65-F5344CB8AC3E}">
        <p14:creationId xmlns:p14="http://schemas.microsoft.com/office/powerpoint/2010/main" val="14122777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Arial"/>
                <a:cs typeface="Arial"/>
              </a:rPr>
              <a:t>Section 1</a:t>
            </a:r>
            <a:br>
              <a:rPr lang="en-US" sz="2800" dirty="0" smtClean="0">
                <a:latin typeface="Arial"/>
                <a:cs typeface="Arial"/>
              </a:rPr>
            </a:br>
            <a:r>
              <a:rPr lang="en-US" sz="2400" dirty="0" smtClean="0">
                <a:latin typeface="Arial"/>
                <a:cs typeface="Arial"/>
              </a:rPr>
              <a:t>Contrastive Analysis Hypot</a:t>
            </a:r>
            <a:r>
              <a:rPr lang="en-US" sz="2800" dirty="0" smtClean="0">
                <a:latin typeface="Arial"/>
                <a:cs typeface="Arial"/>
              </a:rPr>
              <a:t>hesis (CAH)</a:t>
            </a:r>
            <a:endParaRPr lang="en-US" sz="2800" dirty="0">
              <a:latin typeface="Arial"/>
              <a:cs typeface="Arial"/>
            </a:endParaRPr>
          </a:p>
        </p:txBody>
      </p:sp>
      <p:sp>
        <p:nvSpPr>
          <p:cNvPr id="3" name="Content Placeholder 2"/>
          <p:cNvSpPr>
            <a:spLocks noGrp="1"/>
          </p:cNvSpPr>
          <p:nvPr>
            <p:ph idx="1"/>
          </p:nvPr>
        </p:nvSpPr>
        <p:spPr/>
        <p:txBody>
          <a:bodyPr>
            <a:normAutofit/>
          </a:bodyPr>
          <a:lstStyle/>
          <a:p>
            <a:pPr marL="0" indent="0">
              <a:buNone/>
            </a:pPr>
            <a:r>
              <a:rPr lang="en-US" sz="2400" dirty="0" err="1" smtClean="0">
                <a:latin typeface="Arial"/>
                <a:cs typeface="Arial"/>
              </a:rPr>
              <a:t>Lado</a:t>
            </a:r>
            <a:r>
              <a:rPr lang="en-US" sz="2400" dirty="0" smtClean="0">
                <a:latin typeface="Arial"/>
                <a:cs typeface="Arial"/>
              </a:rPr>
              <a:t> (1957)</a:t>
            </a:r>
          </a:p>
          <a:p>
            <a:pPr marL="0" indent="0">
              <a:buNone/>
            </a:pPr>
            <a:endParaRPr lang="en-US" sz="2400" dirty="0">
              <a:latin typeface="Arial"/>
              <a:cs typeface="Arial"/>
            </a:endParaRPr>
          </a:p>
          <a:p>
            <a:pPr marL="0" indent="0">
              <a:buNone/>
            </a:pPr>
            <a:r>
              <a:rPr lang="en-US" sz="2000" dirty="0" smtClean="0">
                <a:latin typeface="Arial"/>
                <a:cs typeface="Arial"/>
              </a:rPr>
              <a:t>	“We </a:t>
            </a:r>
            <a:r>
              <a:rPr lang="en-US" sz="2000" dirty="0">
                <a:latin typeface="Arial"/>
                <a:cs typeface="Arial"/>
              </a:rPr>
              <a:t>assume that the student who comes in contact with a foreign </a:t>
            </a:r>
            <a:r>
              <a:rPr lang="en-US" sz="2000" dirty="0" smtClean="0">
                <a:latin typeface="Arial"/>
                <a:cs typeface="Arial"/>
              </a:rPr>
              <a:t>	language </a:t>
            </a:r>
            <a:r>
              <a:rPr lang="en-US" sz="2000" dirty="0">
                <a:latin typeface="Arial"/>
                <a:cs typeface="Arial"/>
              </a:rPr>
              <a:t>will find some features of quite easy and others extremely </a:t>
            </a:r>
            <a:r>
              <a:rPr lang="en-US" sz="2000" dirty="0" smtClean="0">
                <a:latin typeface="Arial"/>
                <a:cs typeface="Arial"/>
              </a:rPr>
              <a:t>	difficult</a:t>
            </a:r>
            <a:r>
              <a:rPr lang="en-US" sz="2000" dirty="0">
                <a:latin typeface="Arial"/>
                <a:cs typeface="Arial"/>
              </a:rPr>
              <a:t>. Those elements that are similar to his native language will </a:t>
            </a:r>
            <a:r>
              <a:rPr lang="en-US" sz="2000" dirty="0" smtClean="0">
                <a:latin typeface="Arial"/>
                <a:cs typeface="Arial"/>
              </a:rPr>
              <a:t>	be </a:t>
            </a:r>
            <a:r>
              <a:rPr lang="en-US" sz="2000" dirty="0">
                <a:latin typeface="Arial"/>
                <a:cs typeface="Arial"/>
              </a:rPr>
              <a:t>simple for him, and those elements that are different will be </a:t>
            </a:r>
            <a:r>
              <a:rPr lang="en-US" sz="2000" dirty="0" smtClean="0">
                <a:latin typeface="Arial"/>
                <a:cs typeface="Arial"/>
              </a:rPr>
              <a:t>	difficult”. </a:t>
            </a:r>
            <a:r>
              <a:rPr lang="en-US" sz="2000" dirty="0">
                <a:latin typeface="Arial"/>
                <a:cs typeface="Arial"/>
              </a:rPr>
              <a:t>(</a:t>
            </a:r>
            <a:r>
              <a:rPr lang="en-US" sz="2000" dirty="0" err="1">
                <a:latin typeface="Arial"/>
                <a:cs typeface="Arial"/>
              </a:rPr>
              <a:t>Lado</a:t>
            </a:r>
            <a:r>
              <a:rPr lang="en-US" sz="2000" dirty="0">
                <a:latin typeface="Arial"/>
                <a:cs typeface="Arial"/>
              </a:rPr>
              <a:t> 1957: 2) </a:t>
            </a:r>
            <a:endParaRPr lang="en-US" sz="2000" dirty="0" smtClean="0">
              <a:latin typeface="Arial"/>
              <a:cs typeface="Arial"/>
            </a:endParaRPr>
          </a:p>
          <a:p>
            <a:pPr marL="0" indent="0">
              <a:buNone/>
            </a:pPr>
            <a:endParaRPr lang="en-US" sz="2400" dirty="0">
              <a:latin typeface="Arial"/>
              <a:cs typeface="Arial"/>
            </a:endParaRPr>
          </a:p>
          <a:p>
            <a:pPr marL="0" indent="0">
              <a:buNone/>
            </a:pPr>
            <a:endParaRPr lang="en-US" sz="2400" dirty="0">
              <a:latin typeface="Arial"/>
              <a:cs typeface="Arial"/>
            </a:endParaRPr>
          </a:p>
        </p:txBody>
      </p:sp>
    </p:spTree>
    <p:extLst>
      <p:ext uri="{BB962C8B-B14F-4D97-AF65-F5344CB8AC3E}">
        <p14:creationId xmlns:p14="http://schemas.microsoft.com/office/powerpoint/2010/main" val="36950746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latin typeface="Arial"/>
                <a:cs typeface="Arial"/>
              </a:rPr>
              <a:t>Section 1</a:t>
            </a:r>
            <a:r>
              <a:rPr lang="en-US" sz="2800" dirty="0" smtClean="0">
                <a:latin typeface="Arial"/>
                <a:cs typeface="Arial"/>
              </a:rPr>
              <a:t/>
            </a:r>
            <a:br>
              <a:rPr lang="en-US" sz="2800" dirty="0" smtClean="0">
                <a:latin typeface="Arial"/>
                <a:cs typeface="Arial"/>
              </a:rPr>
            </a:br>
            <a:r>
              <a:rPr lang="en-US" sz="2400" dirty="0" smtClean="0">
                <a:latin typeface="Arial"/>
                <a:cs typeface="Arial"/>
              </a:rPr>
              <a:t>CAH</a:t>
            </a:r>
            <a:endParaRPr lang="en-US" sz="2400" dirty="0">
              <a:latin typeface="Arial"/>
              <a:cs typeface="Arial"/>
            </a:endParaRPr>
          </a:p>
        </p:txBody>
      </p:sp>
      <p:sp>
        <p:nvSpPr>
          <p:cNvPr id="3" name="Content Placeholder 2"/>
          <p:cNvSpPr>
            <a:spLocks noGrp="1"/>
          </p:cNvSpPr>
          <p:nvPr>
            <p:ph idx="1"/>
          </p:nvPr>
        </p:nvSpPr>
        <p:spPr/>
        <p:txBody>
          <a:bodyPr>
            <a:normAutofit/>
          </a:bodyPr>
          <a:lstStyle/>
          <a:p>
            <a:pPr marL="0" indent="0">
              <a:buNone/>
            </a:pPr>
            <a:r>
              <a:rPr lang="en-US" sz="2400" dirty="0" smtClean="0">
                <a:latin typeface="Arial"/>
                <a:cs typeface="Arial"/>
              </a:rPr>
              <a:t>Postulated two hypothetical constructs, NL &amp; TL</a:t>
            </a:r>
            <a:endParaRPr lang="en-US" sz="2400" dirty="0">
              <a:latin typeface="Arial"/>
              <a:cs typeface="Arial"/>
            </a:endParaRPr>
          </a:p>
          <a:p>
            <a:pPr marL="0" indent="0">
              <a:buNone/>
            </a:pPr>
            <a:endParaRPr lang="en-US" sz="2400" dirty="0">
              <a:latin typeface="Arial"/>
              <a:cs typeface="Arial"/>
            </a:endParaRPr>
          </a:p>
        </p:txBody>
      </p:sp>
      <p:sp>
        <p:nvSpPr>
          <p:cNvPr id="4" name="Oval 3"/>
          <p:cNvSpPr/>
          <p:nvPr/>
        </p:nvSpPr>
        <p:spPr>
          <a:xfrm>
            <a:off x="3041038" y="3008078"/>
            <a:ext cx="1370138" cy="13489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NL</a:t>
            </a:r>
            <a:endParaRPr lang="en-US" dirty="0"/>
          </a:p>
        </p:txBody>
      </p:sp>
      <p:sp>
        <p:nvSpPr>
          <p:cNvPr id="5" name="Oval 4"/>
          <p:cNvSpPr/>
          <p:nvPr/>
        </p:nvSpPr>
        <p:spPr>
          <a:xfrm>
            <a:off x="4093705" y="3008078"/>
            <a:ext cx="1303302" cy="13489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TL</a:t>
            </a:r>
            <a:endParaRPr lang="en-US" dirty="0"/>
          </a:p>
        </p:txBody>
      </p:sp>
    </p:spTree>
    <p:extLst>
      <p:ext uri="{BB962C8B-B14F-4D97-AF65-F5344CB8AC3E}">
        <p14:creationId xmlns:p14="http://schemas.microsoft.com/office/powerpoint/2010/main" val="28750279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latin typeface="Arial"/>
                <a:cs typeface="Arial"/>
              </a:rPr>
              <a:t>Section 1</a:t>
            </a:r>
            <a:r>
              <a:rPr lang="en-US" sz="3200" dirty="0">
                <a:latin typeface="Arial"/>
                <a:cs typeface="Arial"/>
              </a:rPr>
              <a:t/>
            </a:r>
            <a:br>
              <a:rPr lang="en-US" sz="3200" dirty="0">
                <a:latin typeface="Arial"/>
                <a:cs typeface="Arial"/>
              </a:rPr>
            </a:br>
            <a:r>
              <a:rPr lang="en-US" sz="2400" dirty="0" smtClean="0">
                <a:latin typeface="Arial"/>
                <a:cs typeface="Arial"/>
              </a:rPr>
              <a:t>CAH</a:t>
            </a:r>
            <a:endParaRPr lang="en-US" sz="2800" dirty="0">
              <a:latin typeface="Arial"/>
              <a:cs typeface="Arial"/>
            </a:endParaRPr>
          </a:p>
        </p:txBody>
      </p:sp>
      <p:sp>
        <p:nvSpPr>
          <p:cNvPr id="3" name="Content Placeholder 2"/>
          <p:cNvSpPr>
            <a:spLocks noGrp="1"/>
          </p:cNvSpPr>
          <p:nvPr>
            <p:ph idx="1"/>
          </p:nvPr>
        </p:nvSpPr>
        <p:spPr/>
        <p:txBody>
          <a:bodyPr>
            <a:normAutofit/>
          </a:bodyPr>
          <a:lstStyle/>
          <a:p>
            <a:pPr marL="0" indent="0">
              <a:buNone/>
            </a:pPr>
            <a:r>
              <a:rPr lang="en-US" sz="2400" dirty="0" smtClean="0">
                <a:latin typeface="Arial"/>
                <a:cs typeface="Arial"/>
              </a:rPr>
              <a:t>	Claim: L2 learning difficulty, as reflected in learners’ 	errors, should always involve structures where the NL 	and TL are different.</a:t>
            </a:r>
            <a:endParaRPr lang="en-US" sz="2400" dirty="0">
              <a:latin typeface="Arial"/>
              <a:cs typeface="Arial"/>
            </a:endParaRPr>
          </a:p>
          <a:p>
            <a:pPr marL="0" indent="0">
              <a:buNone/>
            </a:pPr>
            <a:endParaRPr lang="en-US" sz="2400" dirty="0">
              <a:latin typeface="Arial"/>
              <a:cs typeface="Arial"/>
            </a:endParaRPr>
          </a:p>
        </p:txBody>
      </p:sp>
    </p:spTree>
    <p:extLst>
      <p:ext uri="{BB962C8B-B14F-4D97-AF65-F5344CB8AC3E}">
        <p14:creationId xmlns:p14="http://schemas.microsoft.com/office/powerpoint/2010/main" val="7762143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latin typeface="Arial"/>
                <a:cs typeface="Arial"/>
              </a:rPr>
              <a:t>Section 1</a:t>
            </a:r>
            <a:r>
              <a:rPr lang="en-US" sz="2800" dirty="0" smtClean="0">
                <a:latin typeface="Arial"/>
                <a:cs typeface="Arial"/>
              </a:rPr>
              <a:t>: CAH</a:t>
            </a:r>
            <a:r>
              <a:rPr lang="en-US" sz="2800" dirty="0">
                <a:latin typeface="Arial"/>
                <a:cs typeface="Arial"/>
              </a:rPr>
              <a:t/>
            </a:r>
            <a:br>
              <a:rPr lang="en-US" sz="2800" dirty="0">
                <a:latin typeface="Arial"/>
                <a:cs typeface="Arial"/>
              </a:rPr>
            </a:br>
            <a:r>
              <a:rPr lang="en-US" sz="2400" dirty="0">
                <a:latin typeface="Arial"/>
                <a:cs typeface="Arial"/>
              </a:rPr>
              <a:t>Additional </a:t>
            </a:r>
            <a:r>
              <a:rPr lang="en-US" sz="2400" dirty="0" smtClean="0">
                <a:latin typeface="Arial"/>
                <a:cs typeface="Arial"/>
              </a:rPr>
              <a:t>hypotheses</a:t>
            </a:r>
            <a:endParaRPr lang="en-US" sz="2400" dirty="0">
              <a:latin typeface="Arial"/>
              <a:cs typeface="Arial"/>
            </a:endParaRPr>
          </a:p>
        </p:txBody>
      </p:sp>
      <p:sp>
        <p:nvSpPr>
          <p:cNvPr id="3" name="Content Placeholder 2"/>
          <p:cNvSpPr>
            <a:spLocks noGrp="1"/>
          </p:cNvSpPr>
          <p:nvPr>
            <p:ph idx="1"/>
          </p:nvPr>
        </p:nvSpPr>
        <p:spPr/>
        <p:txBody>
          <a:bodyPr>
            <a:normAutofit/>
          </a:bodyPr>
          <a:lstStyle/>
          <a:p>
            <a:pPr marL="0" indent="0">
              <a:buNone/>
            </a:pPr>
            <a:endParaRPr lang="en-US" sz="2400" dirty="0">
              <a:latin typeface="Arial"/>
              <a:cs typeface="Arial"/>
            </a:endParaRPr>
          </a:p>
          <a:p>
            <a:pPr marL="0" indent="0">
              <a:buNone/>
            </a:pPr>
            <a:r>
              <a:rPr lang="en-US" sz="2400" dirty="0" smtClean="0">
                <a:latin typeface="Arial"/>
                <a:cs typeface="Arial"/>
              </a:rPr>
              <a:t>Hierarchies of difficulty; degree of difficulty: </a:t>
            </a:r>
          </a:p>
          <a:p>
            <a:pPr marL="0" indent="0">
              <a:buNone/>
            </a:pPr>
            <a:endParaRPr lang="en-US" sz="2400" dirty="0">
              <a:latin typeface="Arial"/>
              <a:cs typeface="Arial"/>
            </a:endParaRPr>
          </a:p>
          <a:p>
            <a:pPr marL="0" indent="0">
              <a:buNone/>
            </a:pPr>
            <a:r>
              <a:rPr lang="en-US" sz="2400" dirty="0" smtClean="0">
                <a:latin typeface="Arial"/>
                <a:cs typeface="Arial"/>
              </a:rPr>
              <a:t>	</a:t>
            </a:r>
            <a:r>
              <a:rPr lang="en-US" sz="2400" dirty="0">
                <a:latin typeface="Arial"/>
                <a:cs typeface="Arial"/>
              </a:rPr>
              <a:t>In general, </a:t>
            </a:r>
            <a:r>
              <a:rPr lang="en-US" sz="2400" dirty="0" smtClean="0">
                <a:latin typeface="Arial"/>
                <a:cs typeface="Arial"/>
              </a:rPr>
              <a:t>allophones reflected maximum difficulty</a:t>
            </a:r>
            <a:endParaRPr lang="en-US" sz="2400" dirty="0">
              <a:latin typeface="Arial"/>
              <a:cs typeface="Arial"/>
            </a:endParaRPr>
          </a:p>
        </p:txBody>
      </p:sp>
    </p:spTree>
    <p:extLst>
      <p:ext uri="{BB962C8B-B14F-4D97-AF65-F5344CB8AC3E}">
        <p14:creationId xmlns:p14="http://schemas.microsoft.com/office/powerpoint/2010/main" val="16644960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latin typeface="Arial"/>
                <a:cs typeface="Arial"/>
              </a:rPr>
              <a:t>Section 1: CAH</a:t>
            </a:r>
            <a:r>
              <a:rPr lang="en-US" sz="3200" dirty="0">
                <a:latin typeface="Arial"/>
                <a:cs typeface="Arial"/>
              </a:rPr>
              <a:t/>
            </a:r>
            <a:br>
              <a:rPr lang="en-US" sz="3200" dirty="0">
                <a:latin typeface="Arial"/>
                <a:cs typeface="Arial"/>
              </a:rPr>
            </a:br>
            <a:r>
              <a:rPr lang="en-US" sz="2400" dirty="0">
                <a:latin typeface="Arial"/>
                <a:cs typeface="Arial"/>
              </a:rPr>
              <a:t>Additional hypotheses</a:t>
            </a:r>
          </a:p>
        </p:txBody>
      </p:sp>
      <p:sp>
        <p:nvSpPr>
          <p:cNvPr id="3" name="Content Placeholder 2"/>
          <p:cNvSpPr>
            <a:spLocks noGrp="1"/>
          </p:cNvSpPr>
          <p:nvPr>
            <p:ph idx="1"/>
          </p:nvPr>
        </p:nvSpPr>
        <p:spPr/>
        <p:txBody>
          <a:bodyPr>
            <a:normAutofit/>
          </a:bodyPr>
          <a:lstStyle/>
          <a:p>
            <a:pPr marL="0" indent="0">
              <a:buNone/>
            </a:pPr>
            <a:r>
              <a:rPr lang="en-US" sz="2400" dirty="0" smtClean="0">
                <a:latin typeface="Arial"/>
                <a:cs typeface="Arial"/>
              </a:rPr>
              <a:t>Degree of difficulty</a:t>
            </a:r>
          </a:p>
          <a:p>
            <a:pPr marL="0" indent="0">
              <a:buNone/>
            </a:pPr>
            <a:endParaRPr lang="en-US" sz="2400" dirty="0" smtClean="0">
              <a:latin typeface="Arial"/>
              <a:cs typeface="Arial"/>
            </a:endParaRPr>
          </a:p>
          <a:p>
            <a:pPr marL="0" indent="0">
              <a:buNone/>
            </a:pPr>
            <a:r>
              <a:rPr lang="en-US" sz="2400" dirty="0">
                <a:latin typeface="Arial"/>
                <a:cs typeface="Arial"/>
              </a:rPr>
              <a:t>	</a:t>
            </a:r>
            <a:r>
              <a:rPr lang="en-US" sz="2400" dirty="0" smtClean="0">
                <a:latin typeface="Arial"/>
                <a:cs typeface="Arial"/>
              </a:rPr>
              <a:t>Maximum difficulty </a:t>
            </a:r>
          </a:p>
          <a:p>
            <a:pPr marL="0" indent="0">
              <a:buNone/>
            </a:pPr>
            <a:endParaRPr lang="en-US" sz="2400" dirty="0">
              <a:latin typeface="Arial"/>
              <a:cs typeface="Arial"/>
            </a:endParaRPr>
          </a:p>
          <a:p>
            <a:pPr marL="0" indent="0">
              <a:buNone/>
            </a:pPr>
            <a:r>
              <a:rPr lang="en-US" sz="2400" dirty="0" smtClean="0">
                <a:latin typeface="Arial"/>
                <a:cs typeface="Arial"/>
              </a:rPr>
              <a:t>	“… stated in more general terms, when one significant 	unit or element in the native language equates 	bilingually with two significant units in the target 	language, we have maximum learning difficulty.” (</a:t>
            </a:r>
            <a:r>
              <a:rPr lang="en-US" sz="2400" dirty="0" err="1" smtClean="0">
                <a:latin typeface="Arial"/>
                <a:cs typeface="Arial"/>
              </a:rPr>
              <a:t>Lado</a:t>
            </a:r>
            <a:r>
              <a:rPr lang="en-US" sz="2400" dirty="0" smtClean="0">
                <a:latin typeface="Arial"/>
                <a:cs typeface="Arial"/>
              </a:rPr>
              <a:t> 	1957: 15)</a:t>
            </a:r>
            <a:endParaRPr lang="en-US" sz="2400" dirty="0">
              <a:latin typeface="Arial"/>
              <a:cs typeface="Arial"/>
            </a:endParaRPr>
          </a:p>
        </p:txBody>
      </p:sp>
    </p:spTree>
    <p:extLst>
      <p:ext uri="{BB962C8B-B14F-4D97-AF65-F5344CB8AC3E}">
        <p14:creationId xmlns:p14="http://schemas.microsoft.com/office/powerpoint/2010/main" val="5361236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Arial"/>
                <a:cs typeface="Arial"/>
              </a:rPr>
              <a:t>Overview</a:t>
            </a:r>
            <a:endParaRPr lang="en-US" sz="2800" dirty="0">
              <a:latin typeface="Arial"/>
              <a:cs typeface="Arial"/>
            </a:endParaRPr>
          </a:p>
        </p:txBody>
      </p:sp>
      <p:sp>
        <p:nvSpPr>
          <p:cNvPr id="3" name="Content Placeholder 2"/>
          <p:cNvSpPr>
            <a:spLocks noGrp="1"/>
          </p:cNvSpPr>
          <p:nvPr>
            <p:ph idx="1"/>
          </p:nvPr>
        </p:nvSpPr>
        <p:spPr/>
        <p:txBody>
          <a:bodyPr>
            <a:normAutofit/>
          </a:bodyPr>
          <a:lstStyle/>
          <a:p>
            <a:pPr marL="0" indent="0">
              <a:buNone/>
            </a:pPr>
            <a:r>
              <a:rPr lang="en-US" sz="2400" dirty="0">
                <a:latin typeface="Arial"/>
                <a:cs typeface="Arial"/>
              </a:rPr>
              <a:t>C</a:t>
            </a:r>
            <a:r>
              <a:rPr lang="en-US" sz="2400" dirty="0" smtClean="0">
                <a:latin typeface="Arial"/>
                <a:cs typeface="Arial"/>
              </a:rPr>
              <a:t>haracterization of the goals and methods of second-language (L2) phonology</a:t>
            </a:r>
          </a:p>
          <a:p>
            <a:pPr marL="0" indent="0">
              <a:buNone/>
            </a:pPr>
            <a:endParaRPr lang="en-US" sz="2400" dirty="0">
              <a:latin typeface="Arial"/>
              <a:cs typeface="Arial"/>
            </a:endParaRPr>
          </a:p>
          <a:p>
            <a:pPr marL="0" indent="0">
              <a:buNone/>
            </a:pPr>
            <a:r>
              <a:rPr lang="en-US" sz="2400" dirty="0" smtClean="0">
                <a:latin typeface="Arial"/>
                <a:cs typeface="Arial"/>
              </a:rPr>
              <a:t>Interpretation of the progress in the field</a:t>
            </a:r>
          </a:p>
          <a:p>
            <a:pPr marL="0" indent="0">
              <a:buNone/>
            </a:pPr>
            <a:endParaRPr lang="en-US" sz="2400" dirty="0">
              <a:latin typeface="Arial"/>
              <a:cs typeface="Arial"/>
            </a:endParaRPr>
          </a:p>
          <a:p>
            <a:pPr marL="0" indent="0">
              <a:buNone/>
            </a:pPr>
            <a:r>
              <a:rPr lang="en-US" sz="2400" dirty="0" smtClean="0">
                <a:latin typeface="Arial"/>
                <a:cs typeface="Arial"/>
              </a:rPr>
              <a:t>Propose an answer: </a:t>
            </a:r>
          </a:p>
          <a:p>
            <a:pPr marL="0" indent="0">
              <a:buNone/>
            </a:pPr>
            <a:r>
              <a:rPr lang="en-US" sz="2000" dirty="0" smtClean="0">
                <a:latin typeface="Arial"/>
                <a:cs typeface="Arial"/>
              </a:rPr>
              <a:t>	What do we think we understand about the pronunciation patterns 	of L2 learners?</a:t>
            </a:r>
          </a:p>
          <a:p>
            <a:pPr marL="0" indent="0">
              <a:buNone/>
            </a:pPr>
            <a:endParaRPr lang="en-US" sz="2400" dirty="0" smtClean="0">
              <a:latin typeface="Arial"/>
              <a:cs typeface="Arial"/>
            </a:endParaRPr>
          </a:p>
          <a:p>
            <a:pPr marL="0" indent="0">
              <a:buNone/>
            </a:pPr>
            <a:endParaRPr lang="en-US" sz="2400" dirty="0" smtClean="0">
              <a:latin typeface="Arial"/>
              <a:cs typeface="Arial"/>
            </a:endParaRPr>
          </a:p>
          <a:p>
            <a:pPr marL="0" indent="0">
              <a:buNone/>
            </a:pPr>
            <a:endParaRPr lang="en-US" sz="2400" dirty="0">
              <a:latin typeface="Arial"/>
              <a:cs typeface="Arial"/>
            </a:endParaRPr>
          </a:p>
        </p:txBody>
      </p:sp>
    </p:spTree>
    <p:extLst>
      <p:ext uri="{BB962C8B-B14F-4D97-AF65-F5344CB8AC3E}">
        <p14:creationId xmlns:p14="http://schemas.microsoft.com/office/powerpoint/2010/main" val="25872077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latin typeface="Arial"/>
                <a:cs typeface="Arial"/>
              </a:rPr>
              <a:t>Section 1: CAH</a:t>
            </a:r>
            <a:br>
              <a:rPr lang="en-US" sz="2800" dirty="0">
                <a:latin typeface="Arial"/>
                <a:cs typeface="Arial"/>
              </a:rPr>
            </a:br>
            <a:r>
              <a:rPr lang="en-US" sz="2400" dirty="0">
                <a:latin typeface="Arial"/>
                <a:cs typeface="Arial"/>
              </a:rPr>
              <a:t>Example</a:t>
            </a:r>
          </a:p>
        </p:txBody>
      </p:sp>
      <p:sp>
        <p:nvSpPr>
          <p:cNvPr id="3" name="Content Placeholder 2"/>
          <p:cNvSpPr>
            <a:spLocks noGrp="1"/>
          </p:cNvSpPr>
          <p:nvPr>
            <p:ph idx="1"/>
          </p:nvPr>
        </p:nvSpPr>
        <p:spPr/>
        <p:txBody>
          <a:bodyPr/>
          <a:lstStyle/>
          <a:p>
            <a:pPr marL="0" indent="0">
              <a:buNone/>
            </a:pPr>
            <a:r>
              <a:rPr lang="en-US" sz="2400" dirty="0" smtClean="0">
                <a:latin typeface="Arial"/>
                <a:cs typeface="Arial"/>
              </a:rPr>
              <a:t>Splitting NL allophones into separate phonemes in the TL:</a:t>
            </a:r>
          </a:p>
          <a:p>
            <a:pPr marL="0" indent="0">
              <a:buNone/>
            </a:pPr>
            <a:endParaRPr lang="en-US" dirty="0"/>
          </a:p>
          <a:p>
            <a:pPr marL="0" indent="0">
              <a:buNone/>
            </a:pPr>
            <a:r>
              <a:rPr lang="en-US" sz="2400" dirty="0" smtClean="0">
                <a:latin typeface="Arial"/>
                <a:cs typeface="Arial"/>
              </a:rPr>
              <a:t>	NL Spanish:		[d],	[</a:t>
            </a:r>
            <a:r>
              <a:rPr lang="en-US" sz="2400" dirty="0" err="1" smtClean="0">
                <a:latin typeface="Arial"/>
                <a:cs typeface="Arial"/>
              </a:rPr>
              <a:t>ð</a:t>
            </a:r>
            <a:r>
              <a:rPr lang="en-US" sz="2400" dirty="0" smtClean="0">
                <a:latin typeface="Arial"/>
                <a:cs typeface="Arial"/>
              </a:rPr>
              <a:t>] allophones of /d/</a:t>
            </a:r>
          </a:p>
          <a:p>
            <a:pPr marL="0" indent="0">
              <a:buNone/>
            </a:pPr>
            <a:endParaRPr lang="en-US" sz="2400" dirty="0">
              <a:latin typeface="Arial"/>
              <a:cs typeface="Arial"/>
            </a:endParaRPr>
          </a:p>
          <a:p>
            <a:pPr marL="0" indent="0">
              <a:buNone/>
            </a:pPr>
            <a:r>
              <a:rPr lang="en-US" sz="2400" dirty="0" smtClean="0">
                <a:latin typeface="Arial"/>
                <a:cs typeface="Arial"/>
              </a:rPr>
              <a:t>	TL English: 		/d/ &amp; /</a:t>
            </a:r>
            <a:r>
              <a:rPr lang="en-US" sz="2400" dirty="0" err="1">
                <a:latin typeface="Arial"/>
                <a:cs typeface="Arial"/>
              </a:rPr>
              <a:t>ð</a:t>
            </a:r>
            <a:r>
              <a:rPr lang="en-US" sz="2400" dirty="0" smtClean="0">
                <a:latin typeface="Arial"/>
                <a:cs typeface="Arial"/>
              </a:rPr>
              <a:t>/</a:t>
            </a:r>
            <a:endParaRPr lang="en-US" sz="2400" dirty="0">
              <a:latin typeface="Arial"/>
              <a:cs typeface="Arial"/>
            </a:endParaRPr>
          </a:p>
        </p:txBody>
      </p:sp>
    </p:spTree>
    <p:extLst>
      <p:ext uri="{BB962C8B-B14F-4D97-AF65-F5344CB8AC3E}">
        <p14:creationId xmlns:p14="http://schemas.microsoft.com/office/powerpoint/2010/main" val="26338029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latin typeface="Arial"/>
                <a:cs typeface="Arial"/>
              </a:rPr>
              <a:t>Section 1: CAH</a:t>
            </a:r>
            <a:br>
              <a:rPr lang="en-US" sz="2800" dirty="0">
                <a:latin typeface="Arial"/>
                <a:cs typeface="Arial"/>
              </a:rPr>
            </a:br>
            <a:r>
              <a:rPr lang="en-US" sz="2400" dirty="0">
                <a:latin typeface="Arial"/>
                <a:cs typeface="Arial"/>
              </a:rPr>
              <a:t>Additional hypotheses</a:t>
            </a:r>
            <a:endParaRPr lang="en-US" sz="2800" dirty="0"/>
          </a:p>
        </p:txBody>
      </p:sp>
      <p:sp>
        <p:nvSpPr>
          <p:cNvPr id="3" name="Content Placeholder 2"/>
          <p:cNvSpPr>
            <a:spLocks noGrp="1"/>
          </p:cNvSpPr>
          <p:nvPr>
            <p:ph idx="1"/>
          </p:nvPr>
        </p:nvSpPr>
        <p:spPr/>
        <p:txBody>
          <a:bodyPr/>
          <a:lstStyle/>
          <a:p>
            <a:pPr marL="0" indent="0">
              <a:buNone/>
            </a:pPr>
            <a:r>
              <a:rPr lang="en-US" sz="2400" dirty="0" smtClean="0">
                <a:latin typeface="Arial"/>
                <a:cs typeface="Arial"/>
              </a:rPr>
              <a:t>Hierarchies of difficulty</a:t>
            </a:r>
          </a:p>
          <a:p>
            <a:pPr marL="0" indent="0">
              <a:buNone/>
            </a:pPr>
            <a:endParaRPr lang="en-US" sz="2400" dirty="0">
              <a:latin typeface="Arial"/>
              <a:cs typeface="Arial"/>
            </a:endParaRPr>
          </a:p>
          <a:p>
            <a:pPr marL="0" indent="0">
              <a:buNone/>
            </a:pPr>
            <a:r>
              <a:rPr lang="en-US" sz="2000" dirty="0" smtClean="0">
                <a:latin typeface="Arial"/>
                <a:cs typeface="Arial"/>
              </a:rPr>
              <a:t>	</a:t>
            </a:r>
            <a:r>
              <a:rPr lang="en-US" sz="2000" dirty="0" err="1" smtClean="0">
                <a:latin typeface="Arial"/>
                <a:cs typeface="Arial"/>
              </a:rPr>
              <a:t>Stockwell</a:t>
            </a:r>
            <a:r>
              <a:rPr lang="en-US" sz="2000" dirty="0" smtClean="0">
                <a:latin typeface="Arial"/>
                <a:cs typeface="Arial"/>
              </a:rPr>
              <a:t> &amp; Bowen (1965)</a:t>
            </a:r>
            <a:endParaRPr lang="en-US" sz="1800" dirty="0" smtClean="0">
              <a:latin typeface="Arial"/>
              <a:cs typeface="Arial"/>
            </a:endParaRPr>
          </a:p>
          <a:p>
            <a:pPr marL="0" indent="0">
              <a:buNone/>
            </a:pPr>
            <a:r>
              <a:rPr lang="en-US" sz="1800" dirty="0">
                <a:latin typeface="Arial"/>
                <a:cs typeface="Arial"/>
              </a:rPr>
              <a:t>	</a:t>
            </a:r>
            <a:r>
              <a:rPr lang="en-US" sz="1800" dirty="0" smtClean="0">
                <a:latin typeface="Arial"/>
                <a:cs typeface="Arial"/>
              </a:rPr>
              <a:t>	Postulated 8 levels of difficulty based on whether the NL-TL 				distinctions involved phonemic contrasts, allophonic differences, or the 		absence on the sound segments in one of the languages.</a:t>
            </a:r>
          </a:p>
          <a:p>
            <a:pPr marL="0" indent="0">
              <a:buNone/>
            </a:pPr>
            <a:endParaRPr lang="en-US" sz="1800" dirty="0">
              <a:latin typeface="Arial"/>
              <a:cs typeface="Arial"/>
            </a:endParaRPr>
          </a:p>
          <a:p>
            <a:pPr marL="0" indent="0">
              <a:buNone/>
            </a:pPr>
            <a:r>
              <a:rPr lang="en-US" sz="1800" dirty="0" smtClean="0">
                <a:latin typeface="Arial"/>
                <a:cs typeface="Arial"/>
              </a:rPr>
              <a:t>			</a:t>
            </a:r>
            <a:r>
              <a:rPr lang="en-US" sz="1600" dirty="0" smtClean="0">
                <a:latin typeface="Arial"/>
                <a:cs typeface="Arial"/>
              </a:rPr>
              <a:t>The four highest levels of difficulty involved allophonic differences in either 			the NL, the TL or both.</a:t>
            </a:r>
            <a:endParaRPr lang="en-US" sz="2000" dirty="0" smtClean="0">
              <a:latin typeface="Arial"/>
              <a:cs typeface="Arial"/>
            </a:endParaRPr>
          </a:p>
          <a:p>
            <a:pPr marL="0" indent="0">
              <a:buNone/>
            </a:pPr>
            <a:endParaRPr lang="en-US" sz="2000" dirty="0" smtClean="0">
              <a:latin typeface="Arial"/>
              <a:cs typeface="Arial"/>
            </a:endParaRPr>
          </a:p>
          <a:p>
            <a:pPr marL="0" indent="0">
              <a:buNone/>
            </a:pPr>
            <a:endParaRPr lang="en-US" dirty="0"/>
          </a:p>
        </p:txBody>
      </p:sp>
    </p:spTree>
    <p:extLst>
      <p:ext uri="{BB962C8B-B14F-4D97-AF65-F5344CB8AC3E}">
        <p14:creationId xmlns:p14="http://schemas.microsoft.com/office/powerpoint/2010/main" val="27053142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latin typeface="Arial"/>
                <a:cs typeface="Arial"/>
              </a:rPr>
              <a:t>Section 1: CAH</a:t>
            </a:r>
            <a:br>
              <a:rPr lang="en-US" sz="2800" dirty="0">
                <a:latin typeface="Arial"/>
                <a:cs typeface="Arial"/>
              </a:rPr>
            </a:br>
            <a:r>
              <a:rPr lang="en-US" sz="2400" dirty="0">
                <a:latin typeface="Arial"/>
                <a:cs typeface="Arial"/>
              </a:rPr>
              <a:t>Additional hypotheses</a:t>
            </a:r>
            <a:endParaRPr lang="en-US" sz="2800" dirty="0"/>
          </a:p>
        </p:txBody>
      </p:sp>
      <p:sp>
        <p:nvSpPr>
          <p:cNvPr id="3" name="Content Placeholder 2"/>
          <p:cNvSpPr>
            <a:spLocks noGrp="1"/>
          </p:cNvSpPr>
          <p:nvPr>
            <p:ph idx="1"/>
          </p:nvPr>
        </p:nvSpPr>
        <p:spPr/>
        <p:txBody>
          <a:bodyPr/>
          <a:lstStyle/>
          <a:p>
            <a:pPr marL="0" indent="0">
              <a:buNone/>
            </a:pPr>
            <a:r>
              <a:rPr lang="en-US" sz="2400" dirty="0" smtClean="0">
                <a:latin typeface="Arial"/>
                <a:cs typeface="Arial"/>
              </a:rPr>
              <a:t>Hierarchies of difficulty</a:t>
            </a:r>
          </a:p>
          <a:p>
            <a:pPr marL="0" indent="0">
              <a:buNone/>
            </a:pPr>
            <a:endParaRPr lang="en-US" sz="2400" dirty="0" smtClean="0">
              <a:latin typeface="Arial"/>
              <a:cs typeface="Arial"/>
            </a:endParaRPr>
          </a:p>
          <a:p>
            <a:pPr marL="0" indent="0">
              <a:buNone/>
            </a:pPr>
            <a:r>
              <a:rPr lang="en-US" sz="2400" dirty="0">
                <a:latin typeface="Arial"/>
                <a:cs typeface="Arial"/>
              </a:rPr>
              <a:t>	</a:t>
            </a:r>
            <a:r>
              <a:rPr lang="en-US" sz="2400" dirty="0" err="1" smtClean="0">
                <a:latin typeface="Arial"/>
                <a:cs typeface="Arial"/>
              </a:rPr>
              <a:t>Hammerly</a:t>
            </a:r>
            <a:r>
              <a:rPr lang="en-US" sz="2400" dirty="0" smtClean="0">
                <a:latin typeface="Arial"/>
                <a:cs typeface="Arial"/>
              </a:rPr>
              <a:t> (1982)</a:t>
            </a:r>
            <a:endParaRPr lang="en-US" sz="2000" dirty="0">
              <a:latin typeface="Arial"/>
              <a:cs typeface="Arial"/>
            </a:endParaRPr>
          </a:p>
          <a:p>
            <a:pPr marL="0" indent="0">
              <a:buNone/>
            </a:pPr>
            <a:endParaRPr lang="en-US" sz="2000" dirty="0">
              <a:latin typeface="Arial"/>
              <a:cs typeface="Arial"/>
            </a:endParaRPr>
          </a:p>
          <a:p>
            <a:pPr marL="0" indent="0">
              <a:buNone/>
            </a:pPr>
            <a:r>
              <a:rPr lang="en-US" sz="2000" dirty="0" smtClean="0">
                <a:latin typeface="Arial"/>
                <a:cs typeface="Arial"/>
              </a:rPr>
              <a:t>		Postulated 6 levels of difficulty, with 4 of the highest levels 			involving allophonic distinctions in either the NL. TL or both.</a:t>
            </a:r>
            <a:endParaRPr lang="en-US" sz="2400" dirty="0" smtClean="0">
              <a:latin typeface="Arial"/>
              <a:cs typeface="Arial"/>
            </a:endParaRPr>
          </a:p>
        </p:txBody>
      </p:sp>
    </p:spTree>
    <p:extLst>
      <p:ext uri="{BB962C8B-B14F-4D97-AF65-F5344CB8AC3E}">
        <p14:creationId xmlns:p14="http://schemas.microsoft.com/office/powerpoint/2010/main" val="6193632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latin typeface="Arial"/>
                <a:cs typeface="Arial"/>
              </a:rPr>
              <a:t>Section 1: CAH</a:t>
            </a:r>
            <a:r>
              <a:rPr lang="en-US" sz="2800" dirty="0" smtClean="0">
                <a:latin typeface="Arial"/>
                <a:cs typeface="Arial"/>
              </a:rPr>
              <a:t/>
            </a:r>
            <a:br>
              <a:rPr lang="en-US" sz="2800" dirty="0" smtClean="0">
                <a:latin typeface="Arial"/>
                <a:cs typeface="Arial"/>
              </a:rPr>
            </a:br>
            <a:r>
              <a:rPr lang="en-US" sz="2400" dirty="0" smtClean="0">
                <a:latin typeface="Arial"/>
                <a:cs typeface="Arial"/>
              </a:rPr>
              <a:t>Studies and results</a:t>
            </a:r>
            <a:endParaRPr lang="en-US" sz="2400" dirty="0">
              <a:latin typeface="Arial"/>
              <a:cs typeface="Arial"/>
            </a:endParaRPr>
          </a:p>
        </p:txBody>
      </p:sp>
      <p:sp>
        <p:nvSpPr>
          <p:cNvPr id="3" name="Content Placeholder 2"/>
          <p:cNvSpPr>
            <a:spLocks noGrp="1"/>
          </p:cNvSpPr>
          <p:nvPr>
            <p:ph idx="1"/>
          </p:nvPr>
        </p:nvSpPr>
        <p:spPr/>
        <p:txBody>
          <a:bodyPr>
            <a:normAutofit/>
          </a:bodyPr>
          <a:lstStyle/>
          <a:p>
            <a:pPr marL="0" indent="0">
              <a:buNone/>
            </a:pPr>
            <a:r>
              <a:rPr lang="en-US" sz="2400" dirty="0" smtClean="0">
                <a:latin typeface="Arial"/>
                <a:cs typeface="Arial"/>
              </a:rPr>
              <a:t>Mixed support</a:t>
            </a:r>
          </a:p>
          <a:p>
            <a:pPr marL="0" indent="0">
              <a:buNone/>
            </a:pPr>
            <a:endParaRPr lang="en-US" sz="2400" dirty="0">
              <a:latin typeface="Arial"/>
              <a:cs typeface="Arial"/>
            </a:endParaRPr>
          </a:p>
          <a:p>
            <a:pPr marL="0" indent="0">
              <a:buNone/>
            </a:pPr>
            <a:r>
              <a:rPr lang="en-US" sz="2000" dirty="0" smtClean="0">
                <a:latin typeface="Arial"/>
                <a:cs typeface="Arial"/>
              </a:rPr>
              <a:t>	Some findings showed that L2 errors can be attributed to NL-TL </a:t>
            </a:r>
            <a:r>
              <a:rPr lang="en-US" sz="2000" dirty="0">
                <a:latin typeface="Arial"/>
                <a:cs typeface="Arial"/>
              </a:rPr>
              <a:t>	</a:t>
            </a:r>
            <a:r>
              <a:rPr lang="en-US" sz="2000" dirty="0" smtClean="0">
                <a:latin typeface="Arial"/>
                <a:cs typeface="Arial"/>
              </a:rPr>
              <a:t>differences, e.g</a:t>
            </a:r>
            <a:r>
              <a:rPr lang="en-US" sz="2000" dirty="0">
                <a:latin typeface="Arial"/>
                <a:cs typeface="Arial"/>
              </a:rPr>
              <a:t>., </a:t>
            </a:r>
            <a:r>
              <a:rPr lang="en-US" sz="2000" dirty="0" err="1" smtClean="0">
                <a:latin typeface="Arial"/>
                <a:cs typeface="Arial"/>
              </a:rPr>
              <a:t>Suter</a:t>
            </a:r>
            <a:r>
              <a:rPr lang="en-US" sz="2000" dirty="0" smtClean="0">
                <a:latin typeface="Arial"/>
                <a:cs typeface="Arial"/>
              </a:rPr>
              <a:t>, </a:t>
            </a:r>
            <a:r>
              <a:rPr lang="en-US" sz="2000" dirty="0">
                <a:latin typeface="Arial"/>
                <a:cs typeface="Arial"/>
              </a:rPr>
              <a:t>(1976</a:t>
            </a:r>
            <a:r>
              <a:rPr lang="en-US" sz="2000" dirty="0" smtClean="0">
                <a:latin typeface="Arial"/>
                <a:cs typeface="Arial"/>
              </a:rPr>
              <a:t>);</a:t>
            </a:r>
          </a:p>
          <a:p>
            <a:pPr marL="0" indent="0">
              <a:buNone/>
            </a:pPr>
            <a:endParaRPr lang="en-US" sz="2400" dirty="0">
              <a:latin typeface="Arial"/>
              <a:cs typeface="Arial"/>
            </a:endParaRPr>
          </a:p>
          <a:p>
            <a:pPr marL="0" indent="0">
              <a:buNone/>
            </a:pPr>
            <a:r>
              <a:rPr lang="en-US" sz="2000" dirty="0" smtClean="0">
                <a:latin typeface="Arial"/>
                <a:cs typeface="Arial"/>
              </a:rPr>
              <a:t>	Some studies showed that L2 errors were independent of NL-TL </a:t>
            </a:r>
            <a:r>
              <a:rPr lang="en-US" sz="2000" dirty="0">
                <a:latin typeface="Arial"/>
                <a:cs typeface="Arial"/>
              </a:rPr>
              <a:t>	differences, </a:t>
            </a:r>
            <a:r>
              <a:rPr lang="en-US" sz="2000" dirty="0" smtClean="0">
                <a:latin typeface="Arial"/>
                <a:cs typeface="Arial"/>
              </a:rPr>
              <a:t>e.g., </a:t>
            </a:r>
            <a:r>
              <a:rPr lang="en-US" sz="2000" dirty="0" err="1" smtClean="0">
                <a:latin typeface="Arial"/>
                <a:cs typeface="Arial"/>
              </a:rPr>
              <a:t>Wode</a:t>
            </a:r>
            <a:r>
              <a:rPr lang="en-US" sz="2000" dirty="0" smtClean="0">
                <a:latin typeface="Arial"/>
                <a:cs typeface="Arial"/>
              </a:rPr>
              <a:t>, (1976).</a:t>
            </a:r>
            <a:endParaRPr lang="en-US" sz="2000" dirty="0">
              <a:latin typeface="Arial"/>
              <a:cs typeface="Arial"/>
            </a:endParaRPr>
          </a:p>
        </p:txBody>
      </p:sp>
    </p:spTree>
    <p:extLst>
      <p:ext uri="{BB962C8B-B14F-4D97-AF65-F5344CB8AC3E}">
        <p14:creationId xmlns:p14="http://schemas.microsoft.com/office/powerpoint/2010/main" val="13494679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latin typeface="Arial"/>
                <a:cs typeface="Arial"/>
              </a:rPr>
              <a:t>Section 1: </a:t>
            </a:r>
            <a:r>
              <a:rPr lang="en-US" sz="2800" dirty="0" smtClean="0">
                <a:latin typeface="Arial"/>
                <a:cs typeface="Arial"/>
              </a:rPr>
              <a:t>CAH</a:t>
            </a:r>
            <a:br>
              <a:rPr lang="en-US" sz="2800" dirty="0" smtClean="0">
                <a:latin typeface="Arial"/>
                <a:cs typeface="Arial"/>
              </a:rPr>
            </a:br>
            <a:r>
              <a:rPr lang="en-US" sz="2400" dirty="0">
                <a:latin typeface="Arial"/>
                <a:cs typeface="Arial"/>
              </a:rPr>
              <a:t>Studies and results</a:t>
            </a:r>
          </a:p>
        </p:txBody>
      </p:sp>
      <p:sp>
        <p:nvSpPr>
          <p:cNvPr id="3" name="Content Placeholder 2"/>
          <p:cNvSpPr>
            <a:spLocks noGrp="1"/>
          </p:cNvSpPr>
          <p:nvPr>
            <p:ph idx="1"/>
          </p:nvPr>
        </p:nvSpPr>
        <p:spPr/>
        <p:txBody>
          <a:bodyPr>
            <a:normAutofit/>
          </a:bodyPr>
          <a:lstStyle/>
          <a:p>
            <a:pPr marL="0" indent="0">
              <a:buNone/>
            </a:pPr>
            <a:r>
              <a:rPr lang="en-US" sz="2000" dirty="0" smtClean="0">
                <a:latin typeface="Arial"/>
                <a:cs typeface="Arial"/>
              </a:rPr>
              <a:t>	Mixed support for CAH led to some linguists postulating a 	</a:t>
            </a:r>
            <a:r>
              <a:rPr lang="en-US" sz="2000" i="1" dirty="0" smtClean="0">
                <a:latin typeface="Arial"/>
                <a:cs typeface="Arial"/>
              </a:rPr>
              <a:t>weaker</a:t>
            </a:r>
            <a:r>
              <a:rPr lang="en-US" sz="2000" dirty="0" smtClean="0">
                <a:latin typeface="Arial"/>
                <a:cs typeface="Arial"/>
              </a:rPr>
              <a:t> form of the hypothesis in which some learner errors could 	possibly, but not necessarily, be explained on the basis of NL-TL 	differences.</a:t>
            </a:r>
          </a:p>
          <a:p>
            <a:pPr marL="0" indent="0">
              <a:buNone/>
            </a:pPr>
            <a:endParaRPr lang="en-US" sz="2400" dirty="0">
              <a:latin typeface="Arial"/>
              <a:cs typeface="Arial"/>
            </a:endParaRPr>
          </a:p>
        </p:txBody>
      </p:sp>
    </p:spTree>
    <p:extLst>
      <p:ext uri="{BB962C8B-B14F-4D97-AF65-F5344CB8AC3E}">
        <p14:creationId xmlns:p14="http://schemas.microsoft.com/office/powerpoint/2010/main" val="41326606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latin typeface="Arial"/>
                <a:cs typeface="Arial"/>
              </a:rPr>
              <a:t>Section 1: </a:t>
            </a:r>
            <a:r>
              <a:rPr lang="en-US" sz="2800" dirty="0" smtClean="0">
                <a:latin typeface="Arial"/>
                <a:cs typeface="Arial"/>
              </a:rPr>
              <a:t>CAH</a:t>
            </a:r>
            <a:br>
              <a:rPr lang="en-US" sz="2800" dirty="0" smtClean="0">
                <a:latin typeface="Arial"/>
                <a:cs typeface="Arial"/>
              </a:rPr>
            </a:br>
            <a:r>
              <a:rPr lang="en-US" sz="2400" dirty="0">
                <a:latin typeface="Arial"/>
                <a:cs typeface="Arial"/>
              </a:rPr>
              <a:t>Studies and results</a:t>
            </a:r>
          </a:p>
        </p:txBody>
      </p:sp>
      <p:sp>
        <p:nvSpPr>
          <p:cNvPr id="3" name="Content Placeholder 2"/>
          <p:cNvSpPr>
            <a:spLocks noGrp="1"/>
          </p:cNvSpPr>
          <p:nvPr>
            <p:ph idx="1"/>
          </p:nvPr>
        </p:nvSpPr>
        <p:spPr/>
        <p:txBody>
          <a:bodyPr>
            <a:normAutofit/>
          </a:bodyPr>
          <a:lstStyle/>
          <a:p>
            <a:pPr marL="0" indent="0">
              <a:buNone/>
            </a:pPr>
            <a:r>
              <a:rPr lang="en-US" sz="2000" dirty="0" smtClean="0">
                <a:latin typeface="Arial"/>
                <a:cs typeface="Arial"/>
              </a:rPr>
              <a:t>	“An </a:t>
            </a:r>
            <a:r>
              <a:rPr lang="en-US" sz="2000" dirty="0">
                <a:latin typeface="Arial"/>
                <a:cs typeface="Arial"/>
              </a:rPr>
              <a:t>evaluation of this strong version of the contrastive analysis </a:t>
            </a:r>
            <a:r>
              <a:rPr lang="en-US" sz="2000" dirty="0" smtClean="0">
                <a:latin typeface="Arial"/>
                <a:cs typeface="Arial"/>
              </a:rPr>
              <a:t>	hypothesis </a:t>
            </a:r>
            <a:r>
              <a:rPr lang="en-US" sz="2000" dirty="0">
                <a:latin typeface="Arial"/>
                <a:cs typeface="Arial"/>
              </a:rPr>
              <a:t>suggests that it makes demands of linguistic theory, </a:t>
            </a:r>
            <a:r>
              <a:rPr lang="en-US" sz="2000" dirty="0" smtClean="0">
                <a:latin typeface="Arial"/>
                <a:cs typeface="Arial"/>
              </a:rPr>
              <a:t>	and</a:t>
            </a:r>
            <a:r>
              <a:rPr lang="en-US" sz="2000" dirty="0">
                <a:latin typeface="Arial"/>
                <a:cs typeface="Arial"/>
              </a:rPr>
              <a:t>, </a:t>
            </a:r>
            <a:r>
              <a:rPr lang="en-US" sz="2000" dirty="0" smtClean="0">
                <a:latin typeface="Arial"/>
                <a:cs typeface="Arial"/>
              </a:rPr>
              <a:t>therefore</a:t>
            </a:r>
            <a:r>
              <a:rPr lang="en-US" sz="2000" dirty="0">
                <a:latin typeface="Arial"/>
                <a:cs typeface="Arial"/>
              </a:rPr>
              <a:t>, of linguists, that they are in no position to </a:t>
            </a:r>
            <a:r>
              <a:rPr lang="en-US" sz="2000" dirty="0" smtClean="0">
                <a:latin typeface="Arial"/>
                <a:cs typeface="Arial"/>
              </a:rPr>
              <a:t>	meet.” 	(</a:t>
            </a:r>
            <a:r>
              <a:rPr lang="en-US" sz="2000" dirty="0" err="1">
                <a:latin typeface="Arial"/>
                <a:cs typeface="Arial"/>
              </a:rPr>
              <a:t>W</a:t>
            </a:r>
            <a:r>
              <a:rPr lang="en-US" sz="2000" dirty="0" err="1" smtClean="0">
                <a:latin typeface="Arial"/>
                <a:cs typeface="Arial"/>
              </a:rPr>
              <a:t>ardhaugh</a:t>
            </a:r>
            <a:r>
              <a:rPr lang="en-US" sz="2000" dirty="0" smtClean="0">
                <a:latin typeface="Arial"/>
                <a:cs typeface="Arial"/>
              </a:rPr>
              <a:t>, 1970: 125);</a:t>
            </a:r>
          </a:p>
          <a:p>
            <a:pPr marL="0" indent="0">
              <a:buNone/>
            </a:pPr>
            <a:endParaRPr lang="en-US" sz="2000" dirty="0" smtClean="0">
              <a:latin typeface="Arial"/>
              <a:cs typeface="Arial"/>
            </a:endParaRPr>
          </a:p>
          <a:p>
            <a:pPr marL="0" indent="0">
              <a:buNone/>
            </a:pPr>
            <a:endParaRPr lang="en-US" sz="2000" dirty="0">
              <a:latin typeface="Arial"/>
              <a:cs typeface="Arial"/>
            </a:endParaRPr>
          </a:p>
          <a:p>
            <a:pPr marL="0" indent="0">
              <a:buNone/>
            </a:pPr>
            <a:r>
              <a:rPr lang="en-US" sz="2000" dirty="0" smtClean="0">
                <a:latin typeface="Arial"/>
                <a:cs typeface="Arial"/>
              </a:rPr>
              <a:t>	“</a:t>
            </a:r>
            <a:r>
              <a:rPr lang="en-US" sz="2000" dirty="0">
                <a:latin typeface="Arial"/>
                <a:cs typeface="Arial"/>
              </a:rPr>
              <a:t>The weak </a:t>
            </a:r>
            <a:r>
              <a:rPr lang="en-US" sz="2000" dirty="0" smtClean="0">
                <a:latin typeface="Arial"/>
                <a:cs typeface="Arial"/>
              </a:rPr>
              <a:t>version </a:t>
            </a:r>
            <a:r>
              <a:rPr lang="en-US" sz="2000" dirty="0">
                <a:latin typeface="Arial"/>
                <a:cs typeface="Arial"/>
              </a:rPr>
              <a:t>requires of the linguist only </a:t>
            </a:r>
            <a:r>
              <a:rPr lang="en-US" sz="2000" dirty="0" smtClean="0">
                <a:latin typeface="Arial"/>
                <a:cs typeface="Arial"/>
              </a:rPr>
              <a:t>that </a:t>
            </a:r>
            <a:r>
              <a:rPr lang="en-US" sz="2000" dirty="0">
                <a:latin typeface="Arial"/>
                <a:cs typeface="Arial"/>
              </a:rPr>
              <a:t>he (sic) use the </a:t>
            </a:r>
            <a:r>
              <a:rPr lang="en-US" sz="2000" dirty="0" smtClean="0">
                <a:latin typeface="Arial"/>
                <a:cs typeface="Arial"/>
              </a:rPr>
              <a:t>	best </a:t>
            </a:r>
            <a:r>
              <a:rPr lang="en-US" sz="2000" dirty="0">
                <a:latin typeface="Arial"/>
                <a:cs typeface="Arial"/>
              </a:rPr>
              <a:t>linguistic knowledge available to him in order </a:t>
            </a:r>
            <a:r>
              <a:rPr lang="en-US" sz="2000" dirty="0" smtClean="0">
                <a:latin typeface="Arial"/>
                <a:cs typeface="Arial"/>
              </a:rPr>
              <a:t>to </a:t>
            </a:r>
            <a:r>
              <a:rPr lang="en-US" sz="2000" dirty="0">
                <a:latin typeface="Arial"/>
                <a:cs typeface="Arial"/>
              </a:rPr>
              <a:t>account for </a:t>
            </a:r>
            <a:r>
              <a:rPr lang="en-US" sz="2000" dirty="0" smtClean="0">
                <a:latin typeface="Arial"/>
                <a:cs typeface="Arial"/>
              </a:rPr>
              <a:t>	observed </a:t>
            </a:r>
            <a:r>
              <a:rPr lang="en-US" sz="2000" dirty="0">
                <a:latin typeface="Arial"/>
                <a:cs typeface="Arial"/>
              </a:rPr>
              <a:t>difficulties in second language 	learning.” (</a:t>
            </a:r>
            <a:r>
              <a:rPr lang="en-US" sz="2000" dirty="0" err="1">
                <a:latin typeface="Arial"/>
                <a:cs typeface="Arial"/>
              </a:rPr>
              <a:t>Wardhaugh</a:t>
            </a:r>
            <a:r>
              <a:rPr lang="en-US" sz="2000" dirty="0">
                <a:latin typeface="Arial"/>
                <a:cs typeface="Arial"/>
              </a:rPr>
              <a:t>, </a:t>
            </a:r>
            <a:r>
              <a:rPr lang="en-US" sz="2000" dirty="0" smtClean="0">
                <a:latin typeface="Arial"/>
                <a:cs typeface="Arial"/>
              </a:rPr>
              <a:t>	1970</a:t>
            </a:r>
            <a:r>
              <a:rPr lang="en-US" sz="2000" dirty="0">
                <a:latin typeface="Arial"/>
                <a:cs typeface="Arial"/>
              </a:rPr>
              <a:t>: 126)</a:t>
            </a:r>
          </a:p>
          <a:p>
            <a:pPr marL="0" indent="0">
              <a:buNone/>
            </a:pPr>
            <a:endParaRPr lang="en-US" sz="2000" dirty="0" smtClean="0">
              <a:latin typeface="Arial"/>
              <a:cs typeface="Arial"/>
            </a:endParaRPr>
          </a:p>
          <a:p>
            <a:pPr marL="0" indent="0">
              <a:buNone/>
            </a:pPr>
            <a:endParaRPr lang="en-US" sz="2000" dirty="0">
              <a:latin typeface="Arial"/>
              <a:cs typeface="Arial"/>
            </a:endParaRPr>
          </a:p>
        </p:txBody>
      </p:sp>
    </p:spTree>
    <p:extLst>
      <p:ext uri="{BB962C8B-B14F-4D97-AF65-F5344CB8AC3E}">
        <p14:creationId xmlns:p14="http://schemas.microsoft.com/office/powerpoint/2010/main" val="22437942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latin typeface="Arial"/>
                <a:cs typeface="Arial"/>
              </a:rPr>
              <a:t>Section 1: </a:t>
            </a:r>
            <a:r>
              <a:rPr lang="en-US" sz="2800" dirty="0" smtClean="0">
                <a:latin typeface="Arial"/>
                <a:cs typeface="Arial"/>
              </a:rPr>
              <a:t>CAH</a:t>
            </a:r>
            <a:br>
              <a:rPr lang="en-US" sz="2800" dirty="0" smtClean="0">
                <a:latin typeface="Arial"/>
                <a:cs typeface="Arial"/>
              </a:rPr>
            </a:br>
            <a:r>
              <a:rPr lang="en-US" sz="2400" dirty="0">
                <a:latin typeface="Arial"/>
                <a:cs typeface="Arial"/>
              </a:rPr>
              <a:t>Studies and results</a:t>
            </a:r>
          </a:p>
        </p:txBody>
      </p:sp>
      <p:sp>
        <p:nvSpPr>
          <p:cNvPr id="3" name="Content Placeholder 2"/>
          <p:cNvSpPr>
            <a:spLocks noGrp="1"/>
          </p:cNvSpPr>
          <p:nvPr>
            <p:ph idx="1"/>
          </p:nvPr>
        </p:nvSpPr>
        <p:spPr/>
        <p:txBody>
          <a:bodyPr>
            <a:normAutofit/>
          </a:bodyPr>
          <a:lstStyle/>
          <a:p>
            <a:pPr marL="0" indent="0">
              <a:buNone/>
            </a:pPr>
            <a:r>
              <a:rPr lang="en-US" sz="2000" dirty="0" smtClean="0">
                <a:latin typeface="Arial"/>
                <a:cs typeface="Arial"/>
              </a:rPr>
              <a:t>“It </a:t>
            </a:r>
            <a:r>
              <a:rPr lang="en-US" sz="2000" dirty="0">
                <a:latin typeface="Arial"/>
                <a:cs typeface="Arial"/>
              </a:rPr>
              <a:t>does not require what the strong version requires, the prediction of those </a:t>
            </a:r>
            <a:r>
              <a:rPr lang="en-US" sz="2000" dirty="0" smtClean="0">
                <a:latin typeface="Arial"/>
                <a:cs typeface="Arial"/>
              </a:rPr>
              <a:t>difficulties ….  </a:t>
            </a:r>
            <a:r>
              <a:rPr lang="en-US" sz="2000" dirty="0">
                <a:latin typeface="Arial"/>
                <a:cs typeface="Arial"/>
              </a:rPr>
              <a:t>(</a:t>
            </a:r>
            <a:r>
              <a:rPr lang="en-US" sz="2000" dirty="0" err="1">
                <a:latin typeface="Arial"/>
                <a:cs typeface="Arial"/>
              </a:rPr>
              <a:t>Wardhaugh</a:t>
            </a:r>
            <a:r>
              <a:rPr lang="en-US" sz="2000" dirty="0">
                <a:latin typeface="Arial"/>
                <a:cs typeface="Arial"/>
              </a:rPr>
              <a:t>, 1970: </a:t>
            </a:r>
            <a:r>
              <a:rPr lang="en-US" sz="2000" dirty="0" smtClean="0">
                <a:latin typeface="Arial"/>
                <a:cs typeface="Arial"/>
              </a:rPr>
              <a:t>126)</a:t>
            </a:r>
          </a:p>
          <a:p>
            <a:pPr marL="0" indent="0">
              <a:buNone/>
            </a:pPr>
            <a:endParaRPr lang="en-US" sz="2000" dirty="0" smtClean="0">
              <a:latin typeface="Arial"/>
              <a:cs typeface="Arial"/>
            </a:endParaRPr>
          </a:p>
          <a:p>
            <a:pPr marL="0" indent="0">
              <a:buNone/>
            </a:pPr>
            <a:endParaRPr lang="en-US" sz="2000" dirty="0">
              <a:latin typeface="Arial"/>
              <a:cs typeface="Arial"/>
            </a:endParaRPr>
          </a:p>
          <a:p>
            <a:pPr marL="0" indent="0">
              <a:buNone/>
            </a:pPr>
            <a:r>
              <a:rPr lang="en-US" sz="2000" dirty="0" smtClean="0">
                <a:latin typeface="Arial"/>
                <a:cs typeface="Arial"/>
              </a:rPr>
              <a:t>“The </a:t>
            </a:r>
            <a:r>
              <a:rPr lang="en-US" sz="2000" dirty="0">
                <a:latin typeface="Arial"/>
                <a:cs typeface="Arial"/>
              </a:rPr>
              <a:t>weak </a:t>
            </a:r>
            <a:r>
              <a:rPr lang="en-US" sz="2000" dirty="0" smtClean="0">
                <a:latin typeface="Arial"/>
                <a:cs typeface="Arial"/>
              </a:rPr>
              <a:t>version </a:t>
            </a:r>
            <a:r>
              <a:rPr lang="en-US" sz="2000" dirty="0">
                <a:latin typeface="Arial"/>
                <a:cs typeface="Arial"/>
              </a:rPr>
              <a:t>leads to an approach which makes fewer demands of contrastive </a:t>
            </a:r>
            <a:r>
              <a:rPr lang="en-US" sz="2000" dirty="0" smtClean="0">
                <a:latin typeface="Arial"/>
                <a:cs typeface="Arial"/>
              </a:rPr>
              <a:t>theory </a:t>
            </a:r>
            <a:r>
              <a:rPr lang="en-US" sz="2000" dirty="0">
                <a:latin typeface="Arial"/>
                <a:cs typeface="Arial"/>
              </a:rPr>
              <a:t>than does the strong version. It starts with the evidence provided by linguistic interference and </a:t>
            </a:r>
            <a:r>
              <a:rPr lang="en-US" sz="2000" i="1" u="sng" dirty="0">
                <a:latin typeface="Arial"/>
                <a:cs typeface="Arial"/>
              </a:rPr>
              <a:t>uses such evidence to explain the similarities and differences between systems</a:t>
            </a:r>
            <a:r>
              <a:rPr lang="en-US" sz="2000" dirty="0" smtClean="0">
                <a:latin typeface="Arial"/>
                <a:cs typeface="Arial"/>
              </a:rPr>
              <a:t>.” </a:t>
            </a:r>
            <a:r>
              <a:rPr lang="en-US" sz="2000" dirty="0">
                <a:latin typeface="Arial"/>
                <a:cs typeface="Arial"/>
              </a:rPr>
              <a:t>(</a:t>
            </a:r>
            <a:r>
              <a:rPr lang="en-US" sz="2000" dirty="0" err="1">
                <a:latin typeface="Arial"/>
                <a:cs typeface="Arial"/>
              </a:rPr>
              <a:t>Wardhaugh</a:t>
            </a:r>
            <a:r>
              <a:rPr lang="en-US" sz="2000" dirty="0">
                <a:latin typeface="Arial"/>
                <a:cs typeface="Arial"/>
              </a:rPr>
              <a:t>, 1970: 126)</a:t>
            </a:r>
          </a:p>
          <a:p>
            <a:pPr marL="0" indent="0">
              <a:buNone/>
            </a:pPr>
            <a:endParaRPr lang="en-US" sz="2000" dirty="0">
              <a:latin typeface="Arial"/>
              <a:cs typeface="Arial"/>
            </a:endParaRPr>
          </a:p>
        </p:txBody>
      </p:sp>
    </p:spTree>
    <p:extLst>
      <p:ext uri="{BB962C8B-B14F-4D97-AF65-F5344CB8AC3E}">
        <p14:creationId xmlns:p14="http://schemas.microsoft.com/office/powerpoint/2010/main" val="23567832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latin typeface="Arial"/>
                <a:cs typeface="Arial"/>
              </a:rPr>
              <a:t>Section 1: CAH</a:t>
            </a:r>
            <a:r>
              <a:rPr lang="en-US" sz="2800" dirty="0" smtClean="0">
                <a:latin typeface="Arial"/>
                <a:cs typeface="Arial"/>
              </a:rPr>
              <a:t/>
            </a:r>
            <a:br>
              <a:rPr lang="en-US" sz="2800" dirty="0" smtClean="0">
                <a:latin typeface="Arial"/>
                <a:cs typeface="Arial"/>
              </a:rPr>
            </a:br>
            <a:r>
              <a:rPr lang="en-US" sz="2400" dirty="0" smtClean="0">
                <a:latin typeface="Arial"/>
                <a:cs typeface="Arial"/>
              </a:rPr>
              <a:t>Legacy</a:t>
            </a:r>
            <a:endParaRPr lang="en-US" sz="2400" dirty="0">
              <a:latin typeface="Arial"/>
              <a:cs typeface="Arial"/>
            </a:endParaRPr>
          </a:p>
        </p:txBody>
      </p:sp>
      <p:sp>
        <p:nvSpPr>
          <p:cNvPr id="3" name="Content Placeholder 2"/>
          <p:cNvSpPr>
            <a:spLocks noGrp="1"/>
          </p:cNvSpPr>
          <p:nvPr>
            <p:ph idx="1"/>
          </p:nvPr>
        </p:nvSpPr>
        <p:spPr/>
        <p:txBody>
          <a:bodyPr>
            <a:normAutofit/>
          </a:bodyPr>
          <a:lstStyle/>
          <a:p>
            <a:pPr marL="0" indent="0">
              <a:buNone/>
            </a:pPr>
            <a:r>
              <a:rPr lang="en-US" sz="2000" dirty="0" smtClean="0">
                <a:latin typeface="Arial"/>
                <a:cs typeface="Arial"/>
              </a:rPr>
              <a:t>	At least some NL-TL differences are recognized as being the 	explanation for L2 pronunciation patterns.</a:t>
            </a:r>
          </a:p>
          <a:p>
            <a:pPr marL="0" indent="0">
              <a:buNone/>
            </a:pPr>
            <a:endParaRPr lang="en-US" sz="2000" dirty="0">
              <a:latin typeface="Arial"/>
              <a:cs typeface="Arial"/>
            </a:endParaRPr>
          </a:p>
          <a:p>
            <a:pPr marL="0" indent="0">
              <a:buNone/>
            </a:pPr>
            <a:r>
              <a:rPr lang="en-US" sz="2000" dirty="0" smtClean="0">
                <a:latin typeface="Arial"/>
                <a:cs typeface="Arial"/>
              </a:rPr>
              <a:t>	There is no L2 phonological framework that excludes such 	differences as a possible factor in explaining L2 pronunciation 	patterns.</a:t>
            </a:r>
            <a:endParaRPr lang="en-US" sz="2000" dirty="0">
              <a:latin typeface="Arial"/>
              <a:cs typeface="Arial"/>
            </a:endParaRPr>
          </a:p>
          <a:p>
            <a:pPr marL="0" indent="0">
              <a:buNone/>
            </a:pPr>
            <a:endParaRPr lang="en-US" sz="2400" dirty="0">
              <a:latin typeface="Arial"/>
              <a:cs typeface="Arial"/>
            </a:endParaRPr>
          </a:p>
        </p:txBody>
      </p:sp>
    </p:spTree>
    <p:extLst>
      <p:ext uri="{BB962C8B-B14F-4D97-AF65-F5344CB8AC3E}">
        <p14:creationId xmlns:p14="http://schemas.microsoft.com/office/powerpoint/2010/main" val="2072980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latin typeface="Arial"/>
                <a:cs typeface="Arial"/>
              </a:rPr>
              <a:t>Section 1: CAH</a:t>
            </a:r>
            <a:r>
              <a:rPr lang="en-US" sz="2800" dirty="0" smtClean="0">
                <a:latin typeface="Arial"/>
                <a:cs typeface="Arial"/>
              </a:rPr>
              <a:t/>
            </a:r>
            <a:br>
              <a:rPr lang="en-US" sz="2800" dirty="0" smtClean="0">
                <a:latin typeface="Arial"/>
                <a:cs typeface="Arial"/>
              </a:rPr>
            </a:br>
            <a:r>
              <a:rPr lang="en-US" sz="2400" dirty="0" smtClean="0">
                <a:latin typeface="Arial"/>
                <a:cs typeface="Arial"/>
              </a:rPr>
              <a:t>Legacy</a:t>
            </a:r>
            <a:endParaRPr lang="en-US" sz="2400" dirty="0">
              <a:latin typeface="Arial"/>
              <a:cs typeface="Arial"/>
            </a:endParaRPr>
          </a:p>
        </p:txBody>
      </p:sp>
      <p:sp>
        <p:nvSpPr>
          <p:cNvPr id="3" name="Content Placeholder 2"/>
          <p:cNvSpPr>
            <a:spLocks noGrp="1"/>
          </p:cNvSpPr>
          <p:nvPr>
            <p:ph idx="1"/>
          </p:nvPr>
        </p:nvSpPr>
        <p:spPr/>
        <p:txBody>
          <a:bodyPr>
            <a:normAutofit/>
          </a:bodyPr>
          <a:lstStyle/>
          <a:p>
            <a:pPr marL="0" indent="0">
              <a:buNone/>
            </a:pPr>
            <a:r>
              <a:rPr lang="en-US" sz="2000" dirty="0" smtClean="0">
                <a:latin typeface="Arial"/>
                <a:cs typeface="Arial"/>
              </a:rPr>
              <a:t>	Focus turned to the </a:t>
            </a:r>
            <a:r>
              <a:rPr lang="en-US" sz="2000" dirty="0" err="1">
                <a:latin typeface="Arial"/>
                <a:cs typeface="Arial"/>
              </a:rPr>
              <a:t>systematicity</a:t>
            </a:r>
            <a:r>
              <a:rPr lang="en-US" sz="2000" dirty="0">
                <a:latin typeface="Arial"/>
                <a:cs typeface="Arial"/>
              </a:rPr>
              <a:t> of the errors of L2 </a:t>
            </a:r>
            <a:r>
              <a:rPr lang="en-US" sz="2000" dirty="0" smtClean="0">
                <a:latin typeface="Arial"/>
                <a:cs typeface="Arial"/>
              </a:rPr>
              <a:t>learners.</a:t>
            </a:r>
          </a:p>
          <a:p>
            <a:pPr marL="0" indent="0">
              <a:buNone/>
            </a:pPr>
            <a:endParaRPr lang="en-US" sz="2000" dirty="0">
              <a:latin typeface="Arial"/>
              <a:cs typeface="Arial"/>
            </a:endParaRPr>
          </a:p>
          <a:p>
            <a:pPr marL="0" indent="0">
              <a:buNone/>
            </a:pPr>
            <a:r>
              <a:rPr lang="en-US" sz="2000" dirty="0" smtClean="0">
                <a:latin typeface="Arial"/>
                <a:cs typeface="Arial"/>
              </a:rPr>
              <a:t>	Deviations from the TL pronunciation patterns (i.e., errors) were 	characterized </a:t>
            </a:r>
            <a:r>
              <a:rPr lang="en-US" sz="2000" dirty="0">
                <a:latin typeface="Arial"/>
                <a:cs typeface="Arial"/>
              </a:rPr>
              <a:t>in terms of learning </a:t>
            </a:r>
            <a:r>
              <a:rPr lang="en-US" sz="2000" dirty="0" smtClean="0">
                <a:latin typeface="Arial"/>
                <a:cs typeface="Arial"/>
              </a:rPr>
              <a:t>strategies. </a:t>
            </a:r>
          </a:p>
          <a:p>
            <a:pPr marL="0" indent="0">
              <a:buNone/>
            </a:pPr>
            <a:endParaRPr lang="en-US" sz="2000" dirty="0">
              <a:latin typeface="Arial"/>
              <a:cs typeface="Arial"/>
            </a:endParaRPr>
          </a:p>
          <a:p>
            <a:pPr marL="0" indent="0">
              <a:buNone/>
            </a:pPr>
            <a:r>
              <a:rPr lang="en-US" sz="2000" dirty="0" smtClean="0">
                <a:latin typeface="Arial"/>
                <a:cs typeface="Arial"/>
              </a:rPr>
              <a:t>	This led to the explanatory framework of Error Analysis.</a:t>
            </a:r>
            <a:endParaRPr lang="en-US" sz="2000" dirty="0">
              <a:latin typeface="Arial"/>
              <a:cs typeface="Arial"/>
            </a:endParaRPr>
          </a:p>
          <a:p>
            <a:pPr marL="0" indent="0">
              <a:buNone/>
            </a:pPr>
            <a:endParaRPr lang="en-US" sz="2400" dirty="0">
              <a:latin typeface="Arial"/>
              <a:cs typeface="Arial"/>
            </a:endParaRPr>
          </a:p>
          <a:p>
            <a:pPr marL="0" indent="0">
              <a:buNone/>
            </a:pPr>
            <a:endParaRPr lang="en-US" sz="2400" dirty="0">
              <a:latin typeface="Arial"/>
              <a:cs typeface="Arial"/>
            </a:endParaRPr>
          </a:p>
        </p:txBody>
      </p:sp>
    </p:spTree>
    <p:extLst>
      <p:ext uri="{BB962C8B-B14F-4D97-AF65-F5344CB8AC3E}">
        <p14:creationId xmlns:p14="http://schemas.microsoft.com/office/powerpoint/2010/main" val="3148414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latin typeface="Arial"/>
                <a:cs typeface="Arial"/>
              </a:rPr>
              <a:t>Section 2</a:t>
            </a:r>
            <a:r>
              <a:rPr lang="en-US" sz="2800" dirty="0" smtClean="0">
                <a:latin typeface="Arial"/>
                <a:cs typeface="Arial"/>
              </a:rPr>
              <a:t>: Error Analysis</a:t>
            </a:r>
            <a:endParaRPr lang="en-US" sz="2800" dirty="0">
              <a:latin typeface="Arial"/>
              <a:cs typeface="Arial"/>
            </a:endParaRPr>
          </a:p>
        </p:txBody>
      </p:sp>
      <p:sp>
        <p:nvSpPr>
          <p:cNvPr id="3" name="Content Placeholder 2"/>
          <p:cNvSpPr>
            <a:spLocks noGrp="1"/>
          </p:cNvSpPr>
          <p:nvPr>
            <p:ph idx="1"/>
          </p:nvPr>
        </p:nvSpPr>
        <p:spPr/>
        <p:txBody>
          <a:bodyPr>
            <a:normAutofit/>
          </a:bodyPr>
          <a:lstStyle/>
          <a:p>
            <a:pPr marL="0" indent="0">
              <a:buNone/>
            </a:pPr>
            <a:r>
              <a:rPr lang="en-US" sz="2400" dirty="0" smtClean="0">
                <a:latin typeface="Arial"/>
                <a:cs typeface="Arial"/>
              </a:rPr>
              <a:t>Focus on the </a:t>
            </a:r>
            <a:r>
              <a:rPr lang="en-US" sz="2400" dirty="0" err="1" smtClean="0">
                <a:latin typeface="Arial"/>
                <a:cs typeface="Arial"/>
              </a:rPr>
              <a:t>systematicity</a:t>
            </a:r>
            <a:r>
              <a:rPr lang="en-US" sz="2400" dirty="0" smtClean="0">
                <a:latin typeface="Arial"/>
                <a:cs typeface="Arial"/>
              </a:rPr>
              <a:t> of the L2 learners’ errors of L2;</a:t>
            </a:r>
          </a:p>
          <a:p>
            <a:pPr marL="0" indent="0">
              <a:buNone/>
            </a:pPr>
            <a:endParaRPr lang="en-US" sz="2400" dirty="0">
              <a:latin typeface="Arial"/>
              <a:cs typeface="Arial"/>
            </a:endParaRPr>
          </a:p>
          <a:p>
            <a:pPr marL="0" indent="0">
              <a:buNone/>
            </a:pPr>
            <a:r>
              <a:rPr lang="en-US" sz="2000" dirty="0" smtClean="0">
                <a:latin typeface="Arial"/>
                <a:cs typeface="Arial"/>
              </a:rPr>
              <a:t>	EA allowed</a:t>
            </a:r>
            <a:r>
              <a:rPr lang="en-US" sz="2000" dirty="0">
                <a:latin typeface="Arial"/>
                <a:cs typeface="Arial"/>
              </a:rPr>
              <a:t>, but did not require, explanation in terms of NL-TL </a:t>
            </a:r>
            <a:r>
              <a:rPr lang="en-US" sz="2000" dirty="0" smtClean="0">
                <a:latin typeface="Arial"/>
                <a:cs typeface="Arial"/>
              </a:rPr>
              <a:t>	differences;</a:t>
            </a:r>
            <a:endParaRPr lang="en-US" sz="2000" dirty="0">
              <a:latin typeface="Arial"/>
              <a:cs typeface="Arial"/>
            </a:endParaRPr>
          </a:p>
          <a:p>
            <a:pPr marL="0" indent="0">
              <a:buNone/>
            </a:pPr>
            <a:endParaRPr lang="en-US" sz="2000" dirty="0">
              <a:latin typeface="Arial"/>
              <a:cs typeface="Arial"/>
            </a:endParaRPr>
          </a:p>
          <a:p>
            <a:pPr marL="0" indent="0">
              <a:buNone/>
            </a:pPr>
            <a:r>
              <a:rPr lang="en-US" sz="2000" dirty="0" smtClean="0">
                <a:latin typeface="Arial"/>
                <a:cs typeface="Arial"/>
              </a:rPr>
              <a:t>	EA characterized the errors in terms of learning strategies</a:t>
            </a:r>
          </a:p>
          <a:p>
            <a:pPr marL="0" indent="0">
              <a:buNone/>
            </a:pPr>
            <a:endParaRPr lang="en-US" sz="2400" dirty="0">
              <a:latin typeface="Arial"/>
              <a:cs typeface="Arial"/>
            </a:endParaRPr>
          </a:p>
        </p:txBody>
      </p:sp>
    </p:spTree>
    <p:extLst>
      <p:ext uri="{BB962C8B-B14F-4D97-AF65-F5344CB8AC3E}">
        <p14:creationId xmlns:p14="http://schemas.microsoft.com/office/powerpoint/2010/main" val="21197473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Arial"/>
                <a:cs typeface="Arial"/>
              </a:rPr>
              <a:t>Overview</a:t>
            </a:r>
            <a:endParaRPr lang="en-US" sz="2800" dirty="0">
              <a:latin typeface="Arial"/>
              <a:cs typeface="Arial"/>
            </a:endParaRPr>
          </a:p>
        </p:txBody>
      </p:sp>
      <p:sp>
        <p:nvSpPr>
          <p:cNvPr id="3" name="Content Placeholder 2"/>
          <p:cNvSpPr>
            <a:spLocks noGrp="1"/>
          </p:cNvSpPr>
          <p:nvPr>
            <p:ph idx="1"/>
          </p:nvPr>
        </p:nvSpPr>
        <p:spPr/>
        <p:txBody>
          <a:bodyPr>
            <a:normAutofit/>
          </a:bodyPr>
          <a:lstStyle/>
          <a:p>
            <a:pPr marL="0" indent="0">
              <a:buNone/>
            </a:pPr>
            <a:r>
              <a:rPr lang="en-US" sz="2400" dirty="0" smtClean="0">
                <a:latin typeface="Arial"/>
                <a:cs typeface="Arial"/>
              </a:rPr>
              <a:t>	Divide research on L2 phonology into two fundamental 	periods, or research programs:</a:t>
            </a:r>
            <a:endParaRPr lang="en-US" sz="2000" dirty="0" smtClean="0">
              <a:latin typeface="Arial"/>
              <a:cs typeface="Arial"/>
            </a:endParaRPr>
          </a:p>
          <a:p>
            <a:pPr marL="0" indent="0">
              <a:buNone/>
            </a:pPr>
            <a:endParaRPr lang="en-US" sz="2000" dirty="0">
              <a:latin typeface="Arial"/>
              <a:cs typeface="Arial"/>
            </a:endParaRPr>
          </a:p>
          <a:p>
            <a:pPr marL="0" indent="0">
              <a:buNone/>
            </a:pPr>
            <a:r>
              <a:rPr lang="en-US" sz="2000" dirty="0" smtClean="0">
                <a:latin typeface="Arial"/>
                <a:cs typeface="Arial"/>
              </a:rPr>
              <a:t>		Pre-</a:t>
            </a:r>
            <a:r>
              <a:rPr lang="en-US" sz="2000" dirty="0" err="1" smtClean="0">
                <a:latin typeface="Arial"/>
                <a:cs typeface="Arial"/>
              </a:rPr>
              <a:t>interlanguage</a:t>
            </a:r>
            <a:r>
              <a:rPr lang="en-US" sz="2000" dirty="0" smtClean="0">
                <a:latin typeface="Arial"/>
                <a:cs typeface="Arial"/>
              </a:rPr>
              <a:t> hypothesis</a:t>
            </a:r>
          </a:p>
          <a:p>
            <a:pPr marL="0" indent="0">
              <a:buNone/>
            </a:pPr>
            <a:endParaRPr lang="en-US" sz="2000" dirty="0">
              <a:latin typeface="Arial"/>
              <a:cs typeface="Arial"/>
            </a:endParaRPr>
          </a:p>
          <a:p>
            <a:pPr marL="0" indent="0">
              <a:buNone/>
            </a:pPr>
            <a:r>
              <a:rPr lang="en-US" sz="2000" dirty="0" smtClean="0">
                <a:latin typeface="Arial"/>
                <a:cs typeface="Arial"/>
              </a:rPr>
              <a:t>		Post-</a:t>
            </a:r>
            <a:r>
              <a:rPr lang="en-US" sz="2000" dirty="0" err="1" smtClean="0">
                <a:latin typeface="Arial"/>
                <a:cs typeface="Arial"/>
              </a:rPr>
              <a:t>interlanguage</a:t>
            </a:r>
            <a:r>
              <a:rPr lang="en-US" sz="2000" dirty="0" smtClean="0">
                <a:latin typeface="Arial"/>
                <a:cs typeface="Arial"/>
              </a:rPr>
              <a:t> hypothesis</a:t>
            </a:r>
            <a:endParaRPr lang="en-US" sz="2400" dirty="0" smtClean="0">
              <a:latin typeface="Arial"/>
              <a:cs typeface="Arial"/>
            </a:endParaRPr>
          </a:p>
          <a:p>
            <a:pPr marL="0" indent="0">
              <a:buNone/>
            </a:pPr>
            <a:endParaRPr lang="en-US" sz="2400" dirty="0" smtClean="0">
              <a:latin typeface="Arial"/>
              <a:cs typeface="Arial"/>
            </a:endParaRPr>
          </a:p>
          <a:p>
            <a:pPr marL="0" indent="0">
              <a:buNone/>
            </a:pPr>
            <a:endParaRPr lang="en-US" sz="2400" dirty="0">
              <a:latin typeface="Arial"/>
              <a:cs typeface="Arial"/>
            </a:endParaRPr>
          </a:p>
        </p:txBody>
      </p:sp>
    </p:spTree>
    <p:extLst>
      <p:ext uri="{BB962C8B-B14F-4D97-AF65-F5344CB8AC3E}">
        <p14:creationId xmlns:p14="http://schemas.microsoft.com/office/powerpoint/2010/main" val="40621436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0" indent="0"/>
            <a:r>
              <a:rPr lang="en-US" sz="2800" dirty="0">
                <a:latin typeface="Arial"/>
                <a:cs typeface="Arial"/>
              </a:rPr>
              <a:t>Section 2: Error Analysis</a:t>
            </a:r>
          </a:p>
        </p:txBody>
      </p:sp>
      <p:sp>
        <p:nvSpPr>
          <p:cNvPr id="3" name="Content Placeholder 2"/>
          <p:cNvSpPr>
            <a:spLocks noGrp="1"/>
          </p:cNvSpPr>
          <p:nvPr>
            <p:ph idx="1"/>
          </p:nvPr>
        </p:nvSpPr>
        <p:spPr/>
        <p:txBody>
          <a:bodyPr>
            <a:normAutofit/>
          </a:bodyPr>
          <a:lstStyle/>
          <a:p>
            <a:pPr marL="0" indent="0">
              <a:buNone/>
            </a:pPr>
            <a:r>
              <a:rPr lang="en-US" sz="2400" dirty="0">
                <a:latin typeface="Arial"/>
                <a:cs typeface="Arial"/>
              </a:rPr>
              <a:t>Language </a:t>
            </a:r>
            <a:r>
              <a:rPr lang="en-US" sz="2400" dirty="0" smtClean="0">
                <a:latin typeface="Arial"/>
                <a:cs typeface="Arial"/>
              </a:rPr>
              <a:t>viewed as </a:t>
            </a:r>
            <a:r>
              <a:rPr lang="en-US" sz="2400" dirty="0">
                <a:latin typeface="Arial"/>
                <a:cs typeface="Arial"/>
              </a:rPr>
              <a:t>a system of </a:t>
            </a:r>
            <a:r>
              <a:rPr lang="en-US" sz="2400" dirty="0" smtClean="0">
                <a:latin typeface="Arial"/>
                <a:cs typeface="Arial"/>
              </a:rPr>
              <a:t>rules;</a:t>
            </a:r>
          </a:p>
          <a:p>
            <a:pPr marL="0" indent="0">
              <a:buNone/>
            </a:pPr>
            <a:endParaRPr lang="en-US" sz="2400" dirty="0">
              <a:latin typeface="Arial"/>
              <a:cs typeface="Arial"/>
            </a:endParaRPr>
          </a:p>
          <a:p>
            <a:pPr marL="0" indent="0">
              <a:buNone/>
            </a:pPr>
            <a:r>
              <a:rPr lang="en-US" sz="2000" dirty="0" smtClean="0">
                <a:latin typeface="Arial"/>
                <a:cs typeface="Arial"/>
              </a:rPr>
              <a:t>	One of the goals is to characterize the nature of this set of rules 	(grammar) and how they are learned.</a:t>
            </a:r>
          </a:p>
          <a:p>
            <a:pPr marL="0" indent="0">
              <a:buNone/>
            </a:pPr>
            <a:endParaRPr lang="en-US" sz="2400" dirty="0">
              <a:latin typeface="Arial"/>
              <a:cs typeface="Arial"/>
            </a:endParaRPr>
          </a:p>
          <a:p>
            <a:pPr marL="0" indent="0">
              <a:buNone/>
            </a:pPr>
            <a:endParaRPr lang="en-US" sz="2400" dirty="0">
              <a:latin typeface="Arial"/>
              <a:cs typeface="Arial"/>
            </a:endParaRPr>
          </a:p>
          <a:p>
            <a:pPr marL="0" indent="0">
              <a:buNone/>
            </a:pPr>
            <a:endParaRPr lang="en-US" sz="2400" dirty="0" smtClean="0">
              <a:latin typeface="Arial"/>
              <a:cs typeface="Arial"/>
            </a:endParaRPr>
          </a:p>
          <a:p>
            <a:pPr marL="0" indent="0">
              <a:buNone/>
            </a:pPr>
            <a:endParaRPr lang="en-US" sz="2400" dirty="0">
              <a:latin typeface="Arial"/>
              <a:cs typeface="Arial"/>
            </a:endParaRPr>
          </a:p>
        </p:txBody>
      </p:sp>
    </p:spTree>
    <p:extLst>
      <p:ext uri="{BB962C8B-B14F-4D97-AF65-F5344CB8AC3E}">
        <p14:creationId xmlns:p14="http://schemas.microsoft.com/office/powerpoint/2010/main" val="31985609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0" indent="0"/>
            <a:r>
              <a:rPr lang="en-US" sz="2800" dirty="0">
                <a:latin typeface="Arial"/>
                <a:cs typeface="Arial"/>
              </a:rPr>
              <a:t>Section 2: Error Analysis</a:t>
            </a:r>
            <a:r>
              <a:rPr lang="en-US" sz="2800" dirty="0" smtClean="0">
                <a:latin typeface="Arial"/>
                <a:cs typeface="Arial"/>
              </a:rPr>
              <a:t/>
            </a:r>
            <a:br>
              <a:rPr lang="en-US" sz="2800" dirty="0" smtClean="0">
                <a:latin typeface="Arial"/>
                <a:cs typeface="Arial"/>
              </a:rPr>
            </a:br>
            <a:r>
              <a:rPr lang="en-US" sz="2400" dirty="0" smtClean="0">
                <a:latin typeface="Arial"/>
                <a:cs typeface="Arial"/>
              </a:rPr>
              <a:t>Sample L2 Data: NL = Spanish</a:t>
            </a:r>
            <a:endParaRPr lang="en-US" sz="2800" dirty="0">
              <a:latin typeface="Arial"/>
              <a:cs typeface="Arial"/>
            </a:endParaRPr>
          </a:p>
        </p:txBody>
      </p:sp>
      <p:sp>
        <p:nvSpPr>
          <p:cNvPr id="3" name="Content Placeholder 2"/>
          <p:cNvSpPr>
            <a:spLocks noGrp="1"/>
          </p:cNvSpPr>
          <p:nvPr>
            <p:ph idx="1"/>
          </p:nvPr>
        </p:nvSpPr>
        <p:spPr/>
        <p:txBody>
          <a:bodyPr>
            <a:normAutofit/>
          </a:bodyPr>
          <a:lstStyle/>
          <a:p>
            <a:pPr marL="0" indent="0">
              <a:buNone/>
            </a:pPr>
            <a:r>
              <a:rPr lang="en-US" sz="2000" dirty="0" smtClean="0">
                <a:latin typeface="Arial"/>
                <a:cs typeface="Arial"/>
              </a:rPr>
              <a:t>L2 </a:t>
            </a:r>
            <a:r>
              <a:rPr lang="en-US" sz="2000" dirty="0">
                <a:latin typeface="Arial"/>
                <a:cs typeface="Arial"/>
              </a:rPr>
              <a:t>pronunciation	TL pronunciation	Gloss</a:t>
            </a:r>
          </a:p>
          <a:p>
            <a:pPr marL="0" indent="0">
              <a:buNone/>
            </a:pPr>
            <a:r>
              <a:rPr lang="en-US" sz="1800" dirty="0" smtClean="0">
                <a:latin typeface="Arial"/>
                <a:cs typeface="Arial"/>
              </a:rPr>
              <a:t>1.	[</a:t>
            </a:r>
            <a:r>
              <a:rPr lang="en-US" sz="1800" dirty="0" err="1">
                <a:latin typeface="Arial"/>
                <a:cs typeface="Arial"/>
              </a:rPr>
              <a:t>ɾɛt</a:t>
            </a:r>
            <a:r>
              <a:rPr lang="en-US" sz="1800" dirty="0">
                <a:latin typeface="Arial"/>
                <a:cs typeface="Arial"/>
              </a:rPr>
              <a:t>]			</a:t>
            </a:r>
            <a:r>
              <a:rPr lang="en-US" sz="1800" dirty="0" smtClean="0">
                <a:latin typeface="Arial"/>
                <a:cs typeface="Arial"/>
              </a:rPr>
              <a:t>	[</a:t>
            </a:r>
            <a:r>
              <a:rPr lang="en-US" sz="1800" dirty="0" err="1">
                <a:latin typeface="Arial"/>
                <a:cs typeface="Arial"/>
              </a:rPr>
              <a:t>ɹɛd</a:t>
            </a:r>
            <a:r>
              <a:rPr lang="en-US" sz="1800" dirty="0">
                <a:latin typeface="Arial"/>
                <a:cs typeface="Arial"/>
              </a:rPr>
              <a:t>]			</a:t>
            </a:r>
            <a:r>
              <a:rPr lang="en-US" sz="1800" dirty="0" smtClean="0">
                <a:latin typeface="Arial"/>
                <a:cs typeface="Arial"/>
              </a:rPr>
              <a:t>		red</a:t>
            </a:r>
            <a:endParaRPr lang="en-US" sz="1800" dirty="0">
              <a:latin typeface="Arial"/>
              <a:cs typeface="Arial"/>
            </a:endParaRPr>
          </a:p>
          <a:p>
            <a:pPr marL="457200" indent="-457200">
              <a:buAutoNum type="arabicPeriod" startAt="2"/>
            </a:pPr>
            <a:r>
              <a:rPr lang="en-US" sz="1800" dirty="0" smtClean="0">
                <a:latin typeface="Arial"/>
                <a:cs typeface="Arial"/>
              </a:rPr>
              <a:t>[</a:t>
            </a:r>
            <a:r>
              <a:rPr lang="en-US" sz="1800" dirty="0" err="1">
                <a:latin typeface="Arial"/>
                <a:cs typeface="Arial"/>
              </a:rPr>
              <a:t>ɾɛðəɾ</a:t>
            </a:r>
            <a:r>
              <a:rPr lang="en-US" sz="1800" dirty="0">
                <a:latin typeface="Arial"/>
                <a:cs typeface="Arial"/>
              </a:rPr>
              <a:t>]		</a:t>
            </a:r>
            <a:r>
              <a:rPr lang="en-US" sz="1800" dirty="0" smtClean="0">
                <a:latin typeface="Arial"/>
                <a:cs typeface="Arial"/>
              </a:rPr>
              <a:t>	[</a:t>
            </a:r>
            <a:r>
              <a:rPr lang="en-US" sz="1800" dirty="0" err="1">
                <a:latin typeface="Arial"/>
                <a:cs typeface="Arial"/>
              </a:rPr>
              <a:t>ɹɛɾəɹ</a:t>
            </a:r>
            <a:r>
              <a:rPr lang="en-US" sz="1800" dirty="0">
                <a:latin typeface="Arial"/>
                <a:cs typeface="Arial"/>
              </a:rPr>
              <a:t>]			</a:t>
            </a:r>
            <a:r>
              <a:rPr lang="en-US" sz="1800" dirty="0" smtClean="0">
                <a:latin typeface="Arial"/>
                <a:cs typeface="Arial"/>
              </a:rPr>
              <a:t>	redder</a:t>
            </a:r>
            <a:endParaRPr lang="en-US" sz="1800" dirty="0">
              <a:latin typeface="Arial"/>
              <a:cs typeface="Arial"/>
            </a:endParaRPr>
          </a:p>
          <a:p>
            <a:pPr marL="457200" indent="-457200">
              <a:buAutoNum type="arabicPeriod" startAt="2"/>
            </a:pPr>
            <a:r>
              <a:rPr lang="en-US" sz="1800" dirty="0" smtClean="0">
                <a:latin typeface="Arial"/>
                <a:cs typeface="Arial"/>
              </a:rPr>
              <a:t>[</a:t>
            </a:r>
            <a:r>
              <a:rPr lang="en-US" sz="1800" dirty="0" err="1">
                <a:latin typeface="Arial"/>
                <a:cs typeface="Arial"/>
              </a:rPr>
              <a:t>bik</a:t>
            </a:r>
            <a:r>
              <a:rPr lang="en-US" sz="1800" dirty="0">
                <a:latin typeface="Arial"/>
                <a:cs typeface="Arial"/>
              </a:rPr>
              <a:t>]			</a:t>
            </a:r>
            <a:r>
              <a:rPr lang="en-US" sz="1800" dirty="0" smtClean="0">
                <a:latin typeface="Arial"/>
                <a:cs typeface="Arial"/>
              </a:rPr>
              <a:t>	[</a:t>
            </a:r>
            <a:r>
              <a:rPr lang="en-US" sz="1800" dirty="0" err="1">
                <a:latin typeface="Arial"/>
                <a:cs typeface="Arial"/>
              </a:rPr>
              <a:t>bɪɡ</a:t>
            </a:r>
            <a:r>
              <a:rPr lang="en-US" sz="1800" dirty="0">
                <a:latin typeface="Arial"/>
                <a:cs typeface="Arial"/>
              </a:rPr>
              <a:t>]			</a:t>
            </a:r>
            <a:r>
              <a:rPr lang="en-US" sz="1800" dirty="0" smtClean="0">
                <a:latin typeface="Arial"/>
                <a:cs typeface="Arial"/>
              </a:rPr>
              <a:t>	big</a:t>
            </a:r>
            <a:endParaRPr lang="en-US" sz="1800" dirty="0">
              <a:latin typeface="Arial"/>
              <a:cs typeface="Arial"/>
            </a:endParaRPr>
          </a:p>
          <a:p>
            <a:pPr marL="457200" indent="-457200">
              <a:buAutoNum type="arabicPeriod" startAt="4"/>
            </a:pPr>
            <a:r>
              <a:rPr lang="en-US" sz="1800" dirty="0" smtClean="0">
                <a:latin typeface="Arial"/>
                <a:cs typeface="Arial"/>
              </a:rPr>
              <a:t>[</a:t>
            </a:r>
            <a:r>
              <a:rPr lang="en-US" sz="1800" dirty="0" err="1">
                <a:latin typeface="Arial"/>
                <a:cs typeface="Arial"/>
              </a:rPr>
              <a:t>biɡəɾ</a:t>
            </a:r>
            <a:r>
              <a:rPr lang="en-US" sz="1800" dirty="0">
                <a:latin typeface="Arial"/>
                <a:cs typeface="Arial"/>
              </a:rPr>
              <a:t>]		</a:t>
            </a:r>
            <a:r>
              <a:rPr lang="en-US" sz="1800" dirty="0" smtClean="0">
                <a:latin typeface="Arial"/>
                <a:cs typeface="Arial"/>
              </a:rPr>
              <a:t>	[</a:t>
            </a:r>
            <a:r>
              <a:rPr lang="en-US" sz="1800" dirty="0" err="1">
                <a:latin typeface="Arial"/>
                <a:cs typeface="Arial"/>
              </a:rPr>
              <a:t>bɪɡəɹ</a:t>
            </a:r>
            <a:r>
              <a:rPr lang="en-US" sz="1800" dirty="0">
                <a:latin typeface="Arial"/>
                <a:cs typeface="Arial"/>
              </a:rPr>
              <a:t>]			</a:t>
            </a:r>
            <a:r>
              <a:rPr lang="en-US" sz="1800" dirty="0" smtClean="0">
                <a:latin typeface="Arial"/>
                <a:cs typeface="Arial"/>
              </a:rPr>
              <a:t>	bigger</a:t>
            </a:r>
            <a:endParaRPr lang="en-US" sz="1800" dirty="0">
              <a:latin typeface="Arial"/>
              <a:cs typeface="Arial"/>
            </a:endParaRPr>
          </a:p>
          <a:p>
            <a:pPr marL="457200" indent="-457200">
              <a:buAutoNum type="arabicPeriod" startAt="4"/>
            </a:pPr>
            <a:r>
              <a:rPr lang="en-US" sz="1800" dirty="0" smtClean="0">
                <a:latin typeface="Arial"/>
                <a:cs typeface="Arial"/>
              </a:rPr>
              <a:t>[</a:t>
            </a:r>
            <a:r>
              <a:rPr lang="en-US" sz="1800" dirty="0" err="1">
                <a:latin typeface="Arial"/>
                <a:cs typeface="Arial"/>
              </a:rPr>
              <a:t>fʌsi</a:t>
            </a:r>
            <a:r>
              <a:rPr lang="en-US" sz="1800" dirty="0">
                <a:latin typeface="Arial"/>
                <a:cs typeface="Arial"/>
              </a:rPr>
              <a:t>]		</a:t>
            </a:r>
            <a:r>
              <a:rPr lang="en-US" sz="1800" dirty="0" smtClean="0">
                <a:latin typeface="Arial"/>
                <a:cs typeface="Arial"/>
              </a:rPr>
              <a:t>	[</a:t>
            </a:r>
            <a:r>
              <a:rPr lang="en-US" sz="1800" dirty="0" err="1">
                <a:latin typeface="Arial"/>
                <a:cs typeface="Arial"/>
              </a:rPr>
              <a:t>fʌzi</a:t>
            </a:r>
            <a:r>
              <a:rPr lang="en-US" sz="1800" dirty="0">
                <a:latin typeface="Arial"/>
                <a:cs typeface="Arial"/>
              </a:rPr>
              <a:t>]			</a:t>
            </a:r>
            <a:r>
              <a:rPr lang="en-US" sz="1800" dirty="0" smtClean="0">
                <a:latin typeface="Arial"/>
                <a:cs typeface="Arial"/>
              </a:rPr>
              <a:t>	fuzzy</a:t>
            </a:r>
          </a:p>
          <a:p>
            <a:pPr marL="0" indent="0">
              <a:buNone/>
            </a:pPr>
            <a:r>
              <a:rPr lang="en-US" sz="1800" dirty="0" smtClean="0">
                <a:latin typeface="Arial"/>
                <a:cs typeface="Arial"/>
              </a:rPr>
              <a:t>6.	[</a:t>
            </a:r>
            <a:r>
              <a:rPr lang="en-US" sz="1800" dirty="0" err="1" smtClean="0">
                <a:latin typeface="Arial"/>
                <a:cs typeface="Arial"/>
              </a:rPr>
              <a:t>sik</a:t>
            </a:r>
            <a:r>
              <a:rPr lang="en-US" sz="1800" dirty="0" smtClean="0">
                <a:latin typeface="Arial"/>
                <a:cs typeface="Arial"/>
              </a:rPr>
              <a:t>]				[</a:t>
            </a:r>
            <a:r>
              <a:rPr lang="en-US" sz="1800" dirty="0" err="1" smtClean="0">
                <a:latin typeface="Arial"/>
                <a:cs typeface="Arial"/>
              </a:rPr>
              <a:t>sɪk</a:t>
            </a:r>
            <a:r>
              <a:rPr lang="en-US" sz="1800" dirty="0" smtClean="0">
                <a:latin typeface="Arial"/>
                <a:cs typeface="Arial"/>
              </a:rPr>
              <a:t>]					sick</a:t>
            </a:r>
          </a:p>
          <a:p>
            <a:pPr marL="457200" indent="-457200">
              <a:buAutoNum type="arabicPeriod" startAt="7"/>
            </a:pPr>
            <a:r>
              <a:rPr lang="en-US" sz="1800" dirty="0" smtClean="0">
                <a:latin typeface="Arial"/>
                <a:cs typeface="Arial"/>
              </a:rPr>
              <a:t>[</a:t>
            </a:r>
            <a:r>
              <a:rPr lang="en-US" sz="1800" dirty="0" err="1">
                <a:latin typeface="Arial"/>
                <a:cs typeface="Arial"/>
              </a:rPr>
              <a:t>sikəst</a:t>
            </a:r>
            <a:r>
              <a:rPr lang="en-US" sz="1800" dirty="0">
                <a:latin typeface="Arial"/>
                <a:cs typeface="Arial"/>
              </a:rPr>
              <a:t>]		</a:t>
            </a:r>
            <a:r>
              <a:rPr lang="en-US" sz="1800" dirty="0" smtClean="0">
                <a:latin typeface="Arial"/>
                <a:cs typeface="Arial"/>
              </a:rPr>
              <a:t>	[</a:t>
            </a:r>
            <a:r>
              <a:rPr lang="en-US" sz="1800" dirty="0" err="1">
                <a:latin typeface="Arial"/>
                <a:cs typeface="Arial"/>
              </a:rPr>
              <a:t>sɪkəst</a:t>
            </a:r>
            <a:r>
              <a:rPr lang="en-US" sz="1800" dirty="0">
                <a:latin typeface="Arial"/>
                <a:cs typeface="Arial"/>
              </a:rPr>
              <a:t>]		</a:t>
            </a:r>
            <a:r>
              <a:rPr lang="en-US" sz="1800" dirty="0" smtClean="0">
                <a:latin typeface="Arial"/>
                <a:cs typeface="Arial"/>
              </a:rPr>
              <a:t>		sickest</a:t>
            </a:r>
            <a:endParaRPr lang="en-US" sz="1800" dirty="0">
              <a:latin typeface="Arial"/>
              <a:cs typeface="Arial"/>
            </a:endParaRPr>
          </a:p>
          <a:p>
            <a:pPr marL="457200" indent="-457200">
              <a:buAutoNum type="arabicPeriod" startAt="7"/>
            </a:pPr>
            <a:r>
              <a:rPr lang="en-US" sz="1800" dirty="0" smtClean="0">
                <a:latin typeface="Arial"/>
                <a:cs typeface="Arial"/>
              </a:rPr>
              <a:t>[</a:t>
            </a:r>
            <a:r>
              <a:rPr lang="en-US" sz="1800" dirty="0" err="1">
                <a:latin typeface="Arial"/>
                <a:cs typeface="Arial"/>
              </a:rPr>
              <a:t>wɛt</a:t>
            </a:r>
            <a:r>
              <a:rPr lang="en-US" sz="1800" dirty="0">
                <a:latin typeface="Arial"/>
                <a:cs typeface="Arial"/>
              </a:rPr>
              <a:t>]		</a:t>
            </a:r>
            <a:r>
              <a:rPr lang="en-US" sz="1800" dirty="0" smtClean="0">
                <a:latin typeface="Arial"/>
                <a:cs typeface="Arial"/>
              </a:rPr>
              <a:t>	[</a:t>
            </a:r>
            <a:r>
              <a:rPr lang="en-US" sz="1800" dirty="0" err="1">
                <a:latin typeface="Arial"/>
                <a:cs typeface="Arial"/>
              </a:rPr>
              <a:t>wɛt</a:t>
            </a:r>
            <a:r>
              <a:rPr lang="en-US" sz="1800" dirty="0">
                <a:latin typeface="Arial"/>
                <a:cs typeface="Arial"/>
              </a:rPr>
              <a:t>]			</a:t>
            </a:r>
            <a:r>
              <a:rPr lang="en-US" sz="1800" dirty="0" smtClean="0">
                <a:latin typeface="Arial"/>
                <a:cs typeface="Arial"/>
              </a:rPr>
              <a:t>	wet</a:t>
            </a:r>
            <a:endParaRPr lang="en-US" sz="1800" dirty="0">
              <a:latin typeface="Arial"/>
              <a:cs typeface="Arial"/>
            </a:endParaRPr>
          </a:p>
          <a:p>
            <a:pPr marL="457200" indent="-457200">
              <a:buAutoNum type="arabicPeriod" startAt="9"/>
            </a:pPr>
            <a:r>
              <a:rPr lang="en-US" sz="1800" dirty="0" smtClean="0">
                <a:latin typeface="Arial"/>
                <a:cs typeface="Arial"/>
              </a:rPr>
              <a:t>[</a:t>
            </a:r>
            <a:r>
              <a:rPr lang="en-US" sz="1800" dirty="0" err="1">
                <a:latin typeface="Arial"/>
                <a:cs typeface="Arial"/>
              </a:rPr>
              <a:t>wɛtəɾ</a:t>
            </a:r>
            <a:r>
              <a:rPr lang="en-US" sz="1800" dirty="0">
                <a:latin typeface="Arial"/>
                <a:cs typeface="Arial"/>
              </a:rPr>
              <a:t>]		</a:t>
            </a:r>
            <a:r>
              <a:rPr lang="en-US" sz="1800" dirty="0" smtClean="0">
                <a:latin typeface="Arial"/>
                <a:cs typeface="Arial"/>
              </a:rPr>
              <a:t>	[</a:t>
            </a:r>
            <a:r>
              <a:rPr lang="en-US" sz="1800" dirty="0" err="1">
                <a:latin typeface="Arial"/>
                <a:cs typeface="Arial"/>
              </a:rPr>
              <a:t>wɛtəɹ</a:t>
            </a:r>
            <a:r>
              <a:rPr lang="en-US" sz="1800" dirty="0">
                <a:latin typeface="Arial"/>
                <a:cs typeface="Arial"/>
              </a:rPr>
              <a:t>]			</a:t>
            </a:r>
            <a:r>
              <a:rPr lang="en-US" sz="1800" dirty="0" smtClean="0">
                <a:latin typeface="Arial"/>
                <a:cs typeface="Arial"/>
              </a:rPr>
              <a:t>	wetter</a:t>
            </a:r>
            <a:endParaRPr lang="en-US" sz="1800" dirty="0">
              <a:latin typeface="Arial"/>
              <a:cs typeface="Arial"/>
            </a:endParaRPr>
          </a:p>
          <a:p>
            <a:pPr marL="457200" indent="-457200">
              <a:buAutoNum type="arabicPeriod" startAt="9"/>
            </a:pPr>
            <a:r>
              <a:rPr lang="en-US" sz="1800" dirty="0" smtClean="0">
                <a:latin typeface="Arial"/>
                <a:cs typeface="Arial"/>
              </a:rPr>
              <a:t>[</a:t>
            </a:r>
            <a:r>
              <a:rPr lang="en-US" sz="1800" dirty="0" err="1">
                <a:latin typeface="Arial"/>
                <a:cs typeface="Arial"/>
              </a:rPr>
              <a:t>fɾis</a:t>
            </a:r>
            <a:r>
              <a:rPr lang="en-US" sz="1800" dirty="0">
                <a:latin typeface="Arial"/>
                <a:cs typeface="Arial"/>
              </a:rPr>
              <a:t>]			</a:t>
            </a:r>
            <a:r>
              <a:rPr lang="en-US" sz="1800" dirty="0" smtClean="0">
                <a:latin typeface="Arial"/>
                <a:cs typeface="Arial"/>
              </a:rPr>
              <a:t>	[</a:t>
            </a:r>
            <a:r>
              <a:rPr lang="en-US" sz="1800" dirty="0" err="1">
                <a:latin typeface="Arial"/>
                <a:cs typeface="Arial"/>
              </a:rPr>
              <a:t>friz</a:t>
            </a:r>
            <a:r>
              <a:rPr lang="en-US" sz="1800" dirty="0">
                <a:latin typeface="Arial"/>
                <a:cs typeface="Arial"/>
              </a:rPr>
              <a:t>]			</a:t>
            </a:r>
            <a:r>
              <a:rPr lang="en-US" sz="1800" dirty="0" smtClean="0">
                <a:latin typeface="Arial"/>
                <a:cs typeface="Arial"/>
              </a:rPr>
              <a:t>		freeze</a:t>
            </a:r>
          </a:p>
          <a:p>
            <a:pPr marL="0" indent="0">
              <a:buNone/>
            </a:pPr>
            <a:r>
              <a:rPr lang="en-US" sz="1800" dirty="0" smtClean="0">
                <a:latin typeface="Arial"/>
                <a:cs typeface="Arial"/>
              </a:rPr>
              <a:t>11.	[smut]			[</a:t>
            </a:r>
            <a:r>
              <a:rPr lang="en-US" sz="1800" dirty="0" err="1" smtClean="0">
                <a:latin typeface="Arial"/>
                <a:cs typeface="Arial"/>
              </a:rPr>
              <a:t>smuð</a:t>
            </a:r>
            <a:r>
              <a:rPr lang="en-US" sz="1800" dirty="0" smtClean="0">
                <a:latin typeface="Arial"/>
                <a:cs typeface="Arial"/>
              </a:rPr>
              <a:t>]				smooth</a:t>
            </a:r>
          </a:p>
          <a:p>
            <a:pPr marL="0" indent="0">
              <a:buNone/>
            </a:pPr>
            <a:r>
              <a:rPr lang="en-US" sz="1800" dirty="0" smtClean="0">
                <a:latin typeface="Arial"/>
                <a:cs typeface="Arial"/>
              </a:rPr>
              <a:t>12.	[</a:t>
            </a:r>
            <a:r>
              <a:rPr lang="en-US" sz="1800" dirty="0" err="1" smtClean="0">
                <a:latin typeface="Arial"/>
                <a:cs typeface="Arial"/>
              </a:rPr>
              <a:t>smuðəɾ</a:t>
            </a:r>
            <a:r>
              <a:rPr lang="en-US" sz="1800" dirty="0" smtClean="0">
                <a:latin typeface="Arial"/>
                <a:cs typeface="Arial"/>
              </a:rPr>
              <a:t>]			[</a:t>
            </a:r>
            <a:r>
              <a:rPr lang="en-US" sz="1800" dirty="0" err="1" smtClean="0">
                <a:latin typeface="Arial"/>
                <a:cs typeface="Arial"/>
              </a:rPr>
              <a:t>smuðəɹ</a:t>
            </a:r>
            <a:r>
              <a:rPr lang="en-US" sz="1800" dirty="0" smtClean="0">
                <a:latin typeface="Arial"/>
                <a:cs typeface="Arial"/>
              </a:rPr>
              <a:t>]				smoother</a:t>
            </a:r>
            <a:endParaRPr lang="en-US" sz="1800" dirty="0">
              <a:latin typeface="Arial"/>
              <a:cs typeface="Arial"/>
            </a:endParaRPr>
          </a:p>
          <a:p>
            <a:pPr marL="0" indent="0">
              <a:buNone/>
            </a:pPr>
            <a:endParaRPr lang="en-US" sz="2000" dirty="0" smtClean="0">
              <a:latin typeface="Arial"/>
              <a:cs typeface="Arial"/>
            </a:endParaRPr>
          </a:p>
          <a:p>
            <a:pPr marL="0" indent="0">
              <a:buNone/>
            </a:pPr>
            <a:endParaRPr lang="en-US" sz="2400" dirty="0">
              <a:latin typeface="Arial"/>
              <a:cs typeface="Arial"/>
            </a:endParaRPr>
          </a:p>
        </p:txBody>
      </p:sp>
    </p:spTree>
    <p:extLst>
      <p:ext uri="{BB962C8B-B14F-4D97-AF65-F5344CB8AC3E}">
        <p14:creationId xmlns:p14="http://schemas.microsoft.com/office/powerpoint/2010/main" val="34093878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0" indent="0"/>
            <a:r>
              <a:rPr lang="en-US" sz="2800" dirty="0">
                <a:latin typeface="Arial"/>
                <a:cs typeface="Arial"/>
              </a:rPr>
              <a:t>Section 2: Error Analysis</a:t>
            </a:r>
            <a:r>
              <a:rPr lang="en-US" sz="2800" dirty="0" smtClean="0">
                <a:latin typeface="Arial"/>
                <a:cs typeface="Arial"/>
              </a:rPr>
              <a:t/>
            </a:r>
            <a:br>
              <a:rPr lang="en-US" sz="2800" dirty="0" smtClean="0">
                <a:latin typeface="Arial"/>
                <a:cs typeface="Arial"/>
              </a:rPr>
            </a:br>
            <a:r>
              <a:rPr lang="en-US" sz="2400" dirty="0" smtClean="0">
                <a:latin typeface="Arial"/>
                <a:cs typeface="Arial"/>
              </a:rPr>
              <a:t>Sample L2 Data</a:t>
            </a:r>
            <a:endParaRPr lang="en-US" sz="2800" dirty="0">
              <a:latin typeface="Arial"/>
              <a:cs typeface="Arial"/>
            </a:endParaRPr>
          </a:p>
        </p:txBody>
      </p:sp>
      <p:sp>
        <p:nvSpPr>
          <p:cNvPr id="3" name="Content Placeholder 2"/>
          <p:cNvSpPr>
            <a:spLocks noGrp="1"/>
          </p:cNvSpPr>
          <p:nvPr>
            <p:ph idx="1"/>
          </p:nvPr>
        </p:nvSpPr>
        <p:spPr/>
        <p:txBody>
          <a:bodyPr>
            <a:normAutofit/>
          </a:bodyPr>
          <a:lstStyle/>
          <a:p>
            <a:pPr marL="0" indent="0">
              <a:buNone/>
            </a:pPr>
            <a:r>
              <a:rPr lang="en-US" sz="1800" dirty="0" smtClean="0">
                <a:latin typeface="Arial"/>
                <a:cs typeface="Arial"/>
              </a:rPr>
              <a:t>	Several forms show the influence of the NL, e.g., (1, 2, 5, &amp; 10);</a:t>
            </a:r>
          </a:p>
          <a:p>
            <a:pPr marL="0" indent="0">
              <a:buNone/>
            </a:pPr>
            <a:endParaRPr lang="en-US" sz="1800" dirty="0">
              <a:latin typeface="Arial"/>
              <a:cs typeface="Arial"/>
            </a:endParaRPr>
          </a:p>
          <a:p>
            <a:pPr marL="0" indent="0">
              <a:buNone/>
            </a:pPr>
            <a:r>
              <a:rPr lang="en-US" sz="1800" dirty="0" smtClean="0">
                <a:latin typeface="Arial"/>
                <a:cs typeface="Arial"/>
              </a:rPr>
              <a:t>	Others (1 &amp; 3) are not NL-like;</a:t>
            </a:r>
          </a:p>
          <a:p>
            <a:pPr marL="0" indent="0">
              <a:buNone/>
            </a:pPr>
            <a:endParaRPr lang="en-US" sz="1800" dirty="0">
              <a:latin typeface="Arial"/>
              <a:cs typeface="Arial"/>
            </a:endParaRPr>
          </a:p>
          <a:p>
            <a:pPr marL="0" indent="0">
              <a:buNone/>
            </a:pPr>
            <a:r>
              <a:rPr lang="en-US" sz="1800" dirty="0" smtClean="0">
                <a:latin typeface="Arial"/>
                <a:cs typeface="Arial"/>
              </a:rPr>
              <a:t>	EA assumes that the L2 learner knows the TL-like forms, but cannot 			pronounce them;</a:t>
            </a:r>
          </a:p>
          <a:p>
            <a:pPr marL="0" indent="0">
              <a:buNone/>
            </a:pPr>
            <a:endParaRPr lang="en-US" sz="1800" dirty="0">
              <a:latin typeface="Arial"/>
              <a:cs typeface="Arial"/>
            </a:endParaRPr>
          </a:p>
          <a:p>
            <a:pPr marL="0" indent="0">
              <a:buNone/>
            </a:pPr>
            <a:r>
              <a:rPr lang="en-US" sz="1800" dirty="0" smtClean="0">
                <a:latin typeface="Arial"/>
                <a:cs typeface="Arial"/>
              </a:rPr>
              <a:t>	EA postulated generalizations to map TL forms onto L2 forms: </a:t>
            </a:r>
          </a:p>
          <a:p>
            <a:pPr marL="0" indent="0">
              <a:buNone/>
            </a:pPr>
            <a:r>
              <a:rPr lang="en-US" sz="1800" dirty="0">
                <a:latin typeface="Arial"/>
                <a:cs typeface="Arial"/>
              </a:rPr>
              <a:t>	</a:t>
            </a:r>
            <a:r>
              <a:rPr lang="en-US" sz="1800" dirty="0" smtClean="0">
                <a:latin typeface="Arial"/>
                <a:cs typeface="Arial"/>
              </a:rPr>
              <a:t>	Final voiced </a:t>
            </a:r>
            <a:r>
              <a:rPr lang="en-US" sz="1800" dirty="0" err="1" smtClean="0">
                <a:latin typeface="Arial"/>
                <a:cs typeface="Arial"/>
              </a:rPr>
              <a:t>obstruents</a:t>
            </a:r>
            <a:r>
              <a:rPr lang="en-US" sz="1800" dirty="0" smtClean="0">
                <a:latin typeface="Arial"/>
                <a:cs typeface="Arial"/>
              </a:rPr>
              <a:t> in the TL replaced by corresponding voiceless 		</a:t>
            </a:r>
            <a:r>
              <a:rPr lang="en-US" sz="1800" dirty="0" err="1" smtClean="0">
                <a:latin typeface="Arial"/>
                <a:cs typeface="Arial"/>
              </a:rPr>
              <a:t>obstruents</a:t>
            </a:r>
            <a:r>
              <a:rPr lang="en-US" sz="1800" dirty="0" smtClean="0">
                <a:latin typeface="Arial"/>
                <a:cs typeface="Arial"/>
              </a:rPr>
              <a:t> in the L2</a:t>
            </a:r>
            <a:endParaRPr lang="en-US" sz="1800" dirty="0">
              <a:latin typeface="Arial"/>
              <a:cs typeface="Arial"/>
            </a:endParaRPr>
          </a:p>
          <a:p>
            <a:pPr marL="0" indent="0">
              <a:buNone/>
            </a:pPr>
            <a:endParaRPr lang="en-US" sz="2000" dirty="0" smtClean="0">
              <a:latin typeface="Arial"/>
              <a:cs typeface="Arial"/>
            </a:endParaRPr>
          </a:p>
          <a:p>
            <a:pPr marL="0" indent="0">
              <a:buNone/>
            </a:pPr>
            <a:endParaRPr lang="en-US" sz="2400" dirty="0">
              <a:latin typeface="Arial"/>
              <a:cs typeface="Arial"/>
            </a:endParaRPr>
          </a:p>
        </p:txBody>
      </p:sp>
    </p:spTree>
    <p:extLst>
      <p:ext uri="{BB962C8B-B14F-4D97-AF65-F5344CB8AC3E}">
        <p14:creationId xmlns:p14="http://schemas.microsoft.com/office/powerpoint/2010/main" val="40222387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0" indent="0"/>
            <a:r>
              <a:rPr lang="en-US" sz="2800" dirty="0">
                <a:latin typeface="Arial"/>
                <a:cs typeface="Arial"/>
              </a:rPr>
              <a:t>Section 2: Error Analysis</a:t>
            </a:r>
            <a:r>
              <a:rPr lang="en-US" sz="2800" dirty="0" smtClean="0">
                <a:latin typeface="Arial"/>
                <a:cs typeface="Arial"/>
              </a:rPr>
              <a:t/>
            </a:r>
            <a:br>
              <a:rPr lang="en-US" sz="2800" dirty="0" smtClean="0">
                <a:latin typeface="Arial"/>
                <a:cs typeface="Arial"/>
              </a:rPr>
            </a:br>
            <a:r>
              <a:rPr lang="en-US" sz="2400" dirty="0" smtClean="0">
                <a:latin typeface="Arial"/>
                <a:cs typeface="Arial"/>
              </a:rPr>
              <a:t>Legacy</a:t>
            </a:r>
            <a:endParaRPr lang="en-US" sz="2800" dirty="0">
              <a:latin typeface="Arial"/>
              <a:cs typeface="Arial"/>
            </a:endParaRPr>
          </a:p>
        </p:txBody>
      </p:sp>
      <p:sp>
        <p:nvSpPr>
          <p:cNvPr id="3" name="Content Placeholder 2"/>
          <p:cNvSpPr>
            <a:spLocks noGrp="1"/>
          </p:cNvSpPr>
          <p:nvPr>
            <p:ph idx="1"/>
          </p:nvPr>
        </p:nvSpPr>
        <p:spPr/>
        <p:txBody>
          <a:bodyPr>
            <a:normAutofit/>
          </a:bodyPr>
          <a:lstStyle/>
          <a:p>
            <a:pPr marL="0" indent="0">
              <a:buNone/>
            </a:pPr>
            <a:r>
              <a:rPr lang="en-US" sz="2400" dirty="0" smtClean="0">
                <a:latin typeface="Arial"/>
                <a:cs typeface="Arial"/>
              </a:rPr>
              <a:t>Reflected the view that:</a:t>
            </a:r>
          </a:p>
          <a:p>
            <a:pPr marL="0" indent="0">
              <a:buNone/>
            </a:pPr>
            <a:endParaRPr lang="en-US" sz="2000" dirty="0">
              <a:latin typeface="Arial"/>
              <a:cs typeface="Arial"/>
            </a:endParaRPr>
          </a:p>
          <a:p>
            <a:pPr marL="0" indent="0">
              <a:buNone/>
            </a:pPr>
            <a:r>
              <a:rPr lang="en-US" sz="2000" dirty="0" smtClean="0">
                <a:latin typeface="Arial"/>
                <a:cs typeface="Arial"/>
              </a:rPr>
              <a:t>	L2 learners’ errors are systematic;</a:t>
            </a:r>
          </a:p>
          <a:p>
            <a:pPr marL="0" indent="0">
              <a:buNone/>
            </a:pPr>
            <a:endParaRPr lang="en-US" sz="2000" dirty="0">
              <a:latin typeface="Arial"/>
              <a:cs typeface="Arial"/>
            </a:endParaRPr>
          </a:p>
          <a:p>
            <a:pPr marL="0" indent="0">
              <a:buNone/>
            </a:pPr>
            <a:r>
              <a:rPr lang="en-US" sz="2000" dirty="0" smtClean="0">
                <a:latin typeface="Arial"/>
                <a:cs typeface="Arial"/>
              </a:rPr>
              <a:t>	The </a:t>
            </a:r>
            <a:r>
              <a:rPr lang="en-US" sz="2000" dirty="0" err="1" smtClean="0">
                <a:latin typeface="Arial"/>
                <a:cs typeface="Arial"/>
              </a:rPr>
              <a:t>systematicity</a:t>
            </a:r>
            <a:r>
              <a:rPr lang="en-US" sz="2000" dirty="0" smtClean="0">
                <a:latin typeface="Arial"/>
                <a:cs typeface="Arial"/>
              </a:rPr>
              <a:t> was across systems, between the TL and the L2 		pronunciations;</a:t>
            </a:r>
          </a:p>
          <a:p>
            <a:pPr marL="0" indent="0">
              <a:buNone/>
            </a:pPr>
            <a:endParaRPr lang="en-US" sz="2000" dirty="0">
              <a:latin typeface="Arial"/>
              <a:cs typeface="Arial"/>
            </a:endParaRPr>
          </a:p>
          <a:p>
            <a:pPr marL="0" indent="0">
              <a:buNone/>
            </a:pPr>
            <a:r>
              <a:rPr lang="en-US" sz="1800" dirty="0" smtClean="0">
                <a:latin typeface="Arial"/>
                <a:cs typeface="Arial"/>
              </a:rPr>
              <a:t>		it was assumed that the L2 learner knew the TL-like 						representations, but could not pronounce them;</a:t>
            </a:r>
          </a:p>
          <a:p>
            <a:pPr marL="0" indent="0">
              <a:buNone/>
            </a:pPr>
            <a:endParaRPr lang="en-US" sz="2400" dirty="0">
              <a:latin typeface="Arial"/>
              <a:cs typeface="Arial"/>
            </a:endParaRPr>
          </a:p>
        </p:txBody>
      </p:sp>
    </p:spTree>
    <p:extLst>
      <p:ext uri="{BB962C8B-B14F-4D97-AF65-F5344CB8AC3E}">
        <p14:creationId xmlns:p14="http://schemas.microsoft.com/office/powerpoint/2010/main" val="27546040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latin typeface="Arial"/>
                <a:cs typeface="Arial"/>
              </a:rPr>
              <a:t>Section 3</a:t>
            </a:r>
            <a:r>
              <a:rPr lang="en-US" sz="2800" dirty="0" smtClean="0">
                <a:latin typeface="Arial"/>
                <a:cs typeface="Arial"/>
              </a:rPr>
              <a:t/>
            </a:r>
            <a:br>
              <a:rPr lang="en-US" sz="2800" dirty="0" smtClean="0">
                <a:latin typeface="Arial"/>
                <a:cs typeface="Arial"/>
              </a:rPr>
            </a:br>
            <a:r>
              <a:rPr lang="en-US" sz="2400" dirty="0" err="1" smtClean="0">
                <a:latin typeface="Arial"/>
                <a:cs typeface="Arial"/>
              </a:rPr>
              <a:t>Interlanguage</a:t>
            </a:r>
            <a:r>
              <a:rPr lang="en-US" sz="2400" dirty="0" smtClean="0">
                <a:latin typeface="Arial"/>
                <a:cs typeface="Arial"/>
              </a:rPr>
              <a:t> Hypothesis (ILH)</a:t>
            </a:r>
            <a:endParaRPr lang="en-US" sz="2400" dirty="0">
              <a:latin typeface="Arial"/>
              <a:cs typeface="Arial"/>
            </a:endParaRPr>
          </a:p>
        </p:txBody>
      </p:sp>
      <p:sp>
        <p:nvSpPr>
          <p:cNvPr id="3" name="Content Placeholder 2"/>
          <p:cNvSpPr>
            <a:spLocks noGrp="1"/>
          </p:cNvSpPr>
          <p:nvPr>
            <p:ph idx="1"/>
          </p:nvPr>
        </p:nvSpPr>
        <p:spPr/>
        <p:txBody>
          <a:bodyPr>
            <a:normAutofit/>
          </a:bodyPr>
          <a:lstStyle/>
          <a:p>
            <a:pPr marL="0" indent="0">
              <a:buNone/>
            </a:pPr>
            <a:r>
              <a:rPr lang="en-US" sz="2400" dirty="0" smtClean="0">
                <a:latin typeface="Arial"/>
                <a:cs typeface="Arial"/>
              </a:rPr>
              <a:t>Language learners </a:t>
            </a:r>
          </a:p>
          <a:p>
            <a:pPr marL="0" indent="0">
              <a:buNone/>
            </a:pPr>
            <a:endParaRPr lang="en-US" sz="2400" dirty="0">
              <a:latin typeface="Arial"/>
              <a:cs typeface="Arial"/>
            </a:endParaRPr>
          </a:p>
          <a:p>
            <a:pPr marL="0" indent="0">
              <a:buNone/>
            </a:pPr>
            <a:r>
              <a:rPr lang="en-US" sz="2000" dirty="0" smtClean="0">
                <a:latin typeface="Arial"/>
                <a:cs typeface="Arial"/>
              </a:rPr>
              <a:t>	construct their own system of the TL;</a:t>
            </a:r>
          </a:p>
          <a:p>
            <a:pPr marL="0" indent="0">
              <a:buNone/>
            </a:pPr>
            <a:r>
              <a:rPr lang="en-US" sz="2000" dirty="0">
                <a:latin typeface="Arial"/>
                <a:cs typeface="Arial"/>
              </a:rPr>
              <a:t>	</a:t>
            </a:r>
            <a:r>
              <a:rPr lang="en-US" sz="2000" dirty="0" smtClean="0">
                <a:latin typeface="Arial"/>
                <a:cs typeface="Arial"/>
              </a:rPr>
              <a:t>use this system to produce and comprehend utterances of the TL.</a:t>
            </a:r>
            <a:endParaRPr lang="en-US" sz="2000" dirty="0">
              <a:latin typeface="Arial"/>
              <a:cs typeface="Arial"/>
            </a:endParaRPr>
          </a:p>
        </p:txBody>
      </p:sp>
    </p:spTree>
    <p:extLst>
      <p:ext uri="{BB962C8B-B14F-4D97-AF65-F5344CB8AC3E}">
        <p14:creationId xmlns:p14="http://schemas.microsoft.com/office/powerpoint/2010/main" val="201336178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latin typeface="Arial"/>
                <a:cs typeface="Arial"/>
              </a:rPr>
              <a:t>Section 3</a:t>
            </a:r>
            <a:r>
              <a:rPr lang="en-US" sz="3200" dirty="0">
                <a:latin typeface="Arial"/>
                <a:cs typeface="Arial"/>
              </a:rPr>
              <a:t/>
            </a:r>
            <a:br>
              <a:rPr lang="en-US" sz="3200" dirty="0">
                <a:latin typeface="Arial"/>
                <a:cs typeface="Arial"/>
              </a:rPr>
            </a:br>
            <a:r>
              <a:rPr lang="en-US" sz="2400" dirty="0" err="1">
                <a:latin typeface="Arial"/>
                <a:cs typeface="Arial"/>
              </a:rPr>
              <a:t>Interlanguage</a:t>
            </a:r>
            <a:r>
              <a:rPr lang="en-US" sz="2400" dirty="0">
                <a:latin typeface="Arial"/>
                <a:cs typeface="Arial"/>
              </a:rPr>
              <a:t> Hypothesis</a:t>
            </a:r>
          </a:p>
        </p:txBody>
      </p:sp>
      <p:sp>
        <p:nvSpPr>
          <p:cNvPr id="3" name="Content Placeholder 2"/>
          <p:cNvSpPr>
            <a:spLocks noGrp="1"/>
          </p:cNvSpPr>
          <p:nvPr>
            <p:ph idx="1"/>
          </p:nvPr>
        </p:nvSpPr>
        <p:spPr/>
        <p:txBody>
          <a:bodyPr>
            <a:normAutofit/>
          </a:bodyPr>
          <a:lstStyle/>
          <a:p>
            <a:pPr marL="0" indent="0">
              <a:buNone/>
            </a:pPr>
            <a:r>
              <a:rPr lang="en-US" sz="2400" dirty="0" smtClean="0">
                <a:latin typeface="Arial"/>
                <a:cs typeface="Arial"/>
              </a:rPr>
              <a:t>The construct of a </a:t>
            </a:r>
            <a:r>
              <a:rPr lang="en-US" sz="2400" i="1" dirty="0" smtClean="0">
                <a:latin typeface="Arial"/>
                <a:cs typeface="Arial"/>
              </a:rPr>
              <a:t>learner language was p</a:t>
            </a:r>
            <a:r>
              <a:rPr lang="en-US" sz="2400" dirty="0" smtClean="0">
                <a:latin typeface="Arial"/>
                <a:cs typeface="Arial"/>
              </a:rPr>
              <a:t>roposed independently by three scholars:</a:t>
            </a:r>
          </a:p>
          <a:p>
            <a:pPr marL="0" indent="0">
              <a:buNone/>
            </a:pPr>
            <a:endParaRPr lang="en-US" sz="2400" dirty="0" smtClean="0">
              <a:latin typeface="Arial"/>
              <a:cs typeface="Arial"/>
            </a:endParaRPr>
          </a:p>
          <a:p>
            <a:pPr marL="0" indent="0">
              <a:buNone/>
            </a:pPr>
            <a:r>
              <a:rPr lang="en-US" sz="2000" dirty="0">
                <a:latin typeface="Arial"/>
                <a:cs typeface="Arial"/>
              </a:rPr>
              <a:t>	</a:t>
            </a:r>
            <a:r>
              <a:rPr lang="en-US" sz="2000" u="sng" dirty="0" smtClean="0">
                <a:latin typeface="Arial"/>
                <a:cs typeface="Arial"/>
              </a:rPr>
              <a:t>Linguist				Term given to learner-language system</a:t>
            </a:r>
          </a:p>
          <a:p>
            <a:pPr marL="0" indent="0">
              <a:buNone/>
            </a:pPr>
            <a:endParaRPr lang="en-US" sz="2400" dirty="0">
              <a:latin typeface="Arial"/>
              <a:cs typeface="Arial"/>
            </a:endParaRPr>
          </a:p>
          <a:p>
            <a:pPr marL="0" indent="0">
              <a:buNone/>
            </a:pPr>
            <a:r>
              <a:rPr lang="en-US" sz="2000" dirty="0" smtClean="0">
                <a:latin typeface="Arial"/>
                <a:cs typeface="Arial"/>
              </a:rPr>
              <a:t>	</a:t>
            </a:r>
            <a:r>
              <a:rPr lang="en-US" sz="1800" dirty="0" err="1" smtClean="0">
                <a:latin typeface="Arial"/>
                <a:cs typeface="Arial"/>
              </a:rPr>
              <a:t>Corder</a:t>
            </a:r>
            <a:r>
              <a:rPr lang="en-US" sz="1800" dirty="0" smtClean="0">
                <a:latin typeface="Arial"/>
                <a:cs typeface="Arial"/>
              </a:rPr>
              <a:t> (1971):			idiosyncratic dialects</a:t>
            </a:r>
          </a:p>
          <a:p>
            <a:pPr marL="0" indent="0">
              <a:buNone/>
            </a:pPr>
            <a:endParaRPr lang="en-US" sz="1800" dirty="0">
              <a:latin typeface="Arial"/>
              <a:cs typeface="Arial"/>
            </a:endParaRPr>
          </a:p>
          <a:p>
            <a:pPr marL="0" indent="0">
              <a:buNone/>
            </a:pPr>
            <a:r>
              <a:rPr lang="en-US" sz="1800" dirty="0" smtClean="0">
                <a:latin typeface="Arial"/>
                <a:cs typeface="Arial"/>
              </a:rPr>
              <a:t>	</a:t>
            </a:r>
            <a:r>
              <a:rPr lang="en-US" sz="1800" dirty="0" err="1" smtClean="0">
                <a:latin typeface="Arial"/>
                <a:cs typeface="Arial"/>
              </a:rPr>
              <a:t>Nemser</a:t>
            </a:r>
            <a:r>
              <a:rPr lang="en-US" sz="1800" dirty="0" smtClean="0">
                <a:latin typeface="Arial"/>
                <a:cs typeface="Arial"/>
              </a:rPr>
              <a:t>  (1971): 			</a:t>
            </a:r>
            <a:r>
              <a:rPr lang="en-US" sz="1800" dirty="0" err="1" smtClean="0">
                <a:latin typeface="Arial"/>
                <a:cs typeface="Arial"/>
              </a:rPr>
              <a:t>approximative</a:t>
            </a:r>
            <a:r>
              <a:rPr lang="en-US" sz="1800" dirty="0" smtClean="0">
                <a:latin typeface="Arial"/>
                <a:cs typeface="Arial"/>
              </a:rPr>
              <a:t> system</a:t>
            </a:r>
          </a:p>
          <a:p>
            <a:pPr marL="0" indent="0">
              <a:buNone/>
            </a:pPr>
            <a:endParaRPr lang="en-US" sz="1800" dirty="0">
              <a:latin typeface="Arial"/>
              <a:cs typeface="Arial"/>
            </a:endParaRPr>
          </a:p>
          <a:p>
            <a:pPr marL="0" indent="0">
              <a:buNone/>
            </a:pPr>
            <a:r>
              <a:rPr lang="en-US" sz="1800" dirty="0" smtClean="0">
                <a:latin typeface="Arial"/>
                <a:cs typeface="Arial"/>
              </a:rPr>
              <a:t>	</a:t>
            </a:r>
            <a:r>
              <a:rPr lang="en-US" sz="1800" dirty="0" err="1" smtClean="0">
                <a:latin typeface="Arial"/>
                <a:cs typeface="Arial"/>
              </a:rPr>
              <a:t>Selinker</a:t>
            </a:r>
            <a:r>
              <a:rPr lang="en-US" sz="1800" dirty="0" smtClean="0">
                <a:latin typeface="Arial"/>
                <a:cs typeface="Arial"/>
              </a:rPr>
              <a:t> (1972): 			</a:t>
            </a:r>
            <a:r>
              <a:rPr lang="en-US" sz="1800" dirty="0" err="1" smtClean="0">
                <a:latin typeface="Arial"/>
                <a:cs typeface="Arial"/>
              </a:rPr>
              <a:t>interlanguage</a:t>
            </a:r>
            <a:endParaRPr lang="en-US" sz="1800" dirty="0">
              <a:latin typeface="Arial"/>
              <a:cs typeface="Arial"/>
            </a:endParaRPr>
          </a:p>
        </p:txBody>
      </p:sp>
    </p:spTree>
    <p:extLst>
      <p:ext uri="{BB962C8B-B14F-4D97-AF65-F5344CB8AC3E}">
        <p14:creationId xmlns:p14="http://schemas.microsoft.com/office/powerpoint/2010/main" val="421625760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latin typeface="Arial"/>
                <a:cs typeface="Arial"/>
              </a:rPr>
              <a:t>Section 3</a:t>
            </a:r>
            <a:r>
              <a:rPr lang="en-US" sz="3600" dirty="0">
                <a:latin typeface="Arial"/>
                <a:cs typeface="Arial"/>
              </a:rPr>
              <a:t/>
            </a:r>
            <a:br>
              <a:rPr lang="en-US" sz="3600" dirty="0">
                <a:latin typeface="Arial"/>
                <a:cs typeface="Arial"/>
              </a:rPr>
            </a:br>
            <a:r>
              <a:rPr lang="en-US" sz="2400" dirty="0" err="1">
                <a:latin typeface="Arial"/>
                <a:cs typeface="Arial"/>
              </a:rPr>
              <a:t>Interlanguage</a:t>
            </a:r>
            <a:r>
              <a:rPr lang="en-US" sz="2400" dirty="0">
                <a:latin typeface="Arial"/>
                <a:cs typeface="Arial"/>
              </a:rPr>
              <a:t> Hypothesis</a:t>
            </a:r>
          </a:p>
        </p:txBody>
      </p:sp>
      <p:sp>
        <p:nvSpPr>
          <p:cNvPr id="3" name="Content Placeholder 2"/>
          <p:cNvSpPr>
            <a:spLocks noGrp="1"/>
          </p:cNvSpPr>
          <p:nvPr>
            <p:ph idx="1"/>
          </p:nvPr>
        </p:nvSpPr>
        <p:spPr/>
        <p:txBody>
          <a:bodyPr>
            <a:normAutofit/>
          </a:bodyPr>
          <a:lstStyle/>
          <a:p>
            <a:pPr marL="0" indent="0">
              <a:buNone/>
            </a:pPr>
            <a:endParaRPr lang="en-US" sz="2400" dirty="0">
              <a:latin typeface="Arial"/>
              <a:cs typeface="Arial"/>
            </a:endParaRPr>
          </a:p>
        </p:txBody>
      </p:sp>
      <p:sp>
        <p:nvSpPr>
          <p:cNvPr id="6" name="Oval 5"/>
          <p:cNvSpPr/>
          <p:nvPr/>
        </p:nvSpPr>
        <p:spPr>
          <a:xfrm>
            <a:off x="2506350" y="2857674"/>
            <a:ext cx="1799977" cy="119250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NL</a:t>
            </a:r>
            <a:endParaRPr lang="en-US" dirty="0"/>
          </a:p>
        </p:txBody>
      </p:sp>
      <p:sp>
        <p:nvSpPr>
          <p:cNvPr id="9" name="Oval 8"/>
          <p:cNvSpPr/>
          <p:nvPr/>
        </p:nvSpPr>
        <p:spPr>
          <a:xfrm>
            <a:off x="4143831" y="2740693"/>
            <a:ext cx="1654191" cy="1309489"/>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TL</a:t>
            </a:r>
            <a:endParaRPr lang="en-US" dirty="0"/>
          </a:p>
        </p:txBody>
      </p:sp>
      <p:sp>
        <p:nvSpPr>
          <p:cNvPr id="10" name="Oval 9"/>
          <p:cNvSpPr/>
          <p:nvPr/>
        </p:nvSpPr>
        <p:spPr>
          <a:xfrm>
            <a:off x="3849127" y="3592982"/>
            <a:ext cx="914400" cy="914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IL</a:t>
            </a:r>
            <a:endParaRPr lang="en-US" dirty="0"/>
          </a:p>
        </p:txBody>
      </p:sp>
    </p:spTree>
    <p:extLst>
      <p:ext uri="{BB962C8B-B14F-4D97-AF65-F5344CB8AC3E}">
        <p14:creationId xmlns:p14="http://schemas.microsoft.com/office/powerpoint/2010/main" val="172086362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latin typeface="Arial"/>
                <a:cs typeface="Arial"/>
              </a:rPr>
              <a:t>Section 3</a:t>
            </a:r>
            <a:r>
              <a:rPr lang="en-US" sz="4000" dirty="0">
                <a:latin typeface="Arial"/>
                <a:cs typeface="Arial"/>
              </a:rPr>
              <a:t/>
            </a:r>
            <a:br>
              <a:rPr lang="en-US" sz="4000" dirty="0">
                <a:latin typeface="Arial"/>
                <a:cs typeface="Arial"/>
              </a:rPr>
            </a:br>
            <a:r>
              <a:rPr lang="en-US" sz="2400" dirty="0" err="1">
                <a:latin typeface="Arial"/>
                <a:cs typeface="Arial"/>
              </a:rPr>
              <a:t>Interlanguage</a:t>
            </a:r>
            <a:r>
              <a:rPr lang="en-US" sz="2400" dirty="0">
                <a:latin typeface="Arial"/>
                <a:cs typeface="Arial"/>
              </a:rPr>
              <a:t> Hypothesis</a:t>
            </a:r>
          </a:p>
        </p:txBody>
      </p:sp>
      <p:sp>
        <p:nvSpPr>
          <p:cNvPr id="3" name="Content Placeholder 2"/>
          <p:cNvSpPr>
            <a:spLocks noGrp="1"/>
          </p:cNvSpPr>
          <p:nvPr>
            <p:ph idx="1"/>
          </p:nvPr>
        </p:nvSpPr>
        <p:spPr/>
        <p:txBody>
          <a:bodyPr>
            <a:normAutofit/>
          </a:bodyPr>
          <a:lstStyle/>
          <a:p>
            <a:pPr marL="0" indent="0">
              <a:buNone/>
            </a:pPr>
            <a:r>
              <a:rPr lang="en-US" sz="2400" dirty="0" smtClean="0">
                <a:latin typeface="Arial"/>
                <a:cs typeface="Arial"/>
              </a:rPr>
              <a:t>IL grammar may contain:</a:t>
            </a:r>
          </a:p>
          <a:p>
            <a:pPr marL="0" indent="0">
              <a:buNone/>
            </a:pPr>
            <a:endParaRPr lang="en-US" sz="2400" dirty="0">
              <a:latin typeface="Arial"/>
              <a:cs typeface="Arial"/>
            </a:endParaRPr>
          </a:p>
          <a:p>
            <a:pPr marL="0" indent="0">
              <a:buNone/>
            </a:pPr>
            <a:r>
              <a:rPr lang="en-US" sz="2400" dirty="0" smtClean="0">
                <a:latin typeface="Arial"/>
                <a:cs typeface="Arial"/>
              </a:rPr>
              <a:t>	</a:t>
            </a:r>
            <a:r>
              <a:rPr lang="en-US" sz="2000" dirty="0" smtClean="0">
                <a:latin typeface="Arial"/>
                <a:cs typeface="Arial"/>
              </a:rPr>
              <a:t>structures from the NL; </a:t>
            </a:r>
            <a:endParaRPr lang="en-US" sz="2000" dirty="0">
              <a:latin typeface="Arial"/>
              <a:cs typeface="Arial"/>
            </a:endParaRPr>
          </a:p>
          <a:p>
            <a:pPr marL="0" indent="0">
              <a:buNone/>
            </a:pPr>
            <a:r>
              <a:rPr lang="en-US" sz="2000" dirty="0" smtClean="0">
                <a:latin typeface="Arial"/>
                <a:cs typeface="Arial"/>
              </a:rPr>
              <a:t>	structures learned on the basis of input from the TL, and</a:t>
            </a:r>
          </a:p>
          <a:p>
            <a:pPr marL="0" indent="0">
              <a:buNone/>
            </a:pPr>
            <a:r>
              <a:rPr lang="en-US" sz="2000" dirty="0" smtClean="0">
                <a:latin typeface="Arial"/>
                <a:cs typeface="Arial"/>
              </a:rPr>
              <a:t>	structures independent of both the NL and TL.</a:t>
            </a:r>
            <a:endParaRPr lang="en-US" sz="2000" dirty="0">
              <a:latin typeface="Arial"/>
              <a:cs typeface="Arial"/>
            </a:endParaRPr>
          </a:p>
        </p:txBody>
      </p:sp>
    </p:spTree>
    <p:extLst>
      <p:ext uri="{BB962C8B-B14F-4D97-AF65-F5344CB8AC3E}">
        <p14:creationId xmlns:p14="http://schemas.microsoft.com/office/powerpoint/2010/main" val="43207967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latin typeface="Arial"/>
                <a:cs typeface="Arial"/>
              </a:rPr>
              <a:t>Section 3</a:t>
            </a:r>
            <a:r>
              <a:rPr lang="en-US" sz="4000" dirty="0">
                <a:latin typeface="Arial"/>
                <a:cs typeface="Arial"/>
              </a:rPr>
              <a:t/>
            </a:r>
            <a:br>
              <a:rPr lang="en-US" sz="4000" dirty="0">
                <a:latin typeface="Arial"/>
                <a:cs typeface="Arial"/>
              </a:rPr>
            </a:br>
            <a:r>
              <a:rPr lang="en-US" sz="2400" dirty="0" err="1">
                <a:latin typeface="Arial"/>
                <a:cs typeface="Arial"/>
              </a:rPr>
              <a:t>Interlanguage</a:t>
            </a:r>
            <a:r>
              <a:rPr lang="en-US" sz="2400" dirty="0">
                <a:latin typeface="Arial"/>
                <a:cs typeface="Arial"/>
              </a:rPr>
              <a:t> Hypothesis</a:t>
            </a:r>
          </a:p>
        </p:txBody>
      </p:sp>
      <p:sp>
        <p:nvSpPr>
          <p:cNvPr id="3" name="Content Placeholder 2"/>
          <p:cNvSpPr>
            <a:spLocks noGrp="1"/>
          </p:cNvSpPr>
          <p:nvPr>
            <p:ph idx="1"/>
          </p:nvPr>
        </p:nvSpPr>
        <p:spPr/>
        <p:txBody>
          <a:bodyPr>
            <a:normAutofit/>
          </a:bodyPr>
          <a:lstStyle/>
          <a:p>
            <a:pPr marL="0" indent="0">
              <a:buNone/>
            </a:pPr>
            <a:r>
              <a:rPr lang="en-US" sz="2400" dirty="0" smtClean="0">
                <a:latin typeface="Arial"/>
                <a:cs typeface="Arial"/>
              </a:rPr>
              <a:t>Postulation of a third construct</a:t>
            </a:r>
          </a:p>
          <a:p>
            <a:pPr marL="0" indent="0">
              <a:buNone/>
            </a:pPr>
            <a:endParaRPr lang="en-US" sz="2400" dirty="0" smtClean="0">
              <a:latin typeface="Arial"/>
              <a:cs typeface="Arial"/>
            </a:endParaRPr>
          </a:p>
          <a:p>
            <a:pPr marL="0" indent="0">
              <a:buNone/>
            </a:pPr>
            <a:r>
              <a:rPr lang="en-US" sz="2000" dirty="0" smtClean="0">
                <a:latin typeface="Arial"/>
                <a:cs typeface="Arial"/>
              </a:rPr>
              <a:t>	Empirical evidence for the necessity of an IL </a:t>
            </a:r>
          </a:p>
          <a:p>
            <a:pPr marL="0" indent="0">
              <a:buNone/>
            </a:pPr>
            <a:endParaRPr lang="en-US" sz="1800" dirty="0" smtClean="0">
              <a:latin typeface="Arial"/>
              <a:cs typeface="Arial"/>
            </a:endParaRPr>
          </a:p>
          <a:p>
            <a:pPr marL="0" indent="0">
              <a:buNone/>
            </a:pPr>
            <a:r>
              <a:rPr lang="en-US" sz="1800" dirty="0">
                <a:latin typeface="Arial"/>
                <a:cs typeface="Arial"/>
              </a:rPr>
              <a:t>	</a:t>
            </a:r>
            <a:r>
              <a:rPr lang="en-US" sz="1800" dirty="0" smtClean="0">
                <a:latin typeface="Arial"/>
                <a:cs typeface="Arial"/>
              </a:rPr>
              <a:t>	regularity in the productions of an L2 learner that begs </a:t>
            </a:r>
            <a:r>
              <a:rPr lang="en-US" sz="1800" dirty="0">
                <a:latin typeface="Arial"/>
                <a:cs typeface="Arial"/>
              </a:rPr>
              <a:t>explanation </a:t>
            </a:r>
            <a:endParaRPr lang="en-US" sz="1800" dirty="0" smtClean="0">
              <a:latin typeface="Arial"/>
              <a:cs typeface="Arial"/>
            </a:endParaRPr>
          </a:p>
          <a:p>
            <a:pPr marL="0" indent="0">
              <a:buNone/>
            </a:pPr>
            <a:endParaRPr lang="en-US" sz="1800" dirty="0">
              <a:latin typeface="Arial"/>
              <a:cs typeface="Arial"/>
            </a:endParaRPr>
          </a:p>
          <a:p>
            <a:pPr marL="0" indent="0">
              <a:buNone/>
            </a:pPr>
            <a:r>
              <a:rPr lang="en-US" sz="1800" dirty="0" smtClean="0">
                <a:latin typeface="Arial"/>
                <a:cs typeface="Arial"/>
              </a:rPr>
              <a:t>			</a:t>
            </a:r>
            <a:r>
              <a:rPr lang="en-US" sz="1600" dirty="0" smtClean="0">
                <a:latin typeface="Arial"/>
                <a:cs typeface="Arial"/>
              </a:rPr>
              <a:t>but cannot be linked to the NL, and</a:t>
            </a:r>
          </a:p>
          <a:p>
            <a:pPr marL="0" indent="0">
              <a:buNone/>
            </a:pPr>
            <a:r>
              <a:rPr lang="en-US" sz="1600" dirty="0">
                <a:latin typeface="Arial"/>
                <a:cs typeface="Arial"/>
              </a:rPr>
              <a:t>	</a:t>
            </a:r>
            <a:r>
              <a:rPr lang="en-US" sz="1600" dirty="0" smtClean="0">
                <a:latin typeface="Arial"/>
                <a:cs typeface="Arial"/>
              </a:rPr>
              <a:t>		also cannot be attributed to the TL input, and</a:t>
            </a:r>
          </a:p>
          <a:p>
            <a:pPr marL="0" indent="0">
              <a:buNone/>
            </a:pPr>
            <a:r>
              <a:rPr lang="en-US" sz="1600" dirty="0" smtClean="0">
                <a:latin typeface="Arial"/>
                <a:cs typeface="Arial"/>
              </a:rPr>
              <a:t>			therefore necessitates the positing of a third system.</a:t>
            </a:r>
          </a:p>
          <a:p>
            <a:pPr marL="0" indent="0">
              <a:buNone/>
            </a:pPr>
            <a:endParaRPr lang="en-US" sz="1800" dirty="0">
              <a:latin typeface="Arial"/>
              <a:cs typeface="Arial"/>
            </a:endParaRPr>
          </a:p>
          <a:p>
            <a:pPr marL="0" indent="0">
              <a:buNone/>
            </a:pPr>
            <a:r>
              <a:rPr lang="en-US" sz="1800" dirty="0" smtClean="0">
                <a:latin typeface="Arial"/>
                <a:cs typeface="Arial"/>
              </a:rPr>
              <a:t>	</a:t>
            </a:r>
            <a:endParaRPr lang="en-US" sz="1800" dirty="0">
              <a:latin typeface="Arial"/>
              <a:cs typeface="Arial"/>
            </a:endParaRPr>
          </a:p>
        </p:txBody>
      </p:sp>
    </p:spTree>
    <p:extLst>
      <p:ext uri="{BB962C8B-B14F-4D97-AF65-F5344CB8AC3E}">
        <p14:creationId xmlns:p14="http://schemas.microsoft.com/office/powerpoint/2010/main" val="269039515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latin typeface="Arial"/>
                <a:cs typeface="Arial"/>
              </a:rPr>
              <a:t>Section 3</a:t>
            </a:r>
            <a:r>
              <a:rPr lang="en-US" sz="4000" dirty="0">
                <a:latin typeface="Arial"/>
                <a:cs typeface="Arial"/>
              </a:rPr>
              <a:t/>
            </a:r>
            <a:br>
              <a:rPr lang="en-US" sz="4000" dirty="0">
                <a:latin typeface="Arial"/>
                <a:cs typeface="Arial"/>
              </a:rPr>
            </a:br>
            <a:r>
              <a:rPr lang="en-US" sz="2400" dirty="0" err="1">
                <a:latin typeface="Arial"/>
                <a:cs typeface="Arial"/>
              </a:rPr>
              <a:t>Interlanguage</a:t>
            </a:r>
            <a:r>
              <a:rPr lang="en-US" sz="2400" dirty="0">
                <a:latin typeface="Arial"/>
                <a:cs typeface="Arial"/>
              </a:rPr>
              <a:t> Hypothesis</a:t>
            </a:r>
          </a:p>
        </p:txBody>
      </p:sp>
      <p:sp>
        <p:nvSpPr>
          <p:cNvPr id="3" name="Content Placeholder 2"/>
          <p:cNvSpPr>
            <a:spLocks noGrp="1"/>
          </p:cNvSpPr>
          <p:nvPr>
            <p:ph idx="1"/>
          </p:nvPr>
        </p:nvSpPr>
        <p:spPr/>
        <p:txBody>
          <a:bodyPr>
            <a:normAutofit/>
          </a:bodyPr>
          <a:lstStyle/>
          <a:p>
            <a:pPr marL="0" indent="0">
              <a:buNone/>
            </a:pPr>
            <a:r>
              <a:rPr lang="en-US" sz="2400" dirty="0" smtClean="0">
                <a:latin typeface="Arial"/>
                <a:cs typeface="Arial"/>
              </a:rPr>
              <a:t>	A consequence of the ILH is that L2 learning becomes 	the acquisition of an </a:t>
            </a:r>
            <a:r>
              <a:rPr lang="en-US" sz="2400" dirty="0" err="1" smtClean="0">
                <a:latin typeface="Arial"/>
                <a:cs typeface="Arial"/>
              </a:rPr>
              <a:t>interlanguage</a:t>
            </a:r>
            <a:r>
              <a:rPr lang="en-US" sz="2400" dirty="0" smtClean="0">
                <a:latin typeface="Arial"/>
                <a:cs typeface="Arial"/>
              </a:rPr>
              <a:t>.</a:t>
            </a:r>
            <a:endParaRPr lang="en-US" sz="2400" dirty="0">
              <a:latin typeface="Arial"/>
              <a:cs typeface="Arial"/>
            </a:endParaRPr>
          </a:p>
        </p:txBody>
      </p:sp>
    </p:spTree>
    <p:extLst>
      <p:ext uri="{BB962C8B-B14F-4D97-AF65-F5344CB8AC3E}">
        <p14:creationId xmlns:p14="http://schemas.microsoft.com/office/powerpoint/2010/main" val="2682748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Arial"/>
                <a:cs typeface="Arial"/>
              </a:rPr>
              <a:t>Overview</a:t>
            </a:r>
            <a:endParaRPr lang="en-US" sz="2800" dirty="0">
              <a:latin typeface="Arial"/>
              <a:cs typeface="Arial"/>
            </a:endParaRPr>
          </a:p>
        </p:txBody>
      </p:sp>
      <p:sp>
        <p:nvSpPr>
          <p:cNvPr id="3" name="Content Placeholder 2"/>
          <p:cNvSpPr>
            <a:spLocks noGrp="1"/>
          </p:cNvSpPr>
          <p:nvPr>
            <p:ph idx="1"/>
          </p:nvPr>
        </p:nvSpPr>
        <p:spPr/>
        <p:txBody>
          <a:bodyPr>
            <a:normAutofit/>
          </a:bodyPr>
          <a:lstStyle/>
          <a:p>
            <a:pPr marL="0" indent="0">
              <a:buNone/>
            </a:pPr>
            <a:r>
              <a:rPr lang="en-US" sz="2400" dirty="0" smtClean="0">
                <a:latin typeface="Arial"/>
                <a:cs typeface="Arial"/>
              </a:rPr>
              <a:t>	</a:t>
            </a:r>
            <a:r>
              <a:rPr lang="en-US" sz="2400" dirty="0" err="1" smtClean="0">
                <a:latin typeface="Arial"/>
                <a:cs typeface="Arial"/>
              </a:rPr>
              <a:t>Interlanguage</a:t>
            </a:r>
            <a:r>
              <a:rPr lang="en-US" sz="2400" dirty="0" smtClean="0">
                <a:latin typeface="Arial"/>
                <a:cs typeface="Arial"/>
              </a:rPr>
              <a:t> hypothesis</a:t>
            </a:r>
          </a:p>
          <a:p>
            <a:pPr marL="0" indent="0">
              <a:buNone/>
            </a:pPr>
            <a:endParaRPr lang="en-US" sz="2000" dirty="0" smtClean="0">
              <a:latin typeface="Arial"/>
              <a:cs typeface="Arial"/>
            </a:endParaRPr>
          </a:p>
          <a:p>
            <a:pPr marL="0" indent="0">
              <a:buNone/>
            </a:pPr>
            <a:r>
              <a:rPr lang="en-US" sz="2000" dirty="0" smtClean="0">
                <a:latin typeface="Arial"/>
                <a:cs typeface="Arial"/>
              </a:rPr>
              <a:t>		The claim that L2 learners construct their own version of the 			target language (TL) that they use to produce and comprehend 		utterances in the TL.</a:t>
            </a:r>
            <a:endParaRPr lang="en-US" sz="2000" dirty="0">
              <a:latin typeface="Arial"/>
              <a:cs typeface="Arial"/>
            </a:endParaRPr>
          </a:p>
          <a:p>
            <a:pPr marL="0" indent="0">
              <a:buNone/>
            </a:pPr>
            <a:endParaRPr lang="en-US" sz="2400" dirty="0" smtClean="0">
              <a:latin typeface="Arial"/>
              <a:cs typeface="Arial"/>
            </a:endParaRPr>
          </a:p>
          <a:p>
            <a:pPr marL="0" indent="0">
              <a:buNone/>
            </a:pPr>
            <a:endParaRPr lang="en-US" sz="2400" dirty="0">
              <a:latin typeface="Arial"/>
              <a:cs typeface="Arial"/>
            </a:endParaRPr>
          </a:p>
        </p:txBody>
      </p:sp>
    </p:spTree>
    <p:extLst>
      <p:ext uri="{BB962C8B-B14F-4D97-AF65-F5344CB8AC3E}">
        <p14:creationId xmlns:p14="http://schemas.microsoft.com/office/powerpoint/2010/main" val="316293652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0" indent="0"/>
            <a:r>
              <a:rPr lang="en-US" sz="2800" dirty="0">
                <a:latin typeface="Arial"/>
                <a:cs typeface="Arial"/>
              </a:rPr>
              <a:t>Section 3</a:t>
            </a:r>
            <a:r>
              <a:rPr lang="en-US" sz="2800" dirty="0" smtClean="0">
                <a:latin typeface="Arial"/>
                <a:cs typeface="Arial"/>
              </a:rPr>
              <a:t>: ILH</a:t>
            </a:r>
            <a:r>
              <a:rPr lang="en-US" sz="3200" dirty="0">
                <a:latin typeface="Arial"/>
                <a:cs typeface="Arial"/>
              </a:rPr>
              <a:t/>
            </a:r>
            <a:br>
              <a:rPr lang="en-US" sz="3200" dirty="0">
                <a:latin typeface="Arial"/>
                <a:cs typeface="Arial"/>
              </a:rPr>
            </a:br>
            <a:r>
              <a:rPr lang="en-US" sz="2400" dirty="0">
                <a:latin typeface="Arial"/>
                <a:cs typeface="Arial"/>
              </a:rPr>
              <a:t>Sample L2 Data: NL = </a:t>
            </a:r>
            <a:r>
              <a:rPr lang="en-US" sz="2400" dirty="0" smtClean="0">
                <a:latin typeface="Arial"/>
                <a:cs typeface="Arial"/>
              </a:rPr>
              <a:t>Spanish </a:t>
            </a:r>
            <a:r>
              <a:rPr lang="en-US" sz="1600" dirty="0" smtClean="0">
                <a:latin typeface="Arial"/>
                <a:cs typeface="Arial"/>
              </a:rPr>
              <a:t>(repeated from above)</a:t>
            </a:r>
            <a:endParaRPr lang="en-US" sz="2400" dirty="0">
              <a:latin typeface="Arial"/>
              <a:cs typeface="Arial"/>
            </a:endParaRPr>
          </a:p>
        </p:txBody>
      </p:sp>
      <p:sp>
        <p:nvSpPr>
          <p:cNvPr id="3" name="Content Placeholder 2"/>
          <p:cNvSpPr>
            <a:spLocks noGrp="1"/>
          </p:cNvSpPr>
          <p:nvPr>
            <p:ph idx="1"/>
          </p:nvPr>
        </p:nvSpPr>
        <p:spPr/>
        <p:txBody>
          <a:bodyPr>
            <a:normAutofit/>
          </a:bodyPr>
          <a:lstStyle/>
          <a:p>
            <a:pPr marL="0" indent="0">
              <a:buNone/>
            </a:pPr>
            <a:r>
              <a:rPr lang="en-US" sz="2000" dirty="0">
                <a:latin typeface="Arial"/>
                <a:cs typeface="Arial"/>
              </a:rPr>
              <a:t>L2 pronunciation	TL pronunciation	Gloss</a:t>
            </a:r>
          </a:p>
          <a:p>
            <a:pPr marL="0" indent="0">
              <a:buNone/>
            </a:pPr>
            <a:r>
              <a:rPr lang="en-US" sz="1800" dirty="0">
                <a:latin typeface="Arial"/>
                <a:cs typeface="Arial"/>
              </a:rPr>
              <a:t>1.	[</a:t>
            </a:r>
            <a:r>
              <a:rPr lang="en-US" sz="1800" dirty="0" err="1">
                <a:latin typeface="Arial"/>
                <a:cs typeface="Arial"/>
              </a:rPr>
              <a:t>ɾɛt</a:t>
            </a:r>
            <a:r>
              <a:rPr lang="en-US" sz="1800" dirty="0">
                <a:latin typeface="Arial"/>
                <a:cs typeface="Arial"/>
              </a:rPr>
              <a:t>]				[</a:t>
            </a:r>
            <a:r>
              <a:rPr lang="en-US" sz="1800" dirty="0" err="1">
                <a:latin typeface="Arial"/>
                <a:cs typeface="Arial"/>
              </a:rPr>
              <a:t>ɹɛd</a:t>
            </a:r>
            <a:r>
              <a:rPr lang="en-US" sz="1800" dirty="0">
                <a:latin typeface="Arial"/>
                <a:cs typeface="Arial"/>
              </a:rPr>
              <a:t>]					red</a:t>
            </a:r>
          </a:p>
          <a:p>
            <a:pPr marL="457200" indent="-457200">
              <a:buAutoNum type="arabicPeriod" startAt="2"/>
            </a:pPr>
            <a:r>
              <a:rPr lang="en-US" sz="1800" dirty="0">
                <a:latin typeface="Arial"/>
                <a:cs typeface="Arial"/>
              </a:rPr>
              <a:t>[</a:t>
            </a:r>
            <a:r>
              <a:rPr lang="en-US" sz="1800" dirty="0" err="1">
                <a:latin typeface="Arial"/>
                <a:cs typeface="Arial"/>
              </a:rPr>
              <a:t>ɾɛðəɾ</a:t>
            </a:r>
            <a:r>
              <a:rPr lang="en-US" sz="1800" dirty="0">
                <a:latin typeface="Arial"/>
                <a:cs typeface="Arial"/>
              </a:rPr>
              <a:t>]			[</a:t>
            </a:r>
            <a:r>
              <a:rPr lang="en-US" sz="1800" dirty="0" err="1">
                <a:latin typeface="Arial"/>
                <a:cs typeface="Arial"/>
              </a:rPr>
              <a:t>ɹɛɾəɹ</a:t>
            </a:r>
            <a:r>
              <a:rPr lang="en-US" sz="1800" dirty="0">
                <a:latin typeface="Arial"/>
                <a:cs typeface="Arial"/>
              </a:rPr>
              <a:t>]				redder</a:t>
            </a:r>
          </a:p>
          <a:p>
            <a:pPr marL="457200" indent="-457200">
              <a:buAutoNum type="arabicPeriod" startAt="2"/>
            </a:pPr>
            <a:r>
              <a:rPr lang="en-US" sz="1800" dirty="0">
                <a:latin typeface="Arial"/>
                <a:cs typeface="Arial"/>
              </a:rPr>
              <a:t>[</a:t>
            </a:r>
            <a:r>
              <a:rPr lang="en-US" sz="1800" dirty="0" err="1">
                <a:latin typeface="Arial"/>
                <a:cs typeface="Arial"/>
              </a:rPr>
              <a:t>bik</a:t>
            </a:r>
            <a:r>
              <a:rPr lang="en-US" sz="1800" dirty="0">
                <a:latin typeface="Arial"/>
                <a:cs typeface="Arial"/>
              </a:rPr>
              <a:t>]				[</a:t>
            </a:r>
            <a:r>
              <a:rPr lang="en-US" sz="1800" dirty="0" err="1">
                <a:latin typeface="Arial"/>
                <a:cs typeface="Arial"/>
              </a:rPr>
              <a:t>bɪɡ</a:t>
            </a:r>
            <a:r>
              <a:rPr lang="en-US" sz="1800" dirty="0">
                <a:latin typeface="Arial"/>
                <a:cs typeface="Arial"/>
              </a:rPr>
              <a:t>]				big</a:t>
            </a:r>
          </a:p>
          <a:p>
            <a:pPr marL="457200" indent="-457200">
              <a:buAutoNum type="arabicPeriod" startAt="4"/>
            </a:pPr>
            <a:r>
              <a:rPr lang="en-US" sz="1800" dirty="0">
                <a:latin typeface="Arial"/>
                <a:cs typeface="Arial"/>
              </a:rPr>
              <a:t>[</a:t>
            </a:r>
            <a:r>
              <a:rPr lang="en-US" sz="1800" dirty="0" err="1">
                <a:latin typeface="Arial"/>
                <a:cs typeface="Arial"/>
              </a:rPr>
              <a:t>biɡəɾ</a:t>
            </a:r>
            <a:r>
              <a:rPr lang="en-US" sz="1800" dirty="0">
                <a:latin typeface="Arial"/>
                <a:cs typeface="Arial"/>
              </a:rPr>
              <a:t>]			[</a:t>
            </a:r>
            <a:r>
              <a:rPr lang="en-US" sz="1800" dirty="0" err="1">
                <a:latin typeface="Arial"/>
                <a:cs typeface="Arial"/>
              </a:rPr>
              <a:t>bɪɡəɹ</a:t>
            </a:r>
            <a:r>
              <a:rPr lang="en-US" sz="1800" dirty="0">
                <a:latin typeface="Arial"/>
                <a:cs typeface="Arial"/>
              </a:rPr>
              <a:t>]				bigger</a:t>
            </a:r>
          </a:p>
          <a:p>
            <a:pPr marL="0" indent="0">
              <a:buNone/>
            </a:pPr>
            <a:r>
              <a:rPr lang="en-US" sz="1800" dirty="0" smtClean="0">
                <a:latin typeface="Arial"/>
                <a:cs typeface="Arial"/>
              </a:rPr>
              <a:t>5.	[</a:t>
            </a:r>
            <a:r>
              <a:rPr lang="en-US" sz="1800" dirty="0" err="1">
                <a:latin typeface="Arial"/>
                <a:cs typeface="Arial"/>
              </a:rPr>
              <a:t>fʌsi</a:t>
            </a:r>
            <a:r>
              <a:rPr lang="en-US" sz="1800" dirty="0">
                <a:latin typeface="Arial"/>
                <a:cs typeface="Arial"/>
              </a:rPr>
              <a:t>]			[</a:t>
            </a:r>
            <a:r>
              <a:rPr lang="en-US" sz="1800" dirty="0" err="1">
                <a:latin typeface="Arial"/>
                <a:cs typeface="Arial"/>
              </a:rPr>
              <a:t>fʌzi</a:t>
            </a:r>
            <a:r>
              <a:rPr lang="en-US" sz="1800" dirty="0">
                <a:latin typeface="Arial"/>
                <a:cs typeface="Arial"/>
              </a:rPr>
              <a:t>]				fuzzy</a:t>
            </a:r>
          </a:p>
          <a:p>
            <a:pPr marL="0" indent="0">
              <a:buNone/>
            </a:pPr>
            <a:r>
              <a:rPr lang="en-US" sz="1800" dirty="0">
                <a:latin typeface="Arial"/>
                <a:cs typeface="Arial"/>
              </a:rPr>
              <a:t>6.	[</a:t>
            </a:r>
            <a:r>
              <a:rPr lang="en-US" sz="1800" dirty="0" err="1">
                <a:latin typeface="Arial"/>
                <a:cs typeface="Arial"/>
              </a:rPr>
              <a:t>sik</a:t>
            </a:r>
            <a:r>
              <a:rPr lang="en-US" sz="1800" dirty="0">
                <a:latin typeface="Arial"/>
                <a:cs typeface="Arial"/>
              </a:rPr>
              <a:t>]				[</a:t>
            </a:r>
            <a:r>
              <a:rPr lang="en-US" sz="1800" dirty="0" err="1">
                <a:latin typeface="Arial"/>
                <a:cs typeface="Arial"/>
              </a:rPr>
              <a:t>sɪk</a:t>
            </a:r>
            <a:r>
              <a:rPr lang="en-US" sz="1800" dirty="0">
                <a:latin typeface="Arial"/>
                <a:cs typeface="Arial"/>
              </a:rPr>
              <a:t>]					sick</a:t>
            </a:r>
          </a:p>
          <a:p>
            <a:pPr marL="457200" indent="-457200">
              <a:buAutoNum type="arabicPeriod" startAt="7"/>
            </a:pPr>
            <a:r>
              <a:rPr lang="en-US" sz="1800" dirty="0">
                <a:latin typeface="Arial"/>
                <a:cs typeface="Arial"/>
              </a:rPr>
              <a:t>[</a:t>
            </a:r>
            <a:r>
              <a:rPr lang="en-US" sz="1800" dirty="0" err="1">
                <a:latin typeface="Arial"/>
                <a:cs typeface="Arial"/>
              </a:rPr>
              <a:t>sikəst</a:t>
            </a:r>
            <a:r>
              <a:rPr lang="en-US" sz="1800" dirty="0">
                <a:latin typeface="Arial"/>
                <a:cs typeface="Arial"/>
              </a:rPr>
              <a:t>]			[</a:t>
            </a:r>
            <a:r>
              <a:rPr lang="en-US" sz="1800" dirty="0" err="1">
                <a:latin typeface="Arial"/>
                <a:cs typeface="Arial"/>
              </a:rPr>
              <a:t>sɪkəst</a:t>
            </a:r>
            <a:r>
              <a:rPr lang="en-US" sz="1800" dirty="0">
                <a:latin typeface="Arial"/>
                <a:cs typeface="Arial"/>
              </a:rPr>
              <a:t>]				sickest</a:t>
            </a:r>
          </a:p>
          <a:p>
            <a:pPr marL="457200" indent="-457200">
              <a:buAutoNum type="arabicPeriod" startAt="7"/>
            </a:pPr>
            <a:r>
              <a:rPr lang="en-US" sz="1800" dirty="0">
                <a:latin typeface="Arial"/>
                <a:cs typeface="Arial"/>
              </a:rPr>
              <a:t>[</a:t>
            </a:r>
            <a:r>
              <a:rPr lang="en-US" sz="1800" dirty="0" err="1">
                <a:latin typeface="Arial"/>
                <a:cs typeface="Arial"/>
              </a:rPr>
              <a:t>wɛt</a:t>
            </a:r>
            <a:r>
              <a:rPr lang="en-US" sz="1800" dirty="0">
                <a:latin typeface="Arial"/>
                <a:cs typeface="Arial"/>
              </a:rPr>
              <a:t>]			[</a:t>
            </a:r>
            <a:r>
              <a:rPr lang="en-US" sz="1800" dirty="0" err="1">
                <a:latin typeface="Arial"/>
                <a:cs typeface="Arial"/>
              </a:rPr>
              <a:t>wɛt</a:t>
            </a:r>
            <a:r>
              <a:rPr lang="en-US" sz="1800" dirty="0">
                <a:latin typeface="Arial"/>
                <a:cs typeface="Arial"/>
              </a:rPr>
              <a:t>]				wet</a:t>
            </a:r>
          </a:p>
          <a:p>
            <a:pPr marL="457200" indent="-457200">
              <a:buAutoNum type="arabicPeriod" startAt="9"/>
            </a:pPr>
            <a:r>
              <a:rPr lang="en-US" sz="1800" dirty="0">
                <a:latin typeface="Arial"/>
                <a:cs typeface="Arial"/>
              </a:rPr>
              <a:t>[</a:t>
            </a:r>
            <a:r>
              <a:rPr lang="en-US" sz="1800" dirty="0" err="1">
                <a:latin typeface="Arial"/>
                <a:cs typeface="Arial"/>
              </a:rPr>
              <a:t>wɛtəɾ</a:t>
            </a:r>
            <a:r>
              <a:rPr lang="en-US" sz="1800" dirty="0">
                <a:latin typeface="Arial"/>
                <a:cs typeface="Arial"/>
              </a:rPr>
              <a:t>]			[</a:t>
            </a:r>
            <a:r>
              <a:rPr lang="en-US" sz="1800" dirty="0" err="1">
                <a:latin typeface="Arial"/>
                <a:cs typeface="Arial"/>
              </a:rPr>
              <a:t>wɛtəɹ</a:t>
            </a:r>
            <a:r>
              <a:rPr lang="en-US" sz="1800" dirty="0">
                <a:latin typeface="Arial"/>
                <a:cs typeface="Arial"/>
              </a:rPr>
              <a:t>]				wetter</a:t>
            </a:r>
          </a:p>
          <a:p>
            <a:pPr marL="457200" indent="-457200">
              <a:buAutoNum type="arabicPeriod" startAt="9"/>
            </a:pPr>
            <a:r>
              <a:rPr lang="en-US" sz="1800" dirty="0">
                <a:latin typeface="Arial"/>
                <a:cs typeface="Arial"/>
              </a:rPr>
              <a:t>[</a:t>
            </a:r>
            <a:r>
              <a:rPr lang="en-US" sz="1800" dirty="0" err="1">
                <a:latin typeface="Arial"/>
                <a:cs typeface="Arial"/>
              </a:rPr>
              <a:t>fɾis</a:t>
            </a:r>
            <a:r>
              <a:rPr lang="en-US" sz="1800" dirty="0">
                <a:latin typeface="Arial"/>
                <a:cs typeface="Arial"/>
              </a:rPr>
              <a:t>]				[</a:t>
            </a:r>
            <a:r>
              <a:rPr lang="en-US" sz="1800" dirty="0" err="1">
                <a:latin typeface="Arial"/>
                <a:cs typeface="Arial"/>
              </a:rPr>
              <a:t>friz</a:t>
            </a:r>
            <a:r>
              <a:rPr lang="en-US" sz="1800" dirty="0">
                <a:latin typeface="Arial"/>
                <a:cs typeface="Arial"/>
              </a:rPr>
              <a:t>]					freeze</a:t>
            </a:r>
          </a:p>
          <a:p>
            <a:pPr marL="0" indent="0">
              <a:buNone/>
            </a:pPr>
            <a:r>
              <a:rPr lang="en-US" sz="1800" dirty="0">
                <a:latin typeface="Arial"/>
                <a:cs typeface="Arial"/>
              </a:rPr>
              <a:t>11.	[smut]			[</a:t>
            </a:r>
            <a:r>
              <a:rPr lang="en-US" sz="1800" dirty="0" err="1">
                <a:latin typeface="Arial"/>
                <a:cs typeface="Arial"/>
              </a:rPr>
              <a:t>smuð</a:t>
            </a:r>
            <a:r>
              <a:rPr lang="en-US" sz="1800" dirty="0">
                <a:latin typeface="Arial"/>
                <a:cs typeface="Arial"/>
              </a:rPr>
              <a:t>]				smooth</a:t>
            </a:r>
          </a:p>
          <a:p>
            <a:pPr marL="0" indent="0">
              <a:buNone/>
            </a:pPr>
            <a:r>
              <a:rPr lang="en-US" sz="1800" dirty="0">
                <a:latin typeface="Arial"/>
                <a:cs typeface="Arial"/>
              </a:rPr>
              <a:t>12.	[</a:t>
            </a:r>
            <a:r>
              <a:rPr lang="en-US" sz="1800" dirty="0" err="1">
                <a:latin typeface="Arial"/>
                <a:cs typeface="Arial"/>
              </a:rPr>
              <a:t>smuðəɾ</a:t>
            </a:r>
            <a:r>
              <a:rPr lang="en-US" sz="1800" dirty="0">
                <a:latin typeface="Arial"/>
                <a:cs typeface="Arial"/>
              </a:rPr>
              <a:t>]			[</a:t>
            </a:r>
            <a:r>
              <a:rPr lang="en-US" sz="1800" dirty="0" err="1">
                <a:latin typeface="Arial"/>
                <a:cs typeface="Arial"/>
              </a:rPr>
              <a:t>smuðəɹ</a:t>
            </a:r>
            <a:r>
              <a:rPr lang="en-US" sz="1800" dirty="0">
                <a:latin typeface="Arial"/>
                <a:cs typeface="Arial"/>
              </a:rPr>
              <a:t>]				smoother</a:t>
            </a:r>
          </a:p>
          <a:p>
            <a:pPr marL="0" indent="0">
              <a:buNone/>
            </a:pPr>
            <a:endParaRPr lang="en-US" sz="2000" dirty="0" smtClean="0">
              <a:latin typeface="Arial"/>
              <a:cs typeface="Arial"/>
            </a:endParaRPr>
          </a:p>
          <a:p>
            <a:pPr marL="0" indent="0">
              <a:buNone/>
            </a:pPr>
            <a:endParaRPr lang="en-US" sz="2400" dirty="0">
              <a:latin typeface="Arial"/>
              <a:cs typeface="Arial"/>
            </a:endParaRPr>
          </a:p>
        </p:txBody>
      </p:sp>
    </p:spTree>
    <p:extLst>
      <p:ext uri="{BB962C8B-B14F-4D97-AF65-F5344CB8AC3E}">
        <p14:creationId xmlns:p14="http://schemas.microsoft.com/office/powerpoint/2010/main" val="396220958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latin typeface="Arial"/>
                <a:cs typeface="Arial"/>
              </a:rPr>
              <a:t>Section 3</a:t>
            </a:r>
            <a:br>
              <a:rPr lang="en-US" sz="2800" dirty="0">
                <a:latin typeface="Arial"/>
                <a:cs typeface="Arial"/>
              </a:rPr>
            </a:br>
            <a:r>
              <a:rPr lang="en-US" sz="2400" dirty="0" err="1">
                <a:latin typeface="Arial"/>
                <a:cs typeface="Arial"/>
              </a:rPr>
              <a:t>Interlanguage</a:t>
            </a:r>
            <a:r>
              <a:rPr lang="en-US" sz="2400" dirty="0">
                <a:latin typeface="Arial"/>
                <a:cs typeface="Arial"/>
              </a:rPr>
              <a:t> Hypothesis</a:t>
            </a:r>
          </a:p>
        </p:txBody>
      </p:sp>
      <p:sp>
        <p:nvSpPr>
          <p:cNvPr id="3" name="Content Placeholder 2"/>
          <p:cNvSpPr>
            <a:spLocks noGrp="1"/>
          </p:cNvSpPr>
          <p:nvPr>
            <p:ph idx="1"/>
          </p:nvPr>
        </p:nvSpPr>
        <p:spPr/>
        <p:txBody>
          <a:bodyPr>
            <a:normAutofit/>
          </a:bodyPr>
          <a:lstStyle/>
          <a:p>
            <a:pPr marL="0" indent="0">
              <a:buNone/>
            </a:pPr>
            <a:r>
              <a:rPr lang="en-US" sz="2400" i="1" u="sng" dirty="0">
                <a:latin typeface="Arial"/>
                <a:cs typeface="Arial"/>
              </a:rPr>
              <a:t>E</a:t>
            </a:r>
            <a:r>
              <a:rPr lang="en-US" sz="2400" i="1" u="sng" dirty="0" smtClean="0">
                <a:latin typeface="Arial"/>
                <a:cs typeface="Arial"/>
              </a:rPr>
              <a:t>mpirical</a:t>
            </a:r>
            <a:r>
              <a:rPr lang="en-US" sz="2400" dirty="0" smtClean="0">
                <a:latin typeface="Arial"/>
                <a:cs typeface="Arial"/>
              </a:rPr>
              <a:t> differences between EA analysis and IL analysis</a:t>
            </a:r>
          </a:p>
          <a:p>
            <a:pPr marL="0" indent="0">
              <a:buNone/>
            </a:pPr>
            <a:endParaRPr lang="en-US" sz="2400" dirty="0">
              <a:latin typeface="Arial"/>
              <a:cs typeface="Arial"/>
            </a:endParaRPr>
          </a:p>
          <a:p>
            <a:pPr marL="0" indent="0">
              <a:buNone/>
            </a:pPr>
            <a:r>
              <a:rPr lang="en-US" sz="2000" dirty="0" smtClean="0">
                <a:latin typeface="Arial"/>
                <a:cs typeface="Arial"/>
              </a:rPr>
              <a:t>	EA assumes the learner knows or “has” TL forms and 	generalizations map differences between learner forms and TL 	forms;</a:t>
            </a:r>
          </a:p>
          <a:p>
            <a:pPr marL="0" indent="0">
              <a:buNone/>
            </a:pPr>
            <a:endParaRPr lang="en-US" sz="2000" dirty="0">
              <a:latin typeface="Arial"/>
              <a:cs typeface="Arial"/>
            </a:endParaRPr>
          </a:p>
          <a:p>
            <a:pPr marL="0" indent="0">
              <a:buNone/>
            </a:pPr>
            <a:r>
              <a:rPr lang="en-US" sz="2000" dirty="0" smtClean="0">
                <a:latin typeface="Arial"/>
                <a:cs typeface="Arial"/>
              </a:rPr>
              <a:t>	</a:t>
            </a:r>
          </a:p>
          <a:p>
            <a:pPr marL="0" indent="0">
              <a:buNone/>
            </a:pPr>
            <a:r>
              <a:rPr lang="en-US" sz="2000" dirty="0">
                <a:latin typeface="Arial"/>
                <a:cs typeface="Arial"/>
              </a:rPr>
              <a:t>	</a:t>
            </a:r>
            <a:r>
              <a:rPr lang="en-US" sz="2000" dirty="0" smtClean="0">
                <a:latin typeface="Arial"/>
                <a:cs typeface="Arial"/>
              </a:rPr>
              <a:t>IL analysis treats learner-data as part of a </a:t>
            </a:r>
            <a:r>
              <a:rPr lang="en-US" sz="2000" i="1" dirty="0" smtClean="0">
                <a:latin typeface="Arial"/>
                <a:cs typeface="Arial"/>
              </a:rPr>
              <a:t>language,</a:t>
            </a:r>
            <a:r>
              <a:rPr lang="en-US" sz="2000" dirty="0" smtClean="0">
                <a:latin typeface="Arial"/>
                <a:cs typeface="Arial"/>
              </a:rPr>
              <a:t> and analyzes 	them accordingly.</a:t>
            </a:r>
            <a:endParaRPr lang="en-US" sz="2000" dirty="0">
              <a:latin typeface="Arial"/>
              <a:cs typeface="Arial"/>
            </a:endParaRPr>
          </a:p>
        </p:txBody>
      </p:sp>
    </p:spTree>
    <p:extLst>
      <p:ext uri="{BB962C8B-B14F-4D97-AF65-F5344CB8AC3E}">
        <p14:creationId xmlns:p14="http://schemas.microsoft.com/office/powerpoint/2010/main" val="15569385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latin typeface="Arial"/>
                <a:cs typeface="Arial"/>
              </a:rPr>
              <a:t>Section 3</a:t>
            </a:r>
            <a:r>
              <a:rPr lang="en-US" sz="2800" dirty="0" smtClean="0">
                <a:latin typeface="Arial"/>
                <a:cs typeface="Arial"/>
              </a:rPr>
              <a:t>: ILH </a:t>
            </a:r>
            <a:br>
              <a:rPr lang="en-US" sz="2800" dirty="0" smtClean="0">
                <a:latin typeface="Arial"/>
                <a:cs typeface="Arial"/>
              </a:rPr>
            </a:br>
            <a:r>
              <a:rPr lang="en-US" sz="2400" dirty="0" smtClean="0">
                <a:latin typeface="Arial"/>
                <a:cs typeface="Arial"/>
              </a:rPr>
              <a:t>IL Analysis</a:t>
            </a:r>
            <a:endParaRPr lang="en-US" sz="2800" dirty="0">
              <a:latin typeface="Arial"/>
              <a:cs typeface="Arial"/>
            </a:endParaRPr>
          </a:p>
        </p:txBody>
      </p:sp>
      <p:sp>
        <p:nvSpPr>
          <p:cNvPr id="3" name="Content Placeholder 2"/>
          <p:cNvSpPr>
            <a:spLocks noGrp="1"/>
          </p:cNvSpPr>
          <p:nvPr>
            <p:ph idx="1"/>
          </p:nvPr>
        </p:nvSpPr>
        <p:spPr/>
        <p:txBody>
          <a:bodyPr>
            <a:normAutofit/>
          </a:bodyPr>
          <a:lstStyle/>
          <a:p>
            <a:pPr marL="0" indent="0">
              <a:buNone/>
            </a:pPr>
            <a:r>
              <a:rPr lang="en-US" sz="2000" i="1" u="sng" dirty="0">
                <a:latin typeface="Arial"/>
                <a:cs typeface="Arial"/>
              </a:rPr>
              <a:t>Empirical</a:t>
            </a:r>
            <a:r>
              <a:rPr lang="en-US" sz="2000" dirty="0">
                <a:latin typeface="Arial"/>
                <a:cs typeface="Arial"/>
              </a:rPr>
              <a:t> differences between EA analysis and IL analysis</a:t>
            </a:r>
          </a:p>
          <a:p>
            <a:pPr marL="0" indent="0">
              <a:buNone/>
            </a:pPr>
            <a:endParaRPr lang="en-US" sz="2000" dirty="0" smtClean="0">
              <a:latin typeface="Arial"/>
              <a:cs typeface="Arial"/>
            </a:endParaRPr>
          </a:p>
          <a:p>
            <a:pPr marL="0" indent="0">
              <a:buNone/>
            </a:pPr>
            <a:r>
              <a:rPr lang="en-US" sz="2000" dirty="0" smtClean="0">
                <a:latin typeface="Arial"/>
                <a:cs typeface="Arial"/>
              </a:rPr>
              <a:t>	Evidence </a:t>
            </a:r>
            <a:r>
              <a:rPr lang="en-US" sz="2000" dirty="0">
                <a:latin typeface="Arial"/>
                <a:cs typeface="Arial"/>
              </a:rPr>
              <a:t>that the learner’s lexical representation for </a:t>
            </a:r>
            <a:r>
              <a:rPr lang="en-US" sz="2000" i="1" dirty="0">
                <a:latin typeface="Arial"/>
                <a:cs typeface="Arial"/>
              </a:rPr>
              <a:t>red</a:t>
            </a:r>
            <a:r>
              <a:rPr lang="en-US" sz="2000" dirty="0">
                <a:latin typeface="Arial"/>
                <a:cs typeface="Arial"/>
              </a:rPr>
              <a:t> and </a:t>
            </a:r>
            <a:r>
              <a:rPr lang="en-US" sz="2000" i="1" dirty="0">
                <a:latin typeface="Arial"/>
                <a:cs typeface="Arial"/>
              </a:rPr>
              <a:t>big</a:t>
            </a:r>
            <a:r>
              <a:rPr lang="en-US" sz="2000" dirty="0">
                <a:latin typeface="Arial"/>
                <a:cs typeface="Arial"/>
              </a:rPr>
              <a:t> </a:t>
            </a:r>
            <a:r>
              <a:rPr lang="en-US" sz="2000" dirty="0" smtClean="0">
                <a:latin typeface="Arial"/>
                <a:cs typeface="Arial"/>
              </a:rPr>
              <a:t>	are /</a:t>
            </a:r>
            <a:r>
              <a:rPr lang="en-US" sz="2000" dirty="0" err="1" smtClean="0">
                <a:latin typeface="Arial"/>
                <a:cs typeface="Arial"/>
              </a:rPr>
              <a:t>ɾɛd</a:t>
            </a:r>
            <a:r>
              <a:rPr lang="en-US" sz="2000" dirty="0">
                <a:latin typeface="Arial"/>
                <a:cs typeface="Arial"/>
              </a:rPr>
              <a:t>/ and /</a:t>
            </a:r>
            <a:r>
              <a:rPr lang="en-US" sz="2000" dirty="0" err="1">
                <a:latin typeface="Arial"/>
                <a:cs typeface="Arial"/>
              </a:rPr>
              <a:t>biɡ</a:t>
            </a:r>
            <a:r>
              <a:rPr lang="en-US" sz="2000" dirty="0">
                <a:latin typeface="Arial"/>
                <a:cs typeface="Arial"/>
              </a:rPr>
              <a:t>/, </a:t>
            </a:r>
            <a:r>
              <a:rPr lang="en-US" sz="2000" dirty="0" smtClean="0">
                <a:latin typeface="Arial"/>
                <a:cs typeface="Arial"/>
              </a:rPr>
              <a:t>respectively:</a:t>
            </a:r>
            <a:endParaRPr lang="en-US" sz="2000" dirty="0">
              <a:latin typeface="Arial"/>
              <a:cs typeface="Arial"/>
            </a:endParaRPr>
          </a:p>
          <a:p>
            <a:pPr marL="0" indent="0">
              <a:buNone/>
            </a:pPr>
            <a:endParaRPr lang="en-US" sz="2000" dirty="0" smtClean="0">
              <a:latin typeface="Arial"/>
              <a:cs typeface="Arial"/>
            </a:endParaRPr>
          </a:p>
          <a:p>
            <a:pPr marL="0" indent="0">
              <a:buNone/>
            </a:pPr>
            <a:r>
              <a:rPr lang="en-US" sz="1800" dirty="0" smtClean="0">
                <a:latin typeface="Arial"/>
                <a:cs typeface="Arial"/>
              </a:rPr>
              <a:t>		Alternations between word-final voiceless </a:t>
            </a:r>
            <a:r>
              <a:rPr lang="en-US" sz="1800" dirty="0" err="1" smtClean="0">
                <a:latin typeface="Arial"/>
                <a:cs typeface="Arial"/>
              </a:rPr>
              <a:t>obstruents</a:t>
            </a:r>
            <a:r>
              <a:rPr lang="en-US" sz="1800" dirty="0" smtClean="0">
                <a:latin typeface="Arial"/>
                <a:cs typeface="Arial"/>
              </a:rPr>
              <a:t> and intervocalic 		voiced </a:t>
            </a:r>
            <a:r>
              <a:rPr lang="en-US" sz="1800" dirty="0" err="1" smtClean="0">
                <a:latin typeface="Arial"/>
                <a:cs typeface="Arial"/>
              </a:rPr>
              <a:t>obstruents</a:t>
            </a:r>
            <a:r>
              <a:rPr lang="en-US" sz="1800" dirty="0" smtClean="0">
                <a:latin typeface="Arial"/>
                <a:cs typeface="Arial"/>
              </a:rPr>
              <a:t> </a:t>
            </a:r>
            <a:endParaRPr lang="en-US" sz="1800" dirty="0">
              <a:latin typeface="Arial"/>
              <a:cs typeface="Arial"/>
            </a:endParaRPr>
          </a:p>
        </p:txBody>
      </p:sp>
    </p:spTree>
    <p:extLst>
      <p:ext uri="{BB962C8B-B14F-4D97-AF65-F5344CB8AC3E}">
        <p14:creationId xmlns:p14="http://schemas.microsoft.com/office/powerpoint/2010/main" val="244052476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latin typeface="Arial"/>
                <a:cs typeface="Arial"/>
              </a:rPr>
              <a:t>Section 3</a:t>
            </a:r>
            <a:r>
              <a:rPr lang="en-US" sz="2800" dirty="0" smtClean="0">
                <a:latin typeface="Arial"/>
                <a:cs typeface="Arial"/>
              </a:rPr>
              <a:t>: ILH </a:t>
            </a:r>
            <a:br>
              <a:rPr lang="en-US" sz="2800" dirty="0" smtClean="0">
                <a:latin typeface="Arial"/>
                <a:cs typeface="Arial"/>
              </a:rPr>
            </a:br>
            <a:r>
              <a:rPr lang="en-US" sz="2400" dirty="0" smtClean="0">
                <a:latin typeface="Arial"/>
                <a:cs typeface="Arial"/>
              </a:rPr>
              <a:t>IL Analysis</a:t>
            </a:r>
            <a:endParaRPr lang="en-US" sz="2800" dirty="0">
              <a:latin typeface="Arial"/>
              <a:cs typeface="Arial"/>
            </a:endParaRPr>
          </a:p>
        </p:txBody>
      </p:sp>
      <p:sp>
        <p:nvSpPr>
          <p:cNvPr id="3" name="Content Placeholder 2"/>
          <p:cNvSpPr>
            <a:spLocks noGrp="1"/>
          </p:cNvSpPr>
          <p:nvPr>
            <p:ph idx="1"/>
          </p:nvPr>
        </p:nvSpPr>
        <p:spPr/>
        <p:txBody>
          <a:bodyPr>
            <a:normAutofit/>
          </a:bodyPr>
          <a:lstStyle/>
          <a:p>
            <a:pPr marL="0" indent="0">
              <a:buNone/>
            </a:pPr>
            <a:r>
              <a:rPr lang="en-US" sz="2000" i="1" u="sng" dirty="0" smtClean="0">
                <a:latin typeface="Arial"/>
                <a:cs typeface="Arial"/>
              </a:rPr>
              <a:t>Pedagogical</a:t>
            </a:r>
            <a:r>
              <a:rPr lang="en-US" sz="2000" dirty="0" smtClean="0">
                <a:latin typeface="Arial"/>
                <a:cs typeface="Arial"/>
              </a:rPr>
              <a:t> </a:t>
            </a:r>
            <a:r>
              <a:rPr lang="en-US" sz="2000" dirty="0">
                <a:latin typeface="Arial"/>
                <a:cs typeface="Arial"/>
              </a:rPr>
              <a:t>differences between EA analysis and IL analysis</a:t>
            </a:r>
          </a:p>
          <a:p>
            <a:pPr marL="0" indent="0">
              <a:buNone/>
            </a:pPr>
            <a:endParaRPr lang="en-US" sz="2000" dirty="0" smtClean="0">
              <a:latin typeface="Arial"/>
              <a:cs typeface="Arial"/>
            </a:endParaRPr>
          </a:p>
          <a:p>
            <a:pPr marL="0" indent="0">
              <a:buNone/>
            </a:pPr>
            <a:r>
              <a:rPr lang="en-US" sz="2000" dirty="0" smtClean="0">
                <a:latin typeface="Arial"/>
                <a:cs typeface="Arial"/>
              </a:rPr>
              <a:t>	Evidence </a:t>
            </a:r>
            <a:r>
              <a:rPr lang="en-US" sz="2000" dirty="0">
                <a:latin typeface="Arial"/>
                <a:cs typeface="Arial"/>
              </a:rPr>
              <a:t>that the learner’s lexical </a:t>
            </a:r>
            <a:r>
              <a:rPr lang="en-US" sz="2000" dirty="0" smtClean="0">
                <a:latin typeface="Arial"/>
                <a:cs typeface="Arial"/>
              </a:rPr>
              <a:t>representations </a:t>
            </a:r>
            <a:r>
              <a:rPr lang="en-US" sz="2000" dirty="0">
                <a:latin typeface="Arial"/>
                <a:cs typeface="Arial"/>
              </a:rPr>
              <a:t>for </a:t>
            </a:r>
            <a:r>
              <a:rPr lang="en-US" sz="2000" i="1" dirty="0">
                <a:latin typeface="Arial"/>
                <a:cs typeface="Arial"/>
              </a:rPr>
              <a:t>red</a:t>
            </a:r>
            <a:r>
              <a:rPr lang="en-US" sz="2000" dirty="0">
                <a:latin typeface="Arial"/>
                <a:cs typeface="Arial"/>
              </a:rPr>
              <a:t> and </a:t>
            </a:r>
            <a:r>
              <a:rPr lang="en-US" sz="2000" i="1" dirty="0">
                <a:latin typeface="Arial"/>
                <a:cs typeface="Arial"/>
              </a:rPr>
              <a:t>big</a:t>
            </a:r>
            <a:r>
              <a:rPr lang="en-US" sz="2000" dirty="0">
                <a:latin typeface="Arial"/>
                <a:cs typeface="Arial"/>
              </a:rPr>
              <a:t> </a:t>
            </a:r>
            <a:r>
              <a:rPr lang="en-US" sz="2000" dirty="0" smtClean="0">
                <a:latin typeface="Arial"/>
                <a:cs typeface="Arial"/>
              </a:rPr>
              <a:t>	are /</a:t>
            </a:r>
            <a:r>
              <a:rPr lang="en-US" sz="2000" dirty="0" err="1" smtClean="0">
                <a:latin typeface="Arial"/>
                <a:cs typeface="Arial"/>
              </a:rPr>
              <a:t>ɾɛd</a:t>
            </a:r>
            <a:r>
              <a:rPr lang="en-US" sz="2000" dirty="0">
                <a:latin typeface="Arial"/>
                <a:cs typeface="Arial"/>
              </a:rPr>
              <a:t>/ and /</a:t>
            </a:r>
            <a:r>
              <a:rPr lang="en-US" sz="2000" dirty="0" err="1">
                <a:latin typeface="Arial"/>
                <a:cs typeface="Arial"/>
              </a:rPr>
              <a:t>biɡ</a:t>
            </a:r>
            <a:r>
              <a:rPr lang="en-US" sz="2000" dirty="0">
                <a:latin typeface="Arial"/>
                <a:cs typeface="Arial"/>
              </a:rPr>
              <a:t>/, </a:t>
            </a:r>
            <a:r>
              <a:rPr lang="en-US" sz="2000" dirty="0" smtClean="0">
                <a:latin typeface="Arial"/>
                <a:cs typeface="Arial"/>
              </a:rPr>
              <a:t>respectively:</a:t>
            </a:r>
            <a:endParaRPr lang="en-US" sz="2000" dirty="0">
              <a:latin typeface="Arial"/>
              <a:cs typeface="Arial"/>
            </a:endParaRPr>
          </a:p>
          <a:p>
            <a:pPr marL="0" indent="0">
              <a:buNone/>
            </a:pPr>
            <a:endParaRPr lang="en-US" sz="2000" dirty="0" smtClean="0">
              <a:latin typeface="Arial"/>
              <a:cs typeface="Arial"/>
            </a:endParaRPr>
          </a:p>
          <a:p>
            <a:pPr marL="0" indent="0">
              <a:buNone/>
            </a:pPr>
            <a:r>
              <a:rPr lang="en-US" sz="1800" dirty="0" smtClean="0">
                <a:latin typeface="Arial"/>
                <a:cs typeface="Arial"/>
              </a:rPr>
              <a:t>		The IL system of this L2 learner has much that is TL-like, despite 				errors;</a:t>
            </a:r>
          </a:p>
          <a:p>
            <a:pPr marL="0" indent="0">
              <a:buNone/>
            </a:pPr>
            <a:r>
              <a:rPr lang="en-US" sz="1800" dirty="0">
                <a:latin typeface="Arial"/>
                <a:cs typeface="Arial"/>
              </a:rPr>
              <a:t>	</a:t>
            </a:r>
            <a:r>
              <a:rPr lang="en-US" sz="1800" dirty="0" smtClean="0">
                <a:latin typeface="Arial"/>
                <a:cs typeface="Arial"/>
              </a:rPr>
              <a:t>	This L2 learner does not need to learn that the English word </a:t>
            </a:r>
            <a:r>
              <a:rPr lang="en-US" sz="1800" i="1" dirty="0" smtClean="0">
                <a:latin typeface="Arial"/>
                <a:cs typeface="Arial"/>
              </a:rPr>
              <a:t>red</a:t>
            </a:r>
            <a:r>
              <a:rPr lang="en-US" sz="1800" dirty="0" smtClean="0">
                <a:latin typeface="Arial"/>
                <a:cs typeface="Arial"/>
              </a:rPr>
              <a:t> ends 			in a final voiced obstruent; </a:t>
            </a:r>
          </a:p>
          <a:p>
            <a:pPr marL="0" indent="0">
              <a:buNone/>
            </a:pPr>
            <a:r>
              <a:rPr lang="en-US" sz="1800" dirty="0">
                <a:latin typeface="Arial"/>
                <a:cs typeface="Arial"/>
              </a:rPr>
              <a:t>	</a:t>
            </a:r>
            <a:r>
              <a:rPr lang="en-US" sz="1800" dirty="0" smtClean="0">
                <a:latin typeface="Arial"/>
                <a:cs typeface="Arial"/>
              </a:rPr>
              <a:t>	This L2 learner needs to learn not to devoice the obstruent in final 				position.</a:t>
            </a:r>
            <a:endParaRPr lang="en-US" sz="1800" dirty="0">
              <a:latin typeface="Arial"/>
              <a:cs typeface="Arial"/>
            </a:endParaRPr>
          </a:p>
        </p:txBody>
      </p:sp>
    </p:spTree>
    <p:extLst>
      <p:ext uri="{BB962C8B-B14F-4D97-AF65-F5344CB8AC3E}">
        <p14:creationId xmlns:p14="http://schemas.microsoft.com/office/powerpoint/2010/main" val="298283781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latin typeface="Arial"/>
                <a:cs typeface="Arial"/>
              </a:rPr>
              <a:t>Section 3</a:t>
            </a:r>
            <a:r>
              <a:rPr lang="en-US" sz="2800" dirty="0" smtClean="0">
                <a:latin typeface="Arial"/>
                <a:cs typeface="Arial"/>
              </a:rPr>
              <a:t>: ILH </a:t>
            </a:r>
            <a:br>
              <a:rPr lang="en-US" sz="2800" dirty="0" smtClean="0">
                <a:latin typeface="Arial"/>
                <a:cs typeface="Arial"/>
              </a:rPr>
            </a:br>
            <a:r>
              <a:rPr lang="en-US" sz="2400" dirty="0" smtClean="0">
                <a:latin typeface="Arial"/>
                <a:cs typeface="Arial"/>
              </a:rPr>
              <a:t>IL Analysis</a:t>
            </a:r>
            <a:endParaRPr lang="en-US" sz="2800" dirty="0">
              <a:latin typeface="Arial"/>
              <a:cs typeface="Arial"/>
            </a:endParaRPr>
          </a:p>
        </p:txBody>
      </p:sp>
      <p:sp>
        <p:nvSpPr>
          <p:cNvPr id="3" name="Content Placeholder 2"/>
          <p:cNvSpPr>
            <a:spLocks noGrp="1"/>
          </p:cNvSpPr>
          <p:nvPr>
            <p:ph idx="1"/>
          </p:nvPr>
        </p:nvSpPr>
        <p:spPr/>
        <p:txBody>
          <a:bodyPr>
            <a:normAutofit/>
          </a:bodyPr>
          <a:lstStyle/>
          <a:p>
            <a:pPr marL="0" indent="0">
              <a:buNone/>
            </a:pPr>
            <a:r>
              <a:rPr lang="en-US" sz="2000" i="1" u="sng" dirty="0" smtClean="0">
                <a:latin typeface="Arial"/>
                <a:cs typeface="Arial"/>
              </a:rPr>
              <a:t>Pedagogical</a:t>
            </a:r>
            <a:r>
              <a:rPr lang="en-US" sz="2000" dirty="0" smtClean="0">
                <a:latin typeface="Arial"/>
                <a:cs typeface="Arial"/>
              </a:rPr>
              <a:t> </a:t>
            </a:r>
            <a:r>
              <a:rPr lang="en-US" sz="2000" dirty="0">
                <a:latin typeface="Arial"/>
                <a:cs typeface="Arial"/>
              </a:rPr>
              <a:t>differences between EA analysis and IL analysis</a:t>
            </a:r>
          </a:p>
          <a:p>
            <a:pPr marL="0" indent="0">
              <a:buNone/>
            </a:pPr>
            <a:endParaRPr lang="en-US" sz="2000" dirty="0" smtClean="0">
              <a:latin typeface="Arial"/>
              <a:cs typeface="Arial"/>
            </a:endParaRPr>
          </a:p>
          <a:p>
            <a:pPr marL="0" indent="0">
              <a:buNone/>
            </a:pPr>
            <a:r>
              <a:rPr lang="en-US" sz="2000" dirty="0" smtClean="0">
                <a:latin typeface="Arial"/>
                <a:cs typeface="Arial"/>
              </a:rPr>
              <a:t>	Evidence </a:t>
            </a:r>
            <a:r>
              <a:rPr lang="en-US" sz="2000" dirty="0">
                <a:latin typeface="Arial"/>
                <a:cs typeface="Arial"/>
              </a:rPr>
              <a:t>that the learner’s lexical </a:t>
            </a:r>
            <a:r>
              <a:rPr lang="en-US" sz="2000" dirty="0" smtClean="0">
                <a:latin typeface="Arial"/>
                <a:cs typeface="Arial"/>
              </a:rPr>
              <a:t>representation </a:t>
            </a:r>
            <a:r>
              <a:rPr lang="en-US" sz="2000" dirty="0">
                <a:latin typeface="Arial"/>
                <a:cs typeface="Arial"/>
              </a:rPr>
              <a:t>for </a:t>
            </a:r>
            <a:r>
              <a:rPr lang="en-US" sz="2000" i="1" dirty="0" smtClean="0">
                <a:latin typeface="Arial"/>
                <a:cs typeface="Arial"/>
              </a:rPr>
              <a:t>smooth </a:t>
            </a:r>
            <a:r>
              <a:rPr lang="en-US" sz="2000" dirty="0" smtClean="0">
                <a:latin typeface="Arial"/>
                <a:cs typeface="Arial"/>
              </a:rPr>
              <a:t>and 	</a:t>
            </a:r>
            <a:r>
              <a:rPr lang="en-US" sz="2000" i="1" dirty="0" smtClean="0">
                <a:latin typeface="Arial"/>
                <a:cs typeface="Arial"/>
              </a:rPr>
              <a:t>smoother</a:t>
            </a:r>
            <a:r>
              <a:rPr lang="en-US" sz="2000" dirty="0">
                <a:latin typeface="Arial"/>
                <a:cs typeface="Arial"/>
              </a:rPr>
              <a:t> </a:t>
            </a:r>
            <a:r>
              <a:rPr lang="en-US" sz="2000" dirty="0" smtClean="0">
                <a:latin typeface="Arial"/>
                <a:cs typeface="Arial"/>
              </a:rPr>
              <a:t>are /</a:t>
            </a:r>
            <a:r>
              <a:rPr lang="en-US" sz="2000" dirty="0" err="1" smtClean="0">
                <a:latin typeface="Arial"/>
                <a:cs typeface="Arial"/>
              </a:rPr>
              <a:t>smud</a:t>
            </a:r>
            <a:r>
              <a:rPr lang="en-US" sz="2000" dirty="0">
                <a:latin typeface="Arial"/>
                <a:cs typeface="Arial"/>
              </a:rPr>
              <a:t>/ and </a:t>
            </a:r>
            <a:r>
              <a:rPr lang="en-US" sz="2000" dirty="0" smtClean="0">
                <a:latin typeface="Arial"/>
                <a:cs typeface="Arial"/>
              </a:rPr>
              <a:t>/</a:t>
            </a:r>
            <a:r>
              <a:rPr lang="en-US" sz="2000" dirty="0" err="1" smtClean="0">
                <a:latin typeface="Arial"/>
                <a:cs typeface="Arial"/>
              </a:rPr>
              <a:t>smud</a:t>
            </a:r>
            <a:r>
              <a:rPr lang="en-US" sz="2000" dirty="0" err="1">
                <a:latin typeface="Arial"/>
                <a:cs typeface="Arial"/>
              </a:rPr>
              <a:t>əɾ</a:t>
            </a:r>
            <a:r>
              <a:rPr lang="en-US" sz="2000" dirty="0">
                <a:latin typeface="Arial"/>
                <a:cs typeface="Arial"/>
              </a:rPr>
              <a:t>/, </a:t>
            </a:r>
            <a:r>
              <a:rPr lang="en-US" sz="2000" dirty="0" smtClean="0">
                <a:latin typeface="Arial"/>
                <a:cs typeface="Arial"/>
              </a:rPr>
              <a:t>respectively:</a:t>
            </a:r>
            <a:endParaRPr lang="en-US" sz="2000" dirty="0">
              <a:latin typeface="Arial"/>
              <a:cs typeface="Arial"/>
            </a:endParaRPr>
          </a:p>
          <a:p>
            <a:pPr marL="0" indent="0">
              <a:buNone/>
            </a:pPr>
            <a:endParaRPr lang="en-US" sz="2000" dirty="0" smtClean="0">
              <a:latin typeface="Arial"/>
              <a:cs typeface="Arial"/>
            </a:endParaRPr>
          </a:p>
          <a:p>
            <a:pPr marL="0" indent="0">
              <a:buNone/>
            </a:pPr>
            <a:r>
              <a:rPr lang="en-US" sz="1800" dirty="0" smtClean="0">
                <a:latin typeface="Arial"/>
                <a:cs typeface="Arial"/>
              </a:rPr>
              <a:t>	</a:t>
            </a:r>
            <a:r>
              <a:rPr lang="en-US" sz="1800" dirty="0">
                <a:latin typeface="Arial"/>
                <a:cs typeface="Arial"/>
              </a:rPr>
              <a:t>	This L2 learner has </a:t>
            </a:r>
            <a:r>
              <a:rPr lang="en-US" sz="1800" dirty="0" smtClean="0">
                <a:latin typeface="Arial"/>
                <a:cs typeface="Arial"/>
              </a:rPr>
              <a:t>the near-TL</a:t>
            </a:r>
            <a:r>
              <a:rPr lang="en-US" sz="1800" dirty="0">
                <a:latin typeface="Arial"/>
                <a:cs typeface="Arial"/>
              </a:rPr>
              <a:t>-like </a:t>
            </a:r>
            <a:r>
              <a:rPr lang="en-US" sz="1800" dirty="0" smtClean="0">
                <a:latin typeface="Arial"/>
                <a:cs typeface="Arial"/>
              </a:rPr>
              <a:t>pronunciation, [</a:t>
            </a:r>
            <a:r>
              <a:rPr lang="en-US" sz="1800" dirty="0" err="1" smtClean="0">
                <a:latin typeface="Arial"/>
                <a:cs typeface="Arial"/>
              </a:rPr>
              <a:t>smuðəɾ</a:t>
            </a:r>
            <a:r>
              <a:rPr lang="en-US" sz="1800" dirty="0" smtClean="0">
                <a:latin typeface="Arial"/>
                <a:cs typeface="Arial"/>
              </a:rPr>
              <a:t>], </a:t>
            </a:r>
            <a:r>
              <a:rPr lang="en-US" sz="1800" dirty="0">
                <a:latin typeface="Arial"/>
                <a:cs typeface="Arial"/>
              </a:rPr>
              <a:t>for the </a:t>
            </a:r>
            <a:r>
              <a:rPr lang="en-US" sz="1800" dirty="0" smtClean="0">
                <a:latin typeface="Arial"/>
                <a:cs typeface="Arial"/>
              </a:rPr>
              <a:t>		wrong </a:t>
            </a:r>
            <a:r>
              <a:rPr lang="en-US" sz="1800" dirty="0">
                <a:latin typeface="Arial"/>
                <a:cs typeface="Arial"/>
              </a:rPr>
              <a:t>reason;</a:t>
            </a:r>
          </a:p>
        </p:txBody>
      </p:sp>
    </p:spTree>
    <p:extLst>
      <p:ext uri="{BB962C8B-B14F-4D97-AF65-F5344CB8AC3E}">
        <p14:creationId xmlns:p14="http://schemas.microsoft.com/office/powerpoint/2010/main" val="326278194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latin typeface="Arial"/>
                <a:cs typeface="Arial"/>
              </a:rPr>
              <a:t>Section 3: ILH </a:t>
            </a:r>
          </a:p>
        </p:txBody>
      </p:sp>
      <p:sp>
        <p:nvSpPr>
          <p:cNvPr id="3" name="Content Placeholder 2"/>
          <p:cNvSpPr>
            <a:spLocks noGrp="1"/>
          </p:cNvSpPr>
          <p:nvPr>
            <p:ph idx="1"/>
          </p:nvPr>
        </p:nvSpPr>
        <p:spPr/>
        <p:txBody>
          <a:bodyPr>
            <a:normAutofit/>
          </a:bodyPr>
          <a:lstStyle/>
          <a:p>
            <a:pPr marL="0" indent="0">
              <a:buNone/>
            </a:pPr>
            <a:r>
              <a:rPr lang="en-US" sz="2000" dirty="0" smtClean="0">
                <a:latin typeface="Arial"/>
                <a:cs typeface="Arial"/>
              </a:rPr>
              <a:t>The above IL pattern is </a:t>
            </a:r>
            <a:r>
              <a:rPr lang="en-US" sz="2000" i="1" dirty="0" smtClean="0">
                <a:latin typeface="Arial"/>
                <a:cs typeface="Arial"/>
              </a:rPr>
              <a:t>independent of both NL and TL</a:t>
            </a:r>
          </a:p>
          <a:p>
            <a:pPr marL="0" indent="0">
              <a:buNone/>
            </a:pPr>
            <a:endParaRPr lang="en-US" sz="1800" dirty="0" smtClean="0">
              <a:latin typeface="Arial"/>
              <a:cs typeface="Arial"/>
            </a:endParaRPr>
          </a:p>
          <a:p>
            <a:pPr marL="0" indent="0">
              <a:buNone/>
            </a:pPr>
            <a:r>
              <a:rPr lang="en-US" sz="1800" dirty="0">
                <a:latin typeface="Arial"/>
                <a:cs typeface="Arial"/>
              </a:rPr>
              <a:t>	</a:t>
            </a:r>
            <a:r>
              <a:rPr lang="en-US" sz="1800" dirty="0" smtClean="0">
                <a:latin typeface="Arial"/>
                <a:cs typeface="Arial"/>
              </a:rPr>
              <a:t>does not derive from the NL, Spanish; </a:t>
            </a:r>
          </a:p>
          <a:p>
            <a:pPr marL="0" indent="0">
              <a:buNone/>
            </a:pPr>
            <a:r>
              <a:rPr lang="en-US" sz="1800" dirty="0" smtClean="0">
                <a:latin typeface="Arial"/>
                <a:cs typeface="Arial"/>
              </a:rPr>
              <a:t>	nor does it come from the TL, English. </a:t>
            </a:r>
            <a:endParaRPr lang="en-US" sz="1800" dirty="0">
              <a:latin typeface="Arial"/>
              <a:cs typeface="Arial"/>
            </a:endParaRPr>
          </a:p>
        </p:txBody>
      </p:sp>
    </p:spTree>
    <p:extLst>
      <p:ext uri="{BB962C8B-B14F-4D97-AF65-F5344CB8AC3E}">
        <p14:creationId xmlns:p14="http://schemas.microsoft.com/office/powerpoint/2010/main" val="254097446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latin typeface="Arial"/>
                <a:cs typeface="Arial"/>
              </a:rPr>
              <a:t>Section 3: ILH </a:t>
            </a:r>
          </a:p>
        </p:txBody>
      </p:sp>
      <p:sp>
        <p:nvSpPr>
          <p:cNvPr id="3" name="Content Placeholder 2"/>
          <p:cNvSpPr>
            <a:spLocks noGrp="1"/>
          </p:cNvSpPr>
          <p:nvPr>
            <p:ph idx="1"/>
          </p:nvPr>
        </p:nvSpPr>
        <p:spPr/>
        <p:txBody>
          <a:bodyPr>
            <a:normAutofit/>
          </a:bodyPr>
          <a:lstStyle/>
          <a:p>
            <a:pPr marL="0" indent="0">
              <a:buNone/>
            </a:pPr>
            <a:r>
              <a:rPr lang="en-US" sz="2000" dirty="0" smtClean="0">
                <a:latin typeface="Arial"/>
                <a:cs typeface="Arial"/>
              </a:rPr>
              <a:t>This pattern, exhibited by the grammars of a number of languages of the world:</a:t>
            </a:r>
          </a:p>
          <a:p>
            <a:pPr marL="0" indent="0">
              <a:buNone/>
            </a:pPr>
            <a:endParaRPr lang="en-US" sz="1800" dirty="0" smtClean="0">
              <a:latin typeface="Arial"/>
              <a:cs typeface="Arial"/>
            </a:endParaRPr>
          </a:p>
          <a:p>
            <a:pPr marL="0" indent="0">
              <a:buNone/>
            </a:pPr>
            <a:r>
              <a:rPr lang="en-US" sz="1800" dirty="0">
                <a:latin typeface="Arial"/>
                <a:cs typeface="Arial"/>
              </a:rPr>
              <a:t>	</a:t>
            </a:r>
            <a:r>
              <a:rPr lang="en-US" sz="1800" dirty="0" smtClean="0">
                <a:latin typeface="Arial"/>
                <a:cs typeface="Arial"/>
              </a:rPr>
              <a:t>Catalan </a:t>
            </a:r>
          </a:p>
          <a:p>
            <a:pPr marL="0" indent="0">
              <a:buNone/>
            </a:pPr>
            <a:r>
              <a:rPr lang="en-US" sz="1800" dirty="0" smtClean="0">
                <a:latin typeface="Arial"/>
                <a:cs typeface="Arial"/>
              </a:rPr>
              <a:t>	German </a:t>
            </a:r>
          </a:p>
          <a:p>
            <a:pPr marL="0" indent="0">
              <a:buNone/>
            </a:pPr>
            <a:r>
              <a:rPr lang="en-US" sz="1800" dirty="0" smtClean="0">
                <a:latin typeface="Arial"/>
                <a:cs typeface="Arial"/>
              </a:rPr>
              <a:t>	Polish </a:t>
            </a:r>
          </a:p>
          <a:p>
            <a:pPr marL="0" indent="0">
              <a:buNone/>
            </a:pPr>
            <a:r>
              <a:rPr lang="en-US" sz="1800" dirty="0" smtClean="0">
                <a:latin typeface="Arial"/>
                <a:cs typeface="Arial"/>
              </a:rPr>
              <a:t>	Russian</a:t>
            </a:r>
            <a:endParaRPr lang="en-US" sz="1800" dirty="0">
              <a:latin typeface="Arial"/>
              <a:cs typeface="Arial"/>
            </a:endParaRPr>
          </a:p>
        </p:txBody>
      </p:sp>
    </p:spTree>
    <p:extLst>
      <p:ext uri="{BB962C8B-B14F-4D97-AF65-F5344CB8AC3E}">
        <p14:creationId xmlns:p14="http://schemas.microsoft.com/office/powerpoint/2010/main" val="393947825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latin typeface="Arial"/>
                <a:cs typeface="Arial"/>
              </a:rPr>
              <a:t>Section 3: ILH </a:t>
            </a:r>
          </a:p>
        </p:txBody>
      </p:sp>
      <p:sp>
        <p:nvSpPr>
          <p:cNvPr id="3" name="Content Placeholder 2"/>
          <p:cNvSpPr>
            <a:spLocks noGrp="1"/>
          </p:cNvSpPr>
          <p:nvPr>
            <p:ph idx="1"/>
          </p:nvPr>
        </p:nvSpPr>
        <p:spPr/>
        <p:txBody>
          <a:bodyPr>
            <a:normAutofit/>
          </a:bodyPr>
          <a:lstStyle/>
          <a:p>
            <a:pPr marL="0" indent="0">
              <a:buNone/>
            </a:pPr>
            <a:r>
              <a:rPr lang="en-US" sz="2000" dirty="0" smtClean="0">
                <a:latin typeface="Arial"/>
                <a:cs typeface="Arial"/>
              </a:rPr>
              <a:t>Language-hood of </a:t>
            </a:r>
            <a:r>
              <a:rPr lang="en-US" sz="2000" dirty="0" err="1" smtClean="0">
                <a:latin typeface="Arial"/>
                <a:cs typeface="Arial"/>
              </a:rPr>
              <a:t>interlanguages</a:t>
            </a:r>
            <a:r>
              <a:rPr lang="en-US" sz="2000" dirty="0" smtClean="0">
                <a:latin typeface="Arial"/>
                <a:cs typeface="Arial"/>
              </a:rPr>
              <a:t>:</a:t>
            </a:r>
          </a:p>
          <a:p>
            <a:pPr marL="0" indent="0">
              <a:buNone/>
            </a:pPr>
            <a:endParaRPr lang="en-US" sz="2000" dirty="0">
              <a:latin typeface="Arial"/>
              <a:cs typeface="Arial"/>
            </a:endParaRPr>
          </a:p>
          <a:p>
            <a:pPr marL="0" indent="0">
              <a:buNone/>
            </a:pPr>
            <a:r>
              <a:rPr lang="en-US" sz="1800" dirty="0" smtClean="0">
                <a:latin typeface="Arial"/>
                <a:cs typeface="Arial"/>
              </a:rPr>
              <a:t>	an L2 pattern that is independent of both the NL and TL, </a:t>
            </a:r>
          </a:p>
          <a:p>
            <a:pPr marL="0" indent="0">
              <a:buNone/>
            </a:pPr>
            <a:endParaRPr lang="en-US" sz="1800" dirty="0" smtClean="0">
              <a:latin typeface="Arial"/>
              <a:cs typeface="Arial"/>
            </a:endParaRPr>
          </a:p>
          <a:p>
            <a:pPr marL="0" indent="0">
              <a:buNone/>
            </a:pPr>
            <a:r>
              <a:rPr lang="en-US" sz="1800" dirty="0">
                <a:latin typeface="Arial"/>
                <a:cs typeface="Arial"/>
              </a:rPr>
              <a:t>	</a:t>
            </a:r>
            <a:r>
              <a:rPr lang="en-US" sz="1800" dirty="0" smtClean="0">
                <a:latin typeface="Arial"/>
                <a:cs typeface="Arial"/>
              </a:rPr>
              <a:t>but that is attested in the grammars of other languages of the world. </a:t>
            </a:r>
            <a:endParaRPr lang="en-US" sz="1800" dirty="0">
              <a:latin typeface="Arial"/>
              <a:cs typeface="Arial"/>
            </a:endParaRPr>
          </a:p>
        </p:txBody>
      </p:sp>
    </p:spTree>
    <p:extLst>
      <p:ext uri="{BB962C8B-B14F-4D97-AF65-F5344CB8AC3E}">
        <p14:creationId xmlns:p14="http://schemas.microsoft.com/office/powerpoint/2010/main" val="314923571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latin typeface="Arial"/>
                <a:cs typeface="Arial"/>
              </a:rPr>
              <a:t>Section 3: ILH </a:t>
            </a:r>
            <a:r>
              <a:rPr lang="en-US" sz="2800" dirty="0" smtClean="0">
                <a:latin typeface="Arial"/>
                <a:cs typeface="Arial"/>
              </a:rPr>
              <a:t/>
            </a:r>
            <a:br>
              <a:rPr lang="en-US" sz="2800" dirty="0" smtClean="0">
                <a:latin typeface="Arial"/>
                <a:cs typeface="Arial"/>
              </a:rPr>
            </a:br>
            <a:r>
              <a:rPr lang="en-US" sz="2400" dirty="0" smtClean="0">
                <a:latin typeface="Arial"/>
                <a:cs typeface="Arial"/>
              </a:rPr>
              <a:t>Legacy</a:t>
            </a:r>
            <a:endParaRPr lang="en-US" sz="2800" dirty="0">
              <a:latin typeface="Arial"/>
              <a:cs typeface="Arial"/>
            </a:endParaRPr>
          </a:p>
        </p:txBody>
      </p:sp>
      <p:sp>
        <p:nvSpPr>
          <p:cNvPr id="3" name="Content Placeholder 2"/>
          <p:cNvSpPr>
            <a:spLocks noGrp="1"/>
          </p:cNvSpPr>
          <p:nvPr>
            <p:ph idx="1"/>
          </p:nvPr>
        </p:nvSpPr>
        <p:spPr/>
        <p:txBody>
          <a:bodyPr>
            <a:normAutofit/>
          </a:bodyPr>
          <a:lstStyle/>
          <a:p>
            <a:pPr marL="0" indent="0">
              <a:buNone/>
            </a:pPr>
            <a:r>
              <a:rPr lang="en-US" sz="2400" dirty="0" err="1" smtClean="0">
                <a:latin typeface="Arial"/>
                <a:cs typeface="Arial"/>
              </a:rPr>
              <a:t>Interlanguages</a:t>
            </a:r>
            <a:endParaRPr lang="en-US" sz="2400" dirty="0" smtClean="0">
              <a:latin typeface="Arial"/>
              <a:cs typeface="Arial"/>
            </a:endParaRPr>
          </a:p>
          <a:p>
            <a:pPr marL="0" indent="0">
              <a:buNone/>
            </a:pPr>
            <a:endParaRPr lang="en-US" sz="2000" dirty="0">
              <a:latin typeface="Arial"/>
              <a:cs typeface="Arial"/>
            </a:endParaRPr>
          </a:p>
          <a:p>
            <a:pPr marL="0" indent="0">
              <a:buNone/>
            </a:pPr>
            <a:r>
              <a:rPr lang="en-US" sz="2000" dirty="0" smtClean="0">
                <a:latin typeface="Arial"/>
                <a:cs typeface="Arial"/>
              </a:rPr>
              <a:t>	grammars constructed by L2 learners;</a:t>
            </a:r>
          </a:p>
          <a:p>
            <a:pPr marL="0" indent="0">
              <a:buNone/>
            </a:pPr>
            <a:endParaRPr lang="en-US" sz="2000" dirty="0">
              <a:latin typeface="Arial"/>
              <a:cs typeface="Arial"/>
            </a:endParaRPr>
          </a:p>
          <a:p>
            <a:pPr marL="0" indent="0">
              <a:buNone/>
            </a:pPr>
            <a:r>
              <a:rPr lang="en-US" sz="2000" dirty="0" smtClean="0">
                <a:latin typeface="Arial"/>
                <a:cs typeface="Arial"/>
              </a:rPr>
              <a:t>	languages in their own right;</a:t>
            </a:r>
          </a:p>
          <a:p>
            <a:pPr marL="0" indent="0">
              <a:buNone/>
            </a:pPr>
            <a:endParaRPr lang="en-US" sz="2000" dirty="0">
              <a:latin typeface="Arial"/>
              <a:cs typeface="Arial"/>
            </a:endParaRPr>
          </a:p>
          <a:p>
            <a:pPr marL="0" indent="0">
              <a:buNone/>
            </a:pPr>
            <a:r>
              <a:rPr lang="en-US" sz="2000" dirty="0">
                <a:latin typeface="Arial"/>
                <a:cs typeface="Arial"/>
              </a:rPr>
              <a:t>	</a:t>
            </a:r>
          </a:p>
          <a:p>
            <a:pPr marL="0" indent="0">
              <a:buNone/>
            </a:pPr>
            <a:endParaRPr lang="en-US" sz="2000" dirty="0">
              <a:latin typeface="Arial"/>
              <a:cs typeface="Arial"/>
            </a:endParaRPr>
          </a:p>
        </p:txBody>
      </p:sp>
    </p:spTree>
    <p:extLst>
      <p:ext uri="{BB962C8B-B14F-4D97-AF65-F5344CB8AC3E}">
        <p14:creationId xmlns:p14="http://schemas.microsoft.com/office/powerpoint/2010/main" val="264443655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latin typeface="Arial"/>
                <a:cs typeface="Arial"/>
              </a:rPr>
              <a:t>Section 3: ILH </a:t>
            </a:r>
            <a:r>
              <a:rPr lang="en-US" sz="2800" dirty="0" smtClean="0">
                <a:latin typeface="Arial"/>
                <a:cs typeface="Arial"/>
              </a:rPr>
              <a:t/>
            </a:r>
            <a:br>
              <a:rPr lang="en-US" sz="2800" dirty="0" smtClean="0">
                <a:latin typeface="Arial"/>
                <a:cs typeface="Arial"/>
              </a:rPr>
            </a:br>
            <a:r>
              <a:rPr lang="en-US" sz="2400" dirty="0" smtClean="0">
                <a:latin typeface="Arial"/>
                <a:cs typeface="Arial"/>
              </a:rPr>
              <a:t>Legacy</a:t>
            </a:r>
            <a:endParaRPr lang="en-US" sz="2800" dirty="0">
              <a:latin typeface="Arial"/>
              <a:cs typeface="Arial"/>
            </a:endParaRPr>
          </a:p>
        </p:txBody>
      </p:sp>
      <p:sp>
        <p:nvSpPr>
          <p:cNvPr id="3" name="Content Placeholder 2"/>
          <p:cNvSpPr>
            <a:spLocks noGrp="1"/>
          </p:cNvSpPr>
          <p:nvPr>
            <p:ph idx="1"/>
          </p:nvPr>
        </p:nvSpPr>
        <p:spPr/>
        <p:txBody>
          <a:bodyPr>
            <a:normAutofit/>
          </a:bodyPr>
          <a:lstStyle/>
          <a:p>
            <a:pPr marL="0" indent="0">
              <a:buNone/>
            </a:pPr>
            <a:r>
              <a:rPr lang="en-US" sz="2000" dirty="0" smtClean="0">
                <a:latin typeface="Arial"/>
                <a:cs typeface="Arial"/>
              </a:rPr>
              <a:t>	Hypotheses about L2 acquisition are assertions about the state of a 	learner’s IL grammar, and therefore must be addressed by 	individual, rather than aggregate, data.</a:t>
            </a:r>
          </a:p>
          <a:p>
            <a:pPr marL="0" indent="0">
              <a:buNone/>
            </a:pPr>
            <a:endParaRPr lang="en-US" sz="2000" dirty="0">
              <a:latin typeface="Arial"/>
              <a:cs typeface="Arial"/>
            </a:endParaRPr>
          </a:p>
          <a:p>
            <a:pPr marL="0" indent="0">
              <a:buNone/>
            </a:pPr>
            <a:endParaRPr lang="en-US" sz="2000" dirty="0">
              <a:latin typeface="Arial"/>
              <a:cs typeface="Arial"/>
            </a:endParaRPr>
          </a:p>
        </p:txBody>
      </p:sp>
    </p:spTree>
    <p:extLst>
      <p:ext uri="{BB962C8B-B14F-4D97-AF65-F5344CB8AC3E}">
        <p14:creationId xmlns:p14="http://schemas.microsoft.com/office/powerpoint/2010/main" val="10483507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latin typeface="Arial"/>
                <a:cs typeface="Arial"/>
              </a:rPr>
              <a:t>Overview</a:t>
            </a:r>
          </a:p>
        </p:txBody>
      </p:sp>
      <p:sp>
        <p:nvSpPr>
          <p:cNvPr id="3" name="Content Placeholder 2"/>
          <p:cNvSpPr>
            <a:spLocks noGrp="1"/>
          </p:cNvSpPr>
          <p:nvPr>
            <p:ph idx="1"/>
          </p:nvPr>
        </p:nvSpPr>
        <p:spPr/>
        <p:txBody>
          <a:bodyPr>
            <a:normAutofit/>
          </a:bodyPr>
          <a:lstStyle/>
          <a:p>
            <a:pPr marL="0" indent="0">
              <a:buNone/>
            </a:pPr>
            <a:r>
              <a:rPr lang="en-US" sz="2400" dirty="0" smtClean="0">
                <a:latin typeface="Arial"/>
                <a:cs typeface="Arial"/>
              </a:rPr>
              <a:t>	Many possible responses to the question of what we 	believe we understand; </a:t>
            </a:r>
            <a:endParaRPr lang="en-US" sz="2400" dirty="0">
              <a:latin typeface="Arial"/>
              <a:cs typeface="Arial"/>
            </a:endParaRPr>
          </a:p>
          <a:p>
            <a:pPr marL="0" indent="0">
              <a:buNone/>
            </a:pPr>
            <a:endParaRPr lang="en-US" sz="2400" dirty="0" smtClean="0">
              <a:latin typeface="Arial"/>
              <a:cs typeface="Arial"/>
            </a:endParaRPr>
          </a:p>
          <a:p>
            <a:pPr marL="0" indent="0">
              <a:buNone/>
            </a:pPr>
            <a:r>
              <a:rPr lang="en-US" sz="2000" dirty="0" smtClean="0">
                <a:latin typeface="Arial"/>
                <a:cs typeface="Arial"/>
              </a:rPr>
              <a:t>		Numerous interpretations of goals and findings of L2 				phonology.</a:t>
            </a:r>
          </a:p>
          <a:p>
            <a:pPr marL="0" indent="0">
              <a:buNone/>
            </a:pPr>
            <a:endParaRPr lang="en-US" sz="2400" dirty="0" smtClean="0">
              <a:latin typeface="Arial"/>
              <a:cs typeface="Arial"/>
            </a:endParaRPr>
          </a:p>
          <a:p>
            <a:pPr marL="0" indent="0">
              <a:buNone/>
            </a:pPr>
            <a:endParaRPr lang="en-US" sz="2400" dirty="0" smtClean="0">
              <a:latin typeface="Arial"/>
              <a:cs typeface="Arial"/>
            </a:endParaRPr>
          </a:p>
          <a:p>
            <a:pPr marL="0" indent="0">
              <a:buNone/>
            </a:pPr>
            <a:endParaRPr lang="en-US" sz="2400" dirty="0">
              <a:latin typeface="Arial"/>
              <a:cs typeface="Arial"/>
            </a:endParaRPr>
          </a:p>
        </p:txBody>
      </p:sp>
    </p:spTree>
    <p:extLst>
      <p:ext uri="{BB962C8B-B14F-4D97-AF65-F5344CB8AC3E}">
        <p14:creationId xmlns:p14="http://schemas.microsoft.com/office/powerpoint/2010/main" val="330057204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latin typeface="Arial"/>
                <a:cs typeface="Arial"/>
              </a:rPr>
              <a:t>Section 3: ILH </a:t>
            </a:r>
            <a:br>
              <a:rPr lang="en-US" sz="2800" dirty="0">
                <a:latin typeface="Arial"/>
                <a:cs typeface="Arial"/>
              </a:rPr>
            </a:br>
            <a:r>
              <a:rPr lang="en-US" sz="2400" dirty="0">
                <a:latin typeface="Arial"/>
                <a:cs typeface="Arial"/>
              </a:rPr>
              <a:t>Legacy</a:t>
            </a:r>
            <a:endParaRPr lang="en-US" sz="2800" dirty="0">
              <a:latin typeface="Arial"/>
              <a:cs typeface="Arial"/>
            </a:endParaRPr>
          </a:p>
        </p:txBody>
      </p:sp>
      <p:sp>
        <p:nvSpPr>
          <p:cNvPr id="3" name="Content Placeholder 2"/>
          <p:cNvSpPr>
            <a:spLocks noGrp="1"/>
          </p:cNvSpPr>
          <p:nvPr>
            <p:ph idx="1"/>
          </p:nvPr>
        </p:nvSpPr>
        <p:spPr/>
        <p:txBody>
          <a:bodyPr>
            <a:normAutofit/>
          </a:bodyPr>
          <a:lstStyle/>
          <a:p>
            <a:pPr marL="0" indent="0">
              <a:buNone/>
            </a:pPr>
            <a:r>
              <a:rPr lang="en-US" sz="2000" dirty="0" smtClean="0">
                <a:latin typeface="Arial"/>
                <a:cs typeface="Arial"/>
              </a:rPr>
              <a:t>	Postulation of an IL constituted a break-through in L2 phonology in 	that it changed the research program from one of attempting to 	predict learning difficulty to one of explaining why IL grammars are 	the way they are.</a:t>
            </a:r>
            <a:endParaRPr lang="en-US" sz="2000" dirty="0">
              <a:latin typeface="Arial"/>
              <a:cs typeface="Arial"/>
            </a:endParaRPr>
          </a:p>
        </p:txBody>
      </p:sp>
    </p:spTree>
    <p:extLst>
      <p:ext uri="{BB962C8B-B14F-4D97-AF65-F5344CB8AC3E}">
        <p14:creationId xmlns:p14="http://schemas.microsoft.com/office/powerpoint/2010/main" val="132251780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latin typeface="Arial"/>
                <a:cs typeface="Arial"/>
              </a:rPr>
              <a:t>Section 4</a:t>
            </a:r>
            <a:r>
              <a:rPr lang="en-US" sz="2800" dirty="0" smtClean="0">
                <a:latin typeface="Arial"/>
                <a:cs typeface="Arial"/>
              </a:rPr>
              <a:t/>
            </a:r>
            <a:br>
              <a:rPr lang="en-US" sz="2800" dirty="0" smtClean="0">
                <a:latin typeface="Arial"/>
                <a:cs typeface="Arial"/>
              </a:rPr>
            </a:br>
            <a:r>
              <a:rPr lang="en-US" sz="2400" dirty="0" smtClean="0">
                <a:latin typeface="Arial"/>
                <a:cs typeface="Arial"/>
              </a:rPr>
              <a:t>Characterization of IL grammars</a:t>
            </a:r>
            <a:endParaRPr lang="en-US" sz="2800" dirty="0">
              <a:latin typeface="Arial"/>
              <a:cs typeface="Arial"/>
            </a:endParaRPr>
          </a:p>
        </p:txBody>
      </p:sp>
      <p:sp>
        <p:nvSpPr>
          <p:cNvPr id="3" name="Content Placeholder 2"/>
          <p:cNvSpPr>
            <a:spLocks noGrp="1"/>
          </p:cNvSpPr>
          <p:nvPr>
            <p:ph idx="1"/>
          </p:nvPr>
        </p:nvSpPr>
        <p:spPr/>
        <p:txBody>
          <a:bodyPr>
            <a:normAutofit/>
          </a:bodyPr>
          <a:lstStyle/>
          <a:p>
            <a:pPr marL="0" indent="0">
              <a:buNone/>
            </a:pPr>
            <a:r>
              <a:rPr lang="en-US" sz="2400" dirty="0" smtClean="0">
                <a:latin typeface="Arial"/>
                <a:cs typeface="Arial"/>
              </a:rPr>
              <a:t>Research programs in L2 phonology:</a:t>
            </a:r>
          </a:p>
          <a:p>
            <a:pPr marL="0" indent="0">
              <a:buNone/>
            </a:pPr>
            <a:endParaRPr lang="en-US" sz="2400" dirty="0">
              <a:latin typeface="Arial"/>
              <a:cs typeface="Arial"/>
            </a:endParaRPr>
          </a:p>
          <a:p>
            <a:pPr marL="0" indent="0">
              <a:buNone/>
            </a:pPr>
            <a:r>
              <a:rPr lang="en-US" sz="2000" dirty="0" smtClean="0">
                <a:latin typeface="Arial"/>
                <a:cs typeface="Arial"/>
              </a:rPr>
              <a:t>	L2 </a:t>
            </a:r>
            <a:r>
              <a:rPr lang="en-US" sz="2000" dirty="0" err="1" smtClean="0">
                <a:latin typeface="Arial"/>
                <a:cs typeface="Arial"/>
              </a:rPr>
              <a:t>phonologists</a:t>
            </a:r>
            <a:r>
              <a:rPr lang="en-US" sz="2000" dirty="0" smtClean="0">
                <a:latin typeface="Arial"/>
                <a:cs typeface="Arial"/>
              </a:rPr>
              <a:t> try to understand IL grammars in terms of what 	</a:t>
            </a:r>
            <a:r>
              <a:rPr lang="en-US" sz="2000" dirty="0" err="1" smtClean="0">
                <a:latin typeface="Arial"/>
                <a:cs typeface="Arial"/>
              </a:rPr>
              <a:t>phonologists</a:t>
            </a:r>
            <a:r>
              <a:rPr lang="en-US" sz="2000" dirty="0" smtClean="0">
                <a:latin typeface="Arial"/>
                <a:cs typeface="Arial"/>
              </a:rPr>
              <a:t> believe they know about L1 grammars.</a:t>
            </a:r>
          </a:p>
          <a:p>
            <a:pPr marL="0" indent="0">
              <a:buNone/>
            </a:pPr>
            <a:endParaRPr lang="en-US" sz="2000" dirty="0">
              <a:latin typeface="Arial"/>
              <a:cs typeface="Arial"/>
            </a:endParaRPr>
          </a:p>
          <a:p>
            <a:pPr marL="0" indent="0">
              <a:buNone/>
            </a:pPr>
            <a:r>
              <a:rPr lang="en-US" sz="2000" dirty="0" smtClean="0">
                <a:latin typeface="Arial"/>
                <a:cs typeface="Arial"/>
              </a:rPr>
              <a:t>	Explanation format: IL phonologies are the way they are, in part, 	because ILs are languages, and therefore subject to at least some 	of the same constraints as L1 grammars. </a:t>
            </a:r>
            <a:endParaRPr lang="en-US" sz="2000" dirty="0">
              <a:latin typeface="Arial"/>
              <a:cs typeface="Arial"/>
            </a:endParaRPr>
          </a:p>
        </p:txBody>
      </p:sp>
    </p:spTree>
    <p:extLst>
      <p:ext uri="{BB962C8B-B14F-4D97-AF65-F5344CB8AC3E}">
        <p14:creationId xmlns:p14="http://schemas.microsoft.com/office/powerpoint/2010/main" val="409684822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latin typeface="Arial"/>
                <a:cs typeface="Arial"/>
              </a:rPr>
              <a:t>Section 4</a:t>
            </a:r>
            <a:r>
              <a:rPr lang="en-US" sz="3200" dirty="0">
                <a:latin typeface="Arial"/>
                <a:cs typeface="Arial"/>
              </a:rPr>
              <a:t/>
            </a:r>
            <a:br>
              <a:rPr lang="en-US" sz="3200" dirty="0">
                <a:latin typeface="Arial"/>
                <a:cs typeface="Arial"/>
              </a:rPr>
            </a:br>
            <a:r>
              <a:rPr lang="en-US" sz="2400" dirty="0">
                <a:latin typeface="Arial"/>
                <a:cs typeface="Arial"/>
              </a:rPr>
              <a:t>Characterization of IL grammars</a:t>
            </a:r>
          </a:p>
        </p:txBody>
      </p:sp>
      <p:sp>
        <p:nvSpPr>
          <p:cNvPr id="3" name="Content Placeholder 2"/>
          <p:cNvSpPr>
            <a:spLocks noGrp="1"/>
          </p:cNvSpPr>
          <p:nvPr>
            <p:ph idx="1"/>
          </p:nvPr>
        </p:nvSpPr>
        <p:spPr/>
        <p:txBody>
          <a:bodyPr>
            <a:normAutofit/>
          </a:bodyPr>
          <a:lstStyle/>
          <a:p>
            <a:pPr marL="0" indent="0">
              <a:buNone/>
            </a:pPr>
            <a:r>
              <a:rPr lang="en-US" sz="2400" dirty="0" smtClean="0">
                <a:latin typeface="Arial"/>
                <a:cs typeface="Arial"/>
              </a:rPr>
              <a:t>Some properties of IL grammars resemble L1 grammars, and other characteristics differ from L1 grammars;</a:t>
            </a:r>
          </a:p>
          <a:p>
            <a:pPr marL="0" indent="0">
              <a:buNone/>
            </a:pPr>
            <a:endParaRPr lang="en-US" sz="2000" dirty="0" smtClean="0">
              <a:latin typeface="Arial"/>
              <a:cs typeface="Arial"/>
            </a:endParaRPr>
          </a:p>
          <a:p>
            <a:pPr marL="0" indent="0">
              <a:buNone/>
            </a:pPr>
            <a:r>
              <a:rPr lang="en-US" sz="2000" dirty="0" smtClean="0">
                <a:latin typeface="Arial"/>
                <a:cs typeface="Arial"/>
              </a:rPr>
              <a:t>	Research programs in L2 phonology turned to theorizing about why 	ILs are the way they are on the basis of factors that are</a:t>
            </a:r>
          </a:p>
          <a:p>
            <a:pPr marL="0" indent="0">
              <a:buNone/>
            </a:pPr>
            <a:endParaRPr lang="en-US" sz="2400" dirty="0">
              <a:latin typeface="Arial"/>
              <a:cs typeface="Arial"/>
            </a:endParaRPr>
          </a:p>
          <a:p>
            <a:pPr marL="0" indent="0">
              <a:buNone/>
            </a:pPr>
            <a:r>
              <a:rPr lang="en-US" sz="1800" dirty="0" smtClean="0">
                <a:latin typeface="Arial"/>
                <a:cs typeface="Arial"/>
              </a:rPr>
              <a:t>		Internal to the learner</a:t>
            </a:r>
          </a:p>
          <a:p>
            <a:pPr marL="0" indent="0">
              <a:buNone/>
            </a:pPr>
            <a:endParaRPr lang="en-US" sz="2000" dirty="0">
              <a:latin typeface="Arial"/>
              <a:cs typeface="Arial"/>
            </a:endParaRPr>
          </a:p>
          <a:p>
            <a:pPr marL="0" indent="0">
              <a:buNone/>
            </a:pPr>
            <a:r>
              <a:rPr lang="en-US" sz="1800" dirty="0" smtClean="0">
                <a:latin typeface="Arial"/>
                <a:cs typeface="Arial"/>
              </a:rPr>
              <a:t>		External to the learner</a:t>
            </a:r>
          </a:p>
          <a:p>
            <a:pPr marL="0" indent="0">
              <a:buNone/>
            </a:pPr>
            <a:r>
              <a:rPr lang="en-US" sz="2400" dirty="0" smtClean="0">
                <a:latin typeface="Arial"/>
                <a:cs typeface="Arial"/>
              </a:rPr>
              <a:t>		</a:t>
            </a:r>
            <a:endParaRPr lang="en-US" sz="2400" dirty="0">
              <a:latin typeface="Arial"/>
              <a:cs typeface="Arial"/>
            </a:endParaRPr>
          </a:p>
        </p:txBody>
      </p:sp>
    </p:spTree>
    <p:extLst>
      <p:ext uri="{BB962C8B-B14F-4D97-AF65-F5344CB8AC3E}">
        <p14:creationId xmlns:p14="http://schemas.microsoft.com/office/powerpoint/2010/main" val="5683477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latin typeface="Arial"/>
                <a:cs typeface="Arial"/>
              </a:rPr>
              <a:t>Section 4</a:t>
            </a:r>
            <a:r>
              <a:rPr lang="en-US" sz="3600" dirty="0">
                <a:latin typeface="Arial"/>
                <a:cs typeface="Arial"/>
              </a:rPr>
              <a:t/>
            </a:r>
            <a:br>
              <a:rPr lang="en-US" sz="3600" dirty="0">
                <a:latin typeface="Arial"/>
                <a:cs typeface="Arial"/>
              </a:rPr>
            </a:br>
            <a:r>
              <a:rPr lang="en-US" sz="2400" dirty="0">
                <a:latin typeface="Arial"/>
                <a:cs typeface="Arial"/>
              </a:rPr>
              <a:t>Characterization of IL grammars</a:t>
            </a:r>
          </a:p>
        </p:txBody>
      </p:sp>
      <p:sp>
        <p:nvSpPr>
          <p:cNvPr id="3" name="Content Placeholder 2"/>
          <p:cNvSpPr>
            <a:spLocks noGrp="1"/>
          </p:cNvSpPr>
          <p:nvPr>
            <p:ph idx="1"/>
          </p:nvPr>
        </p:nvSpPr>
        <p:spPr/>
        <p:txBody>
          <a:bodyPr>
            <a:normAutofit/>
          </a:bodyPr>
          <a:lstStyle/>
          <a:p>
            <a:pPr marL="0" indent="0">
              <a:buNone/>
            </a:pPr>
            <a:r>
              <a:rPr lang="en-US" sz="2400" dirty="0" smtClean="0">
                <a:latin typeface="Arial"/>
                <a:cs typeface="Arial"/>
              </a:rPr>
              <a:t>Internal to the learner</a:t>
            </a:r>
          </a:p>
          <a:p>
            <a:pPr marL="0" indent="0">
              <a:buNone/>
            </a:pPr>
            <a:endParaRPr lang="en-US" sz="2000" dirty="0">
              <a:latin typeface="Arial"/>
              <a:cs typeface="Arial"/>
            </a:endParaRPr>
          </a:p>
          <a:p>
            <a:pPr marL="0" indent="0">
              <a:buNone/>
            </a:pPr>
            <a:r>
              <a:rPr lang="en-US" sz="2000" dirty="0" smtClean="0">
                <a:latin typeface="Arial"/>
                <a:cs typeface="Arial"/>
              </a:rPr>
              <a:t>	Constraints </a:t>
            </a:r>
            <a:r>
              <a:rPr lang="en-US" sz="2000" dirty="0">
                <a:latin typeface="Arial"/>
                <a:cs typeface="Arial"/>
              </a:rPr>
              <a:t>on </a:t>
            </a:r>
          </a:p>
          <a:p>
            <a:pPr marL="0" indent="0">
              <a:buNone/>
            </a:pPr>
            <a:r>
              <a:rPr lang="en-US" sz="2000" dirty="0">
                <a:latin typeface="Arial"/>
                <a:cs typeface="Arial"/>
              </a:rPr>
              <a:t>		</a:t>
            </a:r>
            <a:r>
              <a:rPr lang="en-US" sz="2000" dirty="0" smtClean="0">
                <a:latin typeface="Arial"/>
                <a:cs typeface="Arial"/>
              </a:rPr>
              <a:t>grammars</a:t>
            </a:r>
            <a:endParaRPr lang="en-US" sz="2000" dirty="0">
              <a:latin typeface="Arial"/>
              <a:cs typeface="Arial"/>
            </a:endParaRPr>
          </a:p>
          <a:p>
            <a:pPr marL="0" indent="0">
              <a:buNone/>
            </a:pPr>
            <a:r>
              <a:rPr lang="en-US" sz="2000" dirty="0">
                <a:latin typeface="Arial"/>
                <a:cs typeface="Arial"/>
              </a:rPr>
              <a:t>		</a:t>
            </a:r>
            <a:r>
              <a:rPr lang="en-US" sz="2000" dirty="0" smtClean="0">
                <a:latin typeface="Arial"/>
                <a:cs typeface="Arial"/>
              </a:rPr>
              <a:t>learnability</a:t>
            </a:r>
            <a:endParaRPr lang="en-US" sz="2000" dirty="0">
              <a:latin typeface="Arial"/>
              <a:cs typeface="Arial"/>
            </a:endParaRPr>
          </a:p>
          <a:p>
            <a:pPr marL="0" indent="0">
              <a:buNone/>
            </a:pPr>
            <a:r>
              <a:rPr lang="en-US" sz="2000" dirty="0">
                <a:latin typeface="Arial"/>
                <a:cs typeface="Arial"/>
              </a:rPr>
              <a:t>		</a:t>
            </a:r>
            <a:r>
              <a:rPr lang="en-US" sz="2000" dirty="0" smtClean="0">
                <a:latin typeface="Arial"/>
                <a:cs typeface="Arial"/>
              </a:rPr>
              <a:t>simplicity</a:t>
            </a:r>
          </a:p>
          <a:p>
            <a:pPr marL="0" indent="0">
              <a:buNone/>
            </a:pPr>
            <a:r>
              <a:rPr lang="en-US" sz="2400" dirty="0" smtClean="0">
                <a:latin typeface="Arial"/>
                <a:cs typeface="Arial"/>
              </a:rPr>
              <a:t>		</a:t>
            </a:r>
            <a:endParaRPr lang="en-US" sz="2400" dirty="0">
              <a:latin typeface="Arial"/>
              <a:cs typeface="Arial"/>
            </a:endParaRPr>
          </a:p>
        </p:txBody>
      </p:sp>
    </p:spTree>
    <p:extLst>
      <p:ext uri="{BB962C8B-B14F-4D97-AF65-F5344CB8AC3E}">
        <p14:creationId xmlns:p14="http://schemas.microsoft.com/office/powerpoint/2010/main" val="3829241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latin typeface="Arial"/>
                <a:cs typeface="Arial"/>
              </a:rPr>
              <a:t>Section 4</a:t>
            </a:r>
            <a:r>
              <a:rPr lang="en-US" sz="4000" dirty="0">
                <a:latin typeface="Arial"/>
                <a:cs typeface="Arial"/>
              </a:rPr>
              <a:t/>
            </a:r>
            <a:br>
              <a:rPr lang="en-US" sz="4000" dirty="0">
                <a:latin typeface="Arial"/>
                <a:cs typeface="Arial"/>
              </a:rPr>
            </a:br>
            <a:r>
              <a:rPr lang="en-US" sz="2400" dirty="0">
                <a:latin typeface="Arial"/>
                <a:cs typeface="Arial"/>
              </a:rPr>
              <a:t>Characterization of IL grammars</a:t>
            </a:r>
          </a:p>
        </p:txBody>
      </p:sp>
      <p:sp>
        <p:nvSpPr>
          <p:cNvPr id="3" name="Content Placeholder 2"/>
          <p:cNvSpPr>
            <a:spLocks noGrp="1"/>
          </p:cNvSpPr>
          <p:nvPr>
            <p:ph idx="1"/>
          </p:nvPr>
        </p:nvSpPr>
        <p:spPr/>
        <p:txBody>
          <a:bodyPr>
            <a:normAutofit/>
          </a:bodyPr>
          <a:lstStyle/>
          <a:p>
            <a:pPr marL="0" indent="0">
              <a:buNone/>
            </a:pPr>
            <a:r>
              <a:rPr lang="en-US" sz="2400" dirty="0" smtClean="0">
                <a:latin typeface="Arial"/>
                <a:cs typeface="Arial"/>
              </a:rPr>
              <a:t>External to the learner</a:t>
            </a:r>
          </a:p>
          <a:p>
            <a:pPr marL="0" indent="0">
              <a:buNone/>
            </a:pPr>
            <a:endParaRPr lang="en-US" sz="2400" dirty="0" smtClean="0">
              <a:latin typeface="Arial"/>
              <a:cs typeface="Arial"/>
            </a:endParaRPr>
          </a:p>
          <a:p>
            <a:pPr marL="0" indent="0">
              <a:buNone/>
            </a:pPr>
            <a:r>
              <a:rPr lang="en-US" sz="2400" dirty="0" smtClean="0">
                <a:latin typeface="Arial"/>
                <a:cs typeface="Arial"/>
              </a:rPr>
              <a:t>	</a:t>
            </a:r>
            <a:r>
              <a:rPr lang="en-US" sz="2000" dirty="0" smtClean="0">
                <a:latin typeface="Arial"/>
                <a:cs typeface="Arial"/>
              </a:rPr>
              <a:t>TL </a:t>
            </a:r>
            <a:r>
              <a:rPr lang="en-US" sz="2000" dirty="0">
                <a:latin typeface="Arial"/>
                <a:cs typeface="Arial"/>
              </a:rPr>
              <a:t>input: frequency of occurrence</a:t>
            </a:r>
            <a:endParaRPr lang="en-US" sz="2000" dirty="0" smtClean="0">
              <a:latin typeface="Arial"/>
              <a:cs typeface="Arial"/>
            </a:endParaRPr>
          </a:p>
          <a:p>
            <a:pPr marL="0" indent="0">
              <a:buNone/>
            </a:pPr>
            <a:r>
              <a:rPr lang="en-US" sz="2000" dirty="0">
                <a:latin typeface="Arial"/>
                <a:cs typeface="Arial"/>
              </a:rPr>
              <a:t>	</a:t>
            </a:r>
            <a:r>
              <a:rPr lang="en-US" sz="2000" dirty="0" smtClean="0">
                <a:latin typeface="Arial"/>
                <a:cs typeface="Arial"/>
              </a:rPr>
              <a:t>Phonological saliency</a:t>
            </a:r>
          </a:p>
          <a:p>
            <a:pPr marL="0" indent="0">
              <a:buNone/>
            </a:pPr>
            <a:r>
              <a:rPr lang="en-US" sz="2000" dirty="0" smtClean="0">
                <a:latin typeface="Arial"/>
                <a:cs typeface="Arial"/>
              </a:rPr>
              <a:t>	Usage-based factors</a:t>
            </a:r>
            <a:endParaRPr lang="en-US" sz="2000" dirty="0">
              <a:latin typeface="Arial"/>
              <a:cs typeface="Arial"/>
            </a:endParaRPr>
          </a:p>
        </p:txBody>
      </p:sp>
    </p:spTree>
    <p:extLst>
      <p:ext uri="{BB962C8B-B14F-4D97-AF65-F5344CB8AC3E}">
        <p14:creationId xmlns:p14="http://schemas.microsoft.com/office/powerpoint/2010/main" val="137725917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latin typeface="Arial"/>
                <a:cs typeface="Arial"/>
              </a:rPr>
              <a:t>Section 4</a:t>
            </a:r>
            <a:r>
              <a:rPr lang="en-US" sz="4000" dirty="0">
                <a:latin typeface="Arial"/>
                <a:cs typeface="Arial"/>
              </a:rPr>
              <a:t/>
            </a:r>
            <a:br>
              <a:rPr lang="en-US" sz="4000" dirty="0">
                <a:latin typeface="Arial"/>
                <a:cs typeface="Arial"/>
              </a:rPr>
            </a:br>
            <a:r>
              <a:rPr lang="en-US" sz="2400" dirty="0">
                <a:latin typeface="Arial"/>
                <a:cs typeface="Arial"/>
              </a:rPr>
              <a:t>Characterization of IL grammars</a:t>
            </a:r>
          </a:p>
        </p:txBody>
      </p:sp>
      <p:sp>
        <p:nvSpPr>
          <p:cNvPr id="3" name="Content Placeholder 2"/>
          <p:cNvSpPr>
            <a:spLocks noGrp="1"/>
          </p:cNvSpPr>
          <p:nvPr>
            <p:ph idx="1"/>
          </p:nvPr>
        </p:nvSpPr>
        <p:spPr/>
        <p:txBody>
          <a:bodyPr>
            <a:normAutofit/>
          </a:bodyPr>
          <a:lstStyle/>
          <a:p>
            <a:pPr marL="0" indent="0">
              <a:buNone/>
            </a:pPr>
            <a:r>
              <a:rPr lang="en-US" sz="2000" dirty="0" smtClean="0">
                <a:latin typeface="Arial"/>
                <a:cs typeface="Arial"/>
              </a:rPr>
              <a:t>	Some L2 </a:t>
            </a:r>
            <a:r>
              <a:rPr lang="en-US" sz="2000" dirty="0" err="1" smtClean="0">
                <a:latin typeface="Arial"/>
                <a:cs typeface="Arial"/>
              </a:rPr>
              <a:t>phonologists</a:t>
            </a:r>
            <a:r>
              <a:rPr lang="en-US" sz="2000" dirty="0" smtClean="0">
                <a:latin typeface="Arial"/>
                <a:cs typeface="Arial"/>
              </a:rPr>
              <a:t> try to explain the nature of L2 phonologies 	by invoking principles used to characterize L1 phonologies.</a:t>
            </a:r>
            <a:endParaRPr lang="en-US" sz="2000" dirty="0">
              <a:latin typeface="Arial"/>
              <a:cs typeface="Arial"/>
            </a:endParaRPr>
          </a:p>
        </p:txBody>
      </p:sp>
    </p:spTree>
    <p:extLst>
      <p:ext uri="{BB962C8B-B14F-4D97-AF65-F5344CB8AC3E}">
        <p14:creationId xmlns:p14="http://schemas.microsoft.com/office/powerpoint/2010/main" val="999949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latin typeface="Arial"/>
                <a:cs typeface="Arial"/>
              </a:rPr>
              <a:t>Section 4</a:t>
            </a:r>
            <a:r>
              <a:rPr lang="en-US" sz="4000" dirty="0">
                <a:latin typeface="Arial"/>
                <a:cs typeface="Arial"/>
              </a:rPr>
              <a:t/>
            </a:r>
            <a:br>
              <a:rPr lang="en-US" sz="4000" dirty="0">
                <a:latin typeface="Arial"/>
                <a:cs typeface="Arial"/>
              </a:rPr>
            </a:br>
            <a:r>
              <a:rPr lang="en-US" sz="2400" dirty="0">
                <a:latin typeface="Arial"/>
                <a:cs typeface="Arial"/>
              </a:rPr>
              <a:t>Characterization of IL grammars</a:t>
            </a:r>
          </a:p>
        </p:txBody>
      </p:sp>
      <p:sp>
        <p:nvSpPr>
          <p:cNvPr id="3" name="Content Placeholder 2"/>
          <p:cNvSpPr>
            <a:spLocks noGrp="1"/>
          </p:cNvSpPr>
          <p:nvPr>
            <p:ph idx="1"/>
          </p:nvPr>
        </p:nvSpPr>
        <p:spPr/>
        <p:txBody>
          <a:bodyPr>
            <a:normAutofit/>
          </a:bodyPr>
          <a:lstStyle/>
          <a:p>
            <a:pPr marL="0" indent="0">
              <a:buNone/>
            </a:pPr>
            <a:r>
              <a:rPr lang="en-US" sz="2400" dirty="0" smtClean="0">
                <a:latin typeface="Arial"/>
                <a:cs typeface="Arial"/>
              </a:rPr>
              <a:t>Explanations of IL phonologies couched within the same frameworks as L1 phonologies</a:t>
            </a:r>
          </a:p>
          <a:p>
            <a:pPr marL="0" indent="0">
              <a:buNone/>
            </a:pPr>
            <a:endParaRPr lang="en-US" sz="2400" dirty="0">
              <a:latin typeface="Arial"/>
              <a:cs typeface="Arial"/>
            </a:endParaRPr>
          </a:p>
          <a:p>
            <a:pPr marL="0" indent="0">
              <a:buNone/>
            </a:pPr>
            <a:r>
              <a:rPr lang="en-US" sz="2000" dirty="0" smtClean="0">
                <a:latin typeface="Arial"/>
                <a:cs typeface="Arial"/>
              </a:rPr>
              <a:t>	Generative phonology</a:t>
            </a:r>
          </a:p>
          <a:p>
            <a:pPr marL="0" indent="0">
              <a:buNone/>
            </a:pPr>
            <a:r>
              <a:rPr lang="en-US" sz="2000" dirty="0" smtClean="0">
                <a:latin typeface="Arial"/>
                <a:cs typeface="Arial"/>
              </a:rPr>
              <a:t>	Optimality Theory</a:t>
            </a:r>
          </a:p>
          <a:p>
            <a:pPr marL="0" indent="0">
              <a:buNone/>
            </a:pPr>
            <a:r>
              <a:rPr lang="en-US" sz="2000" dirty="0" smtClean="0">
                <a:latin typeface="Arial"/>
                <a:cs typeface="Arial"/>
              </a:rPr>
              <a:t>	Usage-based approaches</a:t>
            </a:r>
          </a:p>
          <a:p>
            <a:pPr marL="0" indent="0">
              <a:buNone/>
            </a:pPr>
            <a:r>
              <a:rPr lang="en-US" sz="2000" dirty="0" smtClean="0">
                <a:latin typeface="Arial"/>
                <a:cs typeface="Arial"/>
              </a:rPr>
              <a:t>	Phonetic approaches</a:t>
            </a:r>
          </a:p>
          <a:p>
            <a:pPr marL="0" indent="0">
              <a:buNone/>
            </a:pPr>
            <a:r>
              <a:rPr lang="en-US" sz="2000" dirty="0">
                <a:latin typeface="Arial"/>
                <a:cs typeface="Arial"/>
              </a:rPr>
              <a:t>	</a:t>
            </a:r>
            <a:r>
              <a:rPr lang="en-US" sz="2000" dirty="0" smtClean="0">
                <a:latin typeface="Arial"/>
                <a:cs typeface="Arial"/>
              </a:rPr>
              <a:t>	</a:t>
            </a:r>
            <a:r>
              <a:rPr lang="en-US" sz="1800" dirty="0" smtClean="0">
                <a:latin typeface="Arial"/>
                <a:cs typeface="Arial"/>
              </a:rPr>
              <a:t>Speech Learning Model (SLM; </a:t>
            </a:r>
            <a:r>
              <a:rPr lang="en-US" sz="1800" dirty="0" err="1" smtClean="0">
                <a:latin typeface="Arial"/>
                <a:cs typeface="Arial"/>
              </a:rPr>
              <a:t>Flege</a:t>
            </a:r>
            <a:r>
              <a:rPr lang="en-US" sz="1800" dirty="0" smtClean="0">
                <a:latin typeface="Arial"/>
                <a:cs typeface="Arial"/>
              </a:rPr>
              <a:t>, 1995) </a:t>
            </a:r>
          </a:p>
          <a:p>
            <a:pPr marL="0" indent="0">
              <a:buNone/>
            </a:pPr>
            <a:r>
              <a:rPr lang="en-US" sz="1800" dirty="0">
                <a:latin typeface="Arial"/>
                <a:cs typeface="Arial"/>
              </a:rPr>
              <a:t>	</a:t>
            </a:r>
            <a:r>
              <a:rPr lang="en-US" sz="1800" dirty="0" smtClean="0">
                <a:latin typeface="Arial"/>
                <a:cs typeface="Arial"/>
              </a:rPr>
              <a:t>	Perception Assimilation Model (PAM; Best, 1995)</a:t>
            </a:r>
            <a:endParaRPr lang="en-US" sz="1800" dirty="0">
              <a:latin typeface="Arial"/>
              <a:cs typeface="Arial"/>
            </a:endParaRPr>
          </a:p>
        </p:txBody>
      </p:sp>
    </p:spTree>
    <p:extLst>
      <p:ext uri="{BB962C8B-B14F-4D97-AF65-F5344CB8AC3E}">
        <p14:creationId xmlns:p14="http://schemas.microsoft.com/office/powerpoint/2010/main" val="66415146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latin typeface="Arial"/>
                <a:cs typeface="Arial"/>
              </a:rPr>
              <a:t>Section 4</a:t>
            </a:r>
            <a:br>
              <a:rPr lang="en-US" sz="2800" dirty="0">
                <a:latin typeface="Arial"/>
                <a:cs typeface="Arial"/>
              </a:rPr>
            </a:br>
            <a:r>
              <a:rPr lang="en-US" sz="2400" dirty="0">
                <a:latin typeface="Arial"/>
                <a:cs typeface="Arial"/>
              </a:rPr>
              <a:t>Characterization of IL grammars</a:t>
            </a:r>
          </a:p>
        </p:txBody>
      </p:sp>
      <p:sp>
        <p:nvSpPr>
          <p:cNvPr id="3" name="Content Placeholder 2"/>
          <p:cNvSpPr>
            <a:spLocks noGrp="1"/>
          </p:cNvSpPr>
          <p:nvPr>
            <p:ph idx="1"/>
          </p:nvPr>
        </p:nvSpPr>
        <p:spPr/>
        <p:txBody>
          <a:bodyPr>
            <a:normAutofit/>
          </a:bodyPr>
          <a:lstStyle/>
          <a:p>
            <a:pPr marL="0" indent="0">
              <a:buNone/>
            </a:pPr>
            <a:r>
              <a:rPr lang="en-US" sz="2400" dirty="0" smtClean="0">
                <a:latin typeface="Arial"/>
                <a:cs typeface="Arial"/>
              </a:rPr>
              <a:t>Issues in L2 phonologies are similar to those encountered in L1 phonologies</a:t>
            </a:r>
          </a:p>
          <a:p>
            <a:pPr marL="0" indent="0">
              <a:buNone/>
            </a:pPr>
            <a:endParaRPr lang="en-US" sz="2400" dirty="0" smtClean="0">
              <a:latin typeface="Arial"/>
              <a:cs typeface="Arial"/>
            </a:endParaRPr>
          </a:p>
          <a:p>
            <a:pPr marL="0" indent="0">
              <a:buNone/>
            </a:pPr>
            <a:r>
              <a:rPr lang="en-US" sz="2400" dirty="0">
                <a:latin typeface="Arial"/>
                <a:cs typeface="Arial"/>
              </a:rPr>
              <a:t>	</a:t>
            </a:r>
            <a:r>
              <a:rPr lang="en-US" sz="2000" dirty="0" smtClean="0">
                <a:latin typeface="Arial"/>
                <a:cs typeface="Arial"/>
              </a:rPr>
              <a:t>Competence versus performance</a:t>
            </a:r>
            <a:endParaRPr lang="en-US" sz="2000" dirty="0">
              <a:latin typeface="Arial"/>
              <a:cs typeface="Arial"/>
            </a:endParaRPr>
          </a:p>
          <a:p>
            <a:pPr marL="0" indent="0">
              <a:buNone/>
            </a:pPr>
            <a:r>
              <a:rPr lang="en-US" sz="2000" dirty="0" smtClean="0">
                <a:latin typeface="Arial"/>
                <a:cs typeface="Arial"/>
              </a:rPr>
              <a:t>	Variability</a:t>
            </a:r>
            <a:endParaRPr lang="en-US" sz="2000" dirty="0">
              <a:latin typeface="Arial"/>
              <a:cs typeface="Arial"/>
            </a:endParaRPr>
          </a:p>
        </p:txBody>
      </p:sp>
    </p:spTree>
    <p:extLst>
      <p:ext uri="{BB962C8B-B14F-4D97-AF65-F5344CB8AC3E}">
        <p14:creationId xmlns:p14="http://schemas.microsoft.com/office/powerpoint/2010/main" val="181908294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latin typeface="Arial"/>
                <a:cs typeface="Arial"/>
              </a:rPr>
              <a:t>Section 5</a:t>
            </a:r>
            <a:r>
              <a:rPr lang="en-US" sz="2800" dirty="0" smtClean="0">
                <a:latin typeface="Arial"/>
                <a:cs typeface="Arial"/>
              </a:rPr>
              <a:t>: </a:t>
            </a:r>
            <a:br>
              <a:rPr lang="en-US" sz="2800" dirty="0" smtClean="0">
                <a:latin typeface="Arial"/>
                <a:cs typeface="Arial"/>
              </a:rPr>
            </a:br>
            <a:r>
              <a:rPr lang="en-US" sz="2400" dirty="0" smtClean="0">
                <a:latin typeface="Arial"/>
                <a:cs typeface="Arial"/>
              </a:rPr>
              <a:t>IL as intermediate stage</a:t>
            </a:r>
            <a:endParaRPr lang="en-US" sz="2400" dirty="0">
              <a:latin typeface="Arial"/>
              <a:cs typeface="Arial"/>
            </a:endParaRPr>
          </a:p>
        </p:txBody>
      </p:sp>
      <p:sp>
        <p:nvSpPr>
          <p:cNvPr id="3" name="Content Placeholder 2"/>
          <p:cNvSpPr>
            <a:spLocks noGrp="1"/>
          </p:cNvSpPr>
          <p:nvPr>
            <p:ph idx="1"/>
          </p:nvPr>
        </p:nvSpPr>
        <p:spPr/>
        <p:txBody>
          <a:bodyPr>
            <a:normAutofit/>
          </a:bodyPr>
          <a:lstStyle/>
          <a:p>
            <a:pPr marL="0" indent="0">
              <a:buNone/>
            </a:pPr>
            <a:r>
              <a:rPr lang="en-US" sz="2000" dirty="0" smtClean="0">
                <a:latin typeface="Arial"/>
                <a:cs typeface="Arial"/>
              </a:rPr>
              <a:t>Generative grammar: </a:t>
            </a:r>
            <a:r>
              <a:rPr lang="en-US" sz="2000" dirty="0">
                <a:latin typeface="Arial"/>
                <a:cs typeface="Arial"/>
              </a:rPr>
              <a:t>parameters </a:t>
            </a:r>
            <a:r>
              <a:rPr lang="en-US" sz="2000" dirty="0" err="1">
                <a:latin typeface="Arial"/>
                <a:cs typeface="Arial"/>
              </a:rPr>
              <a:t>Broselow</a:t>
            </a:r>
            <a:r>
              <a:rPr lang="en-US" sz="2000" dirty="0">
                <a:latin typeface="Arial"/>
                <a:cs typeface="Arial"/>
              </a:rPr>
              <a:t> &amp; Finer (1991) </a:t>
            </a:r>
            <a:endParaRPr lang="en-US" sz="2000" dirty="0" smtClean="0">
              <a:latin typeface="Arial"/>
              <a:cs typeface="Arial"/>
            </a:endParaRPr>
          </a:p>
          <a:p>
            <a:pPr marL="0" indent="0">
              <a:buNone/>
            </a:pPr>
            <a:endParaRPr lang="en-US" sz="2000" dirty="0" smtClean="0">
              <a:latin typeface="Arial"/>
              <a:cs typeface="Arial"/>
            </a:endParaRPr>
          </a:p>
          <a:p>
            <a:pPr marL="0" indent="0">
              <a:buNone/>
            </a:pPr>
            <a:r>
              <a:rPr lang="en-US" sz="2000" dirty="0" smtClean="0">
                <a:latin typeface="Arial"/>
                <a:cs typeface="Arial"/>
              </a:rPr>
              <a:t>	</a:t>
            </a:r>
            <a:r>
              <a:rPr lang="en-US" sz="1800" dirty="0">
                <a:latin typeface="Arial"/>
                <a:cs typeface="Arial"/>
              </a:rPr>
              <a:t>The MSD was proposed to account for the systematic, cross-linguistic 	variation found among the world’s languages in allowable onset </a:t>
            </a:r>
            <a:r>
              <a:rPr lang="en-US" sz="1800" dirty="0" smtClean="0">
                <a:latin typeface="Arial"/>
                <a:cs typeface="Arial"/>
              </a:rPr>
              <a:t>	clusters.</a:t>
            </a:r>
          </a:p>
          <a:p>
            <a:pPr marL="0" indent="0">
              <a:buNone/>
            </a:pPr>
            <a:endParaRPr lang="en-US" sz="1800" dirty="0" smtClean="0">
              <a:latin typeface="Arial"/>
              <a:cs typeface="Arial"/>
            </a:endParaRPr>
          </a:p>
          <a:p>
            <a:pPr marL="0" indent="0">
              <a:buNone/>
            </a:pPr>
            <a:r>
              <a:rPr lang="en-US" sz="1800" dirty="0" smtClean="0">
                <a:latin typeface="Arial"/>
                <a:cs typeface="Arial"/>
              </a:rPr>
              <a:t>	</a:t>
            </a:r>
            <a:endParaRPr lang="en-US" sz="1800" dirty="0">
              <a:latin typeface="Arial"/>
              <a:cs typeface="Arial"/>
            </a:endParaRPr>
          </a:p>
        </p:txBody>
      </p:sp>
    </p:spTree>
    <p:extLst>
      <p:ext uri="{BB962C8B-B14F-4D97-AF65-F5344CB8AC3E}">
        <p14:creationId xmlns:p14="http://schemas.microsoft.com/office/powerpoint/2010/main" val="353802827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latin typeface="Arial"/>
                <a:cs typeface="Arial"/>
              </a:rPr>
              <a:t>Section 5</a:t>
            </a:r>
            <a:r>
              <a:rPr lang="en-US" sz="2800" dirty="0" smtClean="0">
                <a:latin typeface="Arial"/>
                <a:cs typeface="Arial"/>
              </a:rPr>
              <a:t>: </a:t>
            </a:r>
            <a:br>
              <a:rPr lang="en-US" sz="2800" dirty="0" smtClean="0">
                <a:latin typeface="Arial"/>
                <a:cs typeface="Arial"/>
              </a:rPr>
            </a:br>
            <a:r>
              <a:rPr lang="en-US" sz="2400" dirty="0" smtClean="0">
                <a:latin typeface="Arial"/>
                <a:cs typeface="Arial"/>
              </a:rPr>
              <a:t>IL as intermediate stage</a:t>
            </a:r>
            <a:endParaRPr lang="en-US" sz="2400" dirty="0">
              <a:latin typeface="Arial"/>
              <a:cs typeface="Arial"/>
            </a:endParaRPr>
          </a:p>
        </p:txBody>
      </p:sp>
      <p:sp>
        <p:nvSpPr>
          <p:cNvPr id="3" name="Content Placeholder 2"/>
          <p:cNvSpPr>
            <a:spLocks noGrp="1"/>
          </p:cNvSpPr>
          <p:nvPr>
            <p:ph idx="1"/>
          </p:nvPr>
        </p:nvSpPr>
        <p:spPr/>
        <p:txBody>
          <a:bodyPr>
            <a:normAutofit/>
          </a:bodyPr>
          <a:lstStyle/>
          <a:p>
            <a:pPr marL="0" indent="0">
              <a:buNone/>
            </a:pPr>
            <a:r>
              <a:rPr lang="en-US" sz="2000" dirty="0" smtClean="0">
                <a:latin typeface="Arial"/>
                <a:cs typeface="Arial"/>
              </a:rPr>
              <a:t>Generative grammar: </a:t>
            </a:r>
            <a:r>
              <a:rPr lang="en-US" sz="2000" dirty="0">
                <a:latin typeface="Arial"/>
                <a:cs typeface="Arial"/>
              </a:rPr>
              <a:t>parameters </a:t>
            </a:r>
            <a:r>
              <a:rPr lang="en-US" sz="2000" dirty="0" err="1">
                <a:latin typeface="Arial"/>
                <a:cs typeface="Arial"/>
              </a:rPr>
              <a:t>Broselow</a:t>
            </a:r>
            <a:r>
              <a:rPr lang="en-US" sz="2000" dirty="0">
                <a:latin typeface="Arial"/>
                <a:cs typeface="Arial"/>
              </a:rPr>
              <a:t> &amp; Finer (1991) </a:t>
            </a:r>
            <a:endParaRPr lang="en-US" sz="2000" dirty="0" smtClean="0">
              <a:latin typeface="Arial"/>
              <a:cs typeface="Arial"/>
            </a:endParaRPr>
          </a:p>
          <a:p>
            <a:pPr marL="0" indent="0">
              <a:buNone/>
            </a:pPr>
            <a:r>
              <a:rPr lang="en-US" sz="2000" dirty="0" smtClean="0">
                <a:latin typeface="Arial"/>
                <a:cs typeface="Arial"/>
              </a:rPr>
              <a:t>	</a:t>
            </a:r>
            <a:endParaRPr lang="en-US" sz="1800" dirty="0" smtClean="0">
              <a:latin typeface="Arial"/>
              <a:cs typeface="Arial"/>
            </a:endParaRPr>
          </a:p>
          <a:p>
            <a:pPr marL="0" indent="0">
              <a:buNone/>
            </a:pPr>
            <a:r>
              <a:rPr lang="en-US" sz="1800" dirty="0" smtClean="0">
                <a:latin typeface="Arial"/>
                <a:cs typeface="Arial"/>
              </a:rPr>
              <a:t>	Minimal Sonority Distance parameter in the acquisition of some English 	onset clusters by native speakers of Japanese and Korean.</a:t>
            </a:r>
          </a:p>
          <a:p>
            <a:pPr marL="0" indent="0">
              <a:buNone/>
            </a:pPr>
            <a:endParaRPr lang="en-US" sz="1800" dirty="0">
              <a:latin typeface="Arial"/>
              <a:cs typeface="Arial"/>
            </a:endParaRPr>
          </a:p>
          <a:p>
            <a:pPr marL="0" indent="0">
              <a:buNone/>
            </a:pPr>
            <a:r>
              <a:rPr lang="en-US" sz="1800" dirty="0" smtClean="0">
                <a:latin typeface="Arial"/>
                <a:cs typeface="Arial"/>
              </a:rPr>
              <a:t>	Findings were that the attested IL grammars fell in between the onset 	cluster patterns of the NL and the TL, but that could nevertheless be 	characterized by the MSD. </a:t>
            </a:r>
            <a:endParaRPr lang="en-US" sz="1800" dirty="0">
              <a:latin typeface="Arial"/>
              <a:cs typeface="Arial"/>
            </a:endParaRPr>
          </a:p>
        </p:txBody>
      </p:sp>
    </p:spTree>
    <p:extLst>
      <p:ext uri="{BB962C8B-B14F-4D97-AF65-F5344CB8AC3E}">
        <p14:creationId xmlns:p14="http://schemas.microsoft.com/office/powerpoint/2010/main" val="19151059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Arial"/>
                <a:cs typeface="Arial"/>
              </a:rPr>
              <a:t>Overview</a:t>
            </a:r>
            <a:endParaRPr lang="en-US" sz="2800" dirty="0">
              <a:latin typeface="Arial"/>
              <a:cs typeface="Arial"/>
            </a:endParaRPr>
          </a:p>
        </p:txBody>
      </p:sp>
      <p:sp>
        <p:nvSpPr>
          <p:cNvPr id="3" name="Content Placeholder 2"/>
          <p:cNvSpPr>
            <a:spLocks noGrp="1"/>
          </p:cNvSpPr>
          <p:nvPr>
            <p:ph idx="1"/>
          </p:nvPr>
        </p:nvSpPr>
        <p:spPr/>
        <p:txBody>
          <a:bodyPr>
            <a:normAutofit/>
          </a:bodyPr>
          <a:lstStyle/>
          <a:p>
            <a:pPr marL="0" indent="0">
              <a:buNone/>
            </a:pPr>
            <a:r>
              <a:rPr lang="en-US" sz="2600" dirty="0" smtClean="0">
                <a:latin typeface="Arial"/>
                <a:cs typeface="Arial"/>
              </a:rPr>
              <a:t>Roadmap:</a:t>
            </a:r>
          </a:p>
          <a:p>
            <a:pPr marL="0" indent="0">
              <a:buNone/>
            </a:pPr>
            <a:endParaRPr lang="en-US" sz="2400" dirty="0" smtClean="0">
              <a:latin typeface="Arial"/>
              <a:cs typeface="Arial"/>
            </a:endParaRPr>
          </a:p>
          <a:p>
            <a:pPr marL="0" indent="0">
              <a:buNone/>
            </a:pPr>
            <a:r>
              <a:rPr lang="en-US" sz="2000" dirty="0" smtClean="0">
                <a:latin typeface="Arial"/>
                <a:cs typeface="Arial"/>
              </a:rPr>
              <a:t>	Describe some terms, and lay out assumptions</a:t>
            </a:r>
          </a:p>
          <a:p>
            <a:pPr marL="0" indent="0">
              <a:buNone/>
            </a:pPr>
            <a:r>
              <a:rPr lang="en-US" sz="2000" dirty="0">
                <a:latin typeface="Arial"/>
                <a:cs typeface="Arial"/>
              </a:rPr>
              <a:t>	</a:t>
            </a:r>
            <a:r>
              <a:rPr lang="en-US" sz="2000" dirty="0" smtClean="0">
                <a:latin typeface="Arial"/>
                <a:cs typeface="Arial"/>
              </a:rPr>
              <a:t>Beginning: (pre-ILH) Predicting </a:t>
            </a:r>
            <a:r>
              <a:rPr lang="en-US" sz="2000" dirty="0">
                <a:latin typeface="Arial"/>
                <a:cs typeface="Arial"/>
              </a:rPr>
              <a:t>learner difficulty</a:t>
            </a:r>
          </a:p>
          <a:p>
            <a:pPr marL="0" indent="0">
              <a:buNone/>
            </a:pPr>
            <a:r>
              <a:rPr lang="en-US" sz="2000" dirty="0" smtClean="0">
                <a:latin typeface="Arial"/>
                <a:cs typeface="Arial"/>
              </a:rPr>
              <a:t>		Section 1: </a:t>
            </a:r>
            <a:r>
              <a:rPr lang="en-US" sz="1800" dirty="0" smtClean="0">
                <a:latin typeface="Arial"/>
                <a:cs typeface="Arial"/>
              </a:rPr>
              <a:t>Contrastive </a:t>
            </a:r>
            <a:r>
              <a:rPr lang="en-US" sz="1800" dirty="0">
                <a:latin typeface="Arial"/>
                <a:cs typeface="Arial"/>
              </a:rPr>
              <a:t>Analysis Hypothesis</a:t>
            </a:r>
          </a:p>
          <a:p>
            <a:pPr marL="0" indent="0">
              <a:buNone/>
            </a:pPr>
            <a:r>
              <a:rPr lang="en-US" sz="1800" dirty="0" smtClean="0">
                <a:latin typeface="Arial"/>
                <a:cs typeface="Arial"/>
              </a:rPr>
              <a:t>		Section 2: Error Analysis: </a:t>
            </a:r>
            <a:r>
              <a:rPr lang="en-US" sz="1600" dirty="0" err="1">
                <a:latin typeface="Arial"/>
                <a:cs typeface="Arial"/>
              </a:rPr>
              <a:t>Systematicity</a:t>
            </a:r>
            <a:r>
              <a:rPr lang="en-US" sz="1600" dirty="0">
                <a:latin typeface="Arial"/>
                <a:cs typeface="Arial"/>
              </a:rPr>
              <a:t> of learner </a:t>
            </a:r>
            <a:r>
              <a:rPr lang="en-US" sz="1600" dirty="0" smtClean="0">
                <a:latin typeface="Arial"/>
                <a:cs typeface="Arial"/>
              </a:rPr>
              <a:t>errors</a:t>
            </a:r>
            <a:endParaRPr lang="en-US" sz="1600" dirty="0">
              <a:latin typeface="Arial"/>
              <a:cs typeface="Arial"/>
            </a:endParaRPr>
          </a:p>
          <a:p>
            <a:pPr marL="0" indent="0">
              <a:buNone/>
            </a:pPr>
            <a:r>
              <a:rPr lang="en-US" sz="2000" dirty="0" smtClean="0">
                <a:latin typeface="Arial"/>
                <a:cs typeface="Arial"/>
              </a:rPr>
              <a:t>	Progress: (post-ILH) </a:t>
            </a:r>
            <a:r>
              <a:rPr lang="en-US" sz="1900" dirty="0" smtClean="0">
                <a:latin typeface="Arial"/>
                <a:cs typeface="Arial"/>
              </a:rPr>
              <a:t>Learner-grammars</a:t>
            </a:r>
            <a:endParaRPr lang="en-US" sz="1900" dirty="0">
              <a:latin typeface="Arial"/>
              <a:cs typeface="Arial"/>
            </a:endParaRPr>
          </a:p>
          <a:p>
            <a:pPr marL="0" indent="0">
              <a:buNone/>
            </a:pPr>
            <a:r>
              <a:rPr lang="en-US" sz="1700" dirty="0">
                <a:latin typeface="Arial"/>
                <a:cs typeface="Arial"/>
              </a:rPr>
              <a:t>		</a:t>
            </a:r>
            <a:r>
              <a:rPr lang="en-US" sz="1700" dirty="0" smtClean="0">
                <a:latin typeface="Arial"/>
                <a:cs typeface="Arial"/>
              </a:rPr>
              <a:t>Section 3: </a:t>
            </a:r>
            <a:r>
              <a:rPr lang="en-US" sz="1700" dirty="0" err="1" smtClean="0">
                <a:latin typeface="Arial"/>
                <a:cs typeface="Arial"/>
              </a:rPr>
              <a:t>Interlanguage</a:t>
            </a:r>
            <a:r>
              <a:rPr lang="en-US" sz="1700" dirty="0" smtClean="0">
                <a:latin typeface="Arial"/>
                <a:cs typeface="Arial"/>
              </a:rPr>
              <a:t> </a:t>
            </a:r>
            <a:r>
              <a:rPr lang="en-US" sz="1700" dirty="0">
                <a:latin typeface="Arial"/>
                <a:cs typeface="Arial"/>
              </a:rPr>
              <a:t>Hypothesis (ILH)</a:t>
            </a:r>
          </a:p>
          <a:p>
            <a:pPr marL="0" indent="0">
              <a:buNone/>
            </a:pPr>
            <a:r>
              <a:rPr lang="en-US" sz="1800" dirty="0" smtClean="0">
                <a:latin typeface="Arial"/>
                <a:cs typeface="Arial"/>
              </a:rPr>
              <a:t>		</a:t>
            </a:r>
            <a:r>
              <a:rPr lang="en-US" sz="1800" dirty="0">
                <a:latin typeface="Arial"/>
                <a:cs typeface="Arial"/>
              </a:rPr>
              <a:t>Section </a:t>
            </a:r>
            <a:r>
              <a:rPr lang="en-US" sz="1800" dirty="0" smtClean="0">
                <a:latin typeface="Arial"/>
                <a:cs typeface="Arial"/>
              </a:rPr>
              <a:t>4: Characterization </a:t>
            </a:r>
            <a:r>
              <a:rPr lang="en-US" sz="1800" dirty="0">
                <a:latin typeface="Arial"/>
                <a:cs typeface="Arial"/>
              </a:rPr>
              <a:t>of IL grammars</a:t>
            </a:r>
          </a:p>
          <a:p>
            <a:pPr marL="0" indent="0">
              <a:buNone/>
            </a:pPr>
            <a:r>
              <a:rPr lang="en-US" sz="1800" dirty="0">
                <a:latin typeface="Arial"/>
                <a:cs typeface="Arial"/>
              </a:rPr>
              <a:t>		Section </a:t>
            </a:r>
            <a:r>
              <a:rPr lang="en-US" sz="1800" dirty="0" smtClean="0">
                <a:latin typeface="Arial"/>
                <a:cs typeface="Arial"/>
              </a:rPr>
              <a:t>5: Intermediate </a:t>
            </a:r>
            <a:r>
              <a:rPr lang="en-US" sz="1800" dirty="0">
                <a:latin typeface="Arial"/>
                <a:cs typeface="Arial"/>
              </a:rPr>
              <a:t>stages of learning</a:t>
            </a:r>
            <a:r>
              <a:rPr lang="en-US" sz="1800" dirty="0" smtClean="0">
                <a:latin typeface="Arial"/>
                <a:cs typeface="Arial"/>
              </a:rPr>
              <a:t>.</a:t>
            </a:r>
          </a:p>
          <a:p>
            <a:pPr marL="0" indent="0">
              <a:buNone/>
            </a:pPr>
            <a:r>
              <a:rPr lang="en-US" sz="1800" dirty="0">
                <a:latin typeface="Arial"/>
                <a:cs typeface="Arial"/>
              </a:rPr>
              <a:t>	</a:t>
            </a:r>
            <a:r>
              <a:rPr lang="en-US" sz="1800" dirty="0" smtClean="0">
                <a:latin typeface="Arial"/>
                <a:cs typeface="Arial"/>
              </a:rPr>
              <a:t>Conclusion</a:t>
            </a:r>
            <a:endParaRPr lang="en-US" sz="1800" dirty="0">
              <a:latin typeface="Arial"/>
              <a:cs typeface="Arial"/>
            </a:endParaRPr>
          </a:p>
          <a:p>
            <a:pPr marL="0" indent="0">
              <a:buNone/>
            </a:pPr>
            <a:endParaRPr lang="en-US" sz="2000" dirty="0">
              <a:latin typeface="Arial"/>
              <a:cs typeface="Arial"/>
            </a:endParaRPr>
          </a:p>
          <a:p>
            <a:pPr marL="0" indent="0">
              <a:buNone/>
            </a:pPr>
            <a:endParaRPr lang="en-US" sz="2000" dirty="0" smtClean="0">
              <a:latin typeface="Arial"/>
              <a:cs typeface="Arial"/>
            </a:endParaRPr>
          </a:p>
        </p:txBody>
      </p:sp>
    </p:spTree>
    <p:extLst>
      <p:ext uri="{BB962C8B-B14F-4D97-AF65-F5344CB8AC3E}">
        <p14:creationId xmlns:p14="http://schemas.microsoft.com/office/powerpoint/2010/main" val="304353402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latin typeface="Arial"/>
                <a:cs typeface="Arial"/>
              </a:rPr>
              <a:t>Section 5:</a:t>
            </a:r>
            <a:r>
              <a:rPr lang="en-US" sz="3200" dirty="0">
                <a:latin typeface="Arial"/>
                <a:cs typeface="Arial"/>
              </a:rPr>
              <a:t> </a:t>
            </a:r>
            <a:br>
              <a:rPr lang="en-US" sz="3200" dirty="0">
                <a:latin typeface="Arial"/>
                <a:cs typeface="Arial"/>
              </a:rPr>
            </a:br>
            <a:r>
              <a:rPr lang="en-US" sz="2400" dirty="0">
                <a:latin typeface="Arial"/>
                <a:cs typeface="Arial"/>
              </a:rPr>
              <a:t>IL as intermediate stage</a:t>
            </a:r>
          </a:p>
        </p:txBody>
      </p:sp>
      <p:sp>
        <p:nvSpPr>
          <p:cNvPr id="3" name="Content Placeholder 2"/>
          <p:cNvSpPr>
            <a:spLocks noGrp="1"/>
          </p:cNvSpPr>
          <p:nvPr>
            <p:ph idx="1"/>
          </p:nvPr>
        </p:nvSpPr>
        <p:spPr/>
        <p:txBody>
          <a:bodyPr>
            <a:normAutofit/>
          </a:bodyPr>
          <a:lstStyle/>
          <a:p>
            <a:pPr marL="0" indent="0">
              <a:buNone/>
            </a:pPr>
            <a:r>
              <a:rPr lang="en-US" sz="2400" dirty="0" smtClean="0">
                <a:latin typeface="Arial"/>
                <a:cs typeface="Arial"/>
              </a:rPr>
              <a:t>Phonetic models</a:t>
            </a:r>
          </a:p>
          <a:p>
            <a:pPr marL="0" indent="0">
              <a:buNone/>
            </a:pPr>
            <a:endParaRPr lang="en-US" sz="2000" dirty="0">
              <a:latin typeface="Arial"/>
              <a:cs typeface="Arial"/>
            </a:endParaRPr>
          </a:p>
          <a:p>
            <a:pPr marL="0" indent="0">
              <a:buNone/>
            </a:pPr>
            <a:r>
              <a:rPr lang="en-US" sz="2400" dirty="0" smtClean="0">
                <a:latin typeface="Arial"/>
                <a:cs typeface="Arial"/>
              </a:rPr>
              <a:t>	</a:t>
            </a:r>
            <a:r>
              <a:rPr lang="en-US" sz="2400" dirty="0" err="1" smtClean="0">
                <a:latin typeface="Arial"/>
                <a:cs typeface="Arial"/>
              </a:rPr>
              <a:t>Flege’s</a:t>
            </a:r>
            <a:r>
              <a:rPr lang="en-US" sz="2400" dirty="0" smtClean="0">
                <a:latin typeface="Arial"/>
                <a:cs typeface="Arial"/>
              </a:rPr>
              <a:t> (1995) Speech Learning Model (SLM)</a:t>
            </a:r>
          </a:p>
          <a:p>
            <a:pPr marL="0" indent="0">
              <a:buNone/>
            </a:pPr>
            <a:endParaRPr lang="en-US" sz="2400" dirty="0">
              <a:latin typeface="Arial"/>
              <a:cs typeface="Arial"/>
            </a:endParaRPr>
          </a:p>
          <a:p>
            <a:pPr marL="0" indent="0">
              <a:buNone/>
            </a:pPr>
            <a:r>
              <a:rPr lang="en-US" sz="2400" dirty="0" smtClean="0">
                <a:latin typeface="Arial"/>
                <a:cs typeface="Arial"/>
              </a:rPr>
              <a:t>	Best’s (1995) Perception Assimilation Model (PAM)</a:t>
            </a:r>
            <a:endParaRPr lang="en-US" sz="2400" dirty="0">
              <a:latin typeface="Arial"/>
              <a:cs typeface="Arial"/>
            </a:endParaRPr>
          </a:p>
        </p:txBody>
      </p:sp>
    </p:spTree>
    <p:extLst>
      <p:ext uri="{BB962C8B-B14F-4D97-AF65-F5344CB8AC3E}">
        <p14:creationId xmlns:p14="http://schemas.microsoft.com/office/powerpoint/2010/main" val="345314641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latin typeface="Arial"/>
                <a:cs typeface="Arial"/>
              </a:rPr>
              <a:t>Section 5:</a:t>
            </a:r>
            <a:r>
              <a:rPr lang="en-US" sz="3200" dirty="0">
                <a:latin typeface="Arial"/>
                <a:cs typeface="Arial"/>
              </a:rPr>
              <a:t> </a:t>
            </a:r>
            <a:br>
              <a:rPr lang="en-US" sz="3200" dirty="0">
                <a:latin typeface="Arial"/>
                <a:cs typeface="Arial"/>
              </a:rPr>
            </a:br>
            <a:r>
              <a:rPr lang="en-US" sz="2400" dirty="0">
                <a:latin typeface="Arial"/>
                <a:cs typeface="Arial"/>
              </a:rPr>
              <a:t>IL as intermediate stage</a:t>
            </a:r>
          </a:p>
        </p:txBody>
      </p:sp>
      <p:sp>
        <p:nvSpPr>
          <p:cNvPr id="3" name="Content Placeholder 2"/>
          <p:cNvSpPr>
            <a:spLocks noGrp="1"/>
          </p:cNvSpPr>
          <p:nvPr>
            <p:ph idx="1"/>
          </p:nvPr>
        </p:nvSpPr>
        <p:spPr/>
        <p:txBody>
          <a:bodyPr>
            <a:normAutofit/>
          </a:bodyPr>
          <a:lstStyle/>
          <a:p>
            <a:pPr marL="0" indent="0">
              <a:buNone/>
            </a:pPr>
            <a:r>
              <a:rPr lang="en-US" sz="2400" dirty="0" smtClean="0">
                <a:latin typeface="Arial"/>
                <a:cs typeface="Arial"/>
              </a:rPr>
              <a:t>SLM and PAM phonetic models</a:t>
            </a:r>
          </a:p>
          <a:p>
            <a:pPr marL="0" indent="0">
              <a:buNone/>
            </a:pPr>
            <a:endParaRPr lang="en-US" sz="2000" dirty="0">
              <a:latin typeface="Arial"/>
              <a:cs typeface="Arial"/>
            </a:endParaRPr>
          </a:p>
          <a:p>
            <a:pPr marL="0" indent="0">
              <a:buNone/>
            </a:pPr>
            <a:r>
              <a:rPr lang="en-US" sz="2000" dirty="0" smtClean="0">
                <a:latin typeface="Arial"/>
                <a:cs typeface="Arial"/>
              </a:rPr>
              <a:t>	Based on careful phonetic analyses, these models have sought to 	explain the IL phonologies of L2 learners in terms of their 	perception of non-native speech as phonetic categories that are 	similar or different from the NL categories.</a:t>
            </a:r>
          </a:p>
        </p:txBody>
      </p:sp>
    </p:spTree>
    <p:extLst>
      <p:ext uri="{BB962C8B-B14F-4D97-AF65-F5344CB8AC3E}">
        <p14:creationId xmlns:p14="http://schemas.microsoft.com/office/powerpoint/2010/main" val="231374306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latin typeface="Arial"/>
                <a:cs typeface="Arial"/>
              </a:rPr>
              <a:t>Section 5:</a:t>
            </a:r>
            <a:r>
              <a:rPr lang="en-US" sz="3200" dirty="0">
                <a:latin typeface="Arial"/>
                <a:cs typeface="Arial"/>
              </a:rPr>
              <a:t> </a:t>
            </a:r>
            <a:br>
              <a:rPr lang="en-US" sz="3200" dirty="0">
                <a:latin typeface="Arial"/>
                <a:cs typeface="Arial"/>
              </a:rPr>
            </a:br>
            <a:r>
              <a:rPr lang="en-US" sz="2400" dirty="0">
                <a:latin typeface="Arial"/>
                <a:cs typeface="Arial"/>
              </a:rPr>
              <a:t>IL as intermediate stage</a:t>
            </a:r>
          </a:p>
        </p:txBody>
      </p:sp>
      <p:sp>
        <p:nvSpPr>
          <p:cNvPr id="3" name="Content Placeholder 2"/>
          <p:cNvSpPr>
            <a:spLocks noGrp="1"/>
          </p:cNvSpPr>
          <p:nvPr>
            <p:ph idx="1"/>
          </p:nvPr>
        </p:nvSpPr>
        <p:spPr/>
        <p:txBody>
          <a:bodyPr>
            <a:normAutofit/>
          </a:bodyPr>
          <a:lstStyle/>
          <a:p>
            <a:pPr marL="0" indent="0">
              <a:buNone/>
            </a:pPr>
            <a:r>
              <a:rPr lang="en-US" sz="2400" dirty="0" smtClean="0">
                <a:latin typeface="Arial"/>
                <a:cs typeface="Arial"/>
              </a:rPr>
              <a:t>Example of SLM postulate and hypothesis</a:t>
            </a:r>
          </a:p>
          <a:p>
            <a:pPr marL="0" indent="0">
              <a:buNone/>
            </a:pPr>
            <a:endParaRPr lang="en-US" sz="2400" dirty="0" smtClean="0">
              <a:latin typeface="Arial"/>
              <a:cs typeface="Arial"/>
            </a:endParaRPr>
          </a:p>
          <a:p>
            <a:pPr marL="0" indent="0">
              <a:buNone/>
            </a:pPr>
            <a:r>
              <a:rPr lang="en-US" sz="2000" dirty="0" smtClean="0"/>
              <a:t>	</a:t>
            </a:r>
            <a:r>
              <a:rPr lang="en-US" sz="2000" dirty="0" smtClean="0">
                <a:latin typeface="Arial"/>
                <a:cs typeface="Arial"/>
              </a:rPr>
              <a:t>Postulate 1</a:t>
            </a:r>
            <a:r>
              <a:rPr lang="en-US" sz="2000" dirty="0">
                <a:latin typeface="Arial"/>
                <a:cs typeface="Arial"/>
              </a:rPr>
              <a:t>: The mechanisms and processes used in learning the </a:t>
            </a:r>
            <a:r>
              <a:rPr lang="en-US" sz="2000" dirty="0" smtClean="0">
                <a:latin typeface="Arial"/>
                <a:cs typeface="Arial"/>
              </a:rPr>
              <a:t>	L1 sound </a:t>
            </a:r>
            <a:r>
              <a:rPr lang="en-US" sz="2000" dirty="0">
                <a:latin typeface="Arial"/>
                <a:cs typeface="Arial"/>
              </a:rPr>
              <a:t>system, including category formation, remain intact over </a:t>
            </a:r>
            <a:r>
              <a:rPr lang="en-US" sz="2000" dirty="0" smtClean="0">
                <a:latin typeface="Arial"/>
                <a:cs typeface="Arial"/>
              </a:rPr>
              <a:t>	the </a:t>
            </a:r>
            <a:r>
              <a:rPr lang="en-US" sz="2000" dirty="0">
                <a:latin typeface="Arial"/>
                <a:cs typeface="Arial"/>
              </a:rPr>
              <a:t>life </a:t>
            </a:r>
            <a:r>
              <a:rPr lang="en-US" sz="2000" dirty="0" smtClean="0">
                <a:latin typeface="Arial"/>
                <a:cs typeface="Arial"/>
              </a:rPr>
              <a:t>span</a:t>
            </a:r>
            <a:r>
              <a:rPr lang="en-US" sz="2000" dirty="0">
                <a:latin typeface="Arial"/>
                <a:cs typeface="Arial"/>
              </a:rPr>
              <a:t>, and can be applied to L2 learning</a:t>
            </a:r>
            <a:r>
              <a:rPr lang="en-US" sz="2000" dirty="0" smtClean="0">
                <a:latin typeface="Arial"/>
                <a:cs typeface="Arial"/>
              </a:rPr>
              <a:t>.</a:t>
            </a:r>
          </a:p>
          <a:p>
            <a:pPr marL="0" indent="0">
              <a:buNone/>
            </a:pPr>
            <a:endParaRPr lang="en-US" sz="2000" dirty="0">
              <a:latin typeface="Arial"/>
              <a:cs typeface="Arial"/>
            </a:endParaRPr>
          </a:p>
          <a:p>
            <a:pPr marL="0" indent="0">
              <a:buNone/>
            </a:pPr>
            <a:r>
              <a:rPr lang="en-US" sz="2000" dirty="0" smtClean="0">
                <a:latin typeface="Arial"/>
                <a:cs typeface="Arial"/>
              </a:rPr>
              <a:t>	Hypothesis 1</a:t>
            </a:r>
            <a:r>
              <a:rPr lang="en-US" sz="2000" dirty="0">
                <a:latin typeface="Arial"/>
                <a:cs typeface="Arial"/>
              </a:rPr>
              <a:t>: Sounds in the L1 and L2 are related perceptually to </a:t>
            </a:r>
            <a:r>
              <a:rPr lang="en-US" sz="2000" dirty="0" smtClean="0">
                <a:latin typeface="Arial"/>
                <a:cs typeface="Arial"/>
              </a:rPr>
              <a:t>	one another </a:t>
            </a:r>
            <a:r>
              <a:rPr lang="en-US" sz="2000" dirty="0">
                <a:latin typeface="Arial"/>
                <a:cs typeface="Arial"/>
              </a:rPr>
              <a:t>at a position-sensitive allophonic level, rather than at a </a:t>
            </a:r>
            <a:r>
              <a:rPr lang="en-US" sz="2000" dirty="0" smtClean="0">
                <a:latin typeface="Arial"/>
                <a:cs typeface="Arial"/>
              </a:rPr>
              <a:t>	more abstract </a:t>
            </a:r>
            <a:r>
              <a:rPr lang="en-US" sz="2000" dirty="0">
                <a:latin typeface="Arial"/>
                <a:cs typeface="Arial"/>
              </a:rPr>
              <a:t>phonemic level.</a:t>
            </a:r>
          </a:p>
          <a:p>
            <a:pPr marL="0" indent="0">
              <a:buNone/>
            </a:pPr>
            <a:endParaRPr lang="en-US" sz="2000" dirty="0"/>
          </a:p>
          <a:p>
            <a:pPr marL="0" indent="0">
              <a:buNone/>
            </a:pPr>
            <a:endParaRPr lang="en-US" sz="2000" dirty="0">
              <a:latin typeface="Arial"/>
              <a:cs typeface="Arial"/>
            </a:endParaRPr>
          </a:p>
          <a:p>
            <a:pPr marL="0" indent="0">
              <a:buNone/>
            </a:pPr>
            <a:r>
              <a:rPr lang="en-US" sz="2000" dirty="0" smtClean="0">
                <a:latin typeface="Arial"/>
                <a:cs typeface="Arial"/>
              </a:rPr>
              <a:t>	</a:t>
            </a:r>
          </a:p>
        </p:txBody>
      </p:sp>
    </p:spTree>
    <p:extLst>
      <p:ext uri="{BB962C8B-B14F-4D97-AF65-F5344CB8AC3E}">
        <p14:creationId xmlns:p14="http://schemas.microsoft.com/office/powerpoint/2010/main" val="199797122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latin typeface="Arial"/>
                <a:cs typeface="Arial"/>
              </a:rPr>
              <a:t>Section 5:</a:t>
            </a:r>
            <a:r>
              <a:rPr lang="en-US" sz="3200" dirty="0">
                <a:latin typeface="Arial"/>
                <a:cs typeface="Arial"/>
              </a:rPr>
              <a:t> </a:t>
            </a:r>
            <a:br>
              <a:rPr lang="en-US" sz="3200" dirty="0">
                <a:latin typeface="Arial"/>
                <a:cs typeface="Arial"/>
              </a:rPr>
            </a:br>
            <a:r>
              <a:rPr lang="en-US" sz="2400" dirty="0">
                <a:latin typeface="Arial"/>
                <a:cs typeface="Arial"/>
              </a:rPr>
              <a:t>IL as intermediate stage</a:t>
            </a:r>
          </a:p>
        </p:txBody>
      </p:sp>
      <p:sp>
        <p:nvSpPr>
          <p:cNvPr id="3" name="Content Placeholder 2"/>
          <p:cNvSpPr>
            <a:spLocks noGrp="1"/>
          </p:cNvSpPr>
          <p:nvPr>
            <p:ph idx="1"/>
          </p:nvPr>
        </p:nvSpPr>
        <p:spPr/>
        <p:txBody>
          <a:bodyPr>
            <a:normAutofit/>
          </a:bodyPr>
          <a:lstStyle/>
          <a:p>
            <a:pPr marL="0" indent="0">
              <a:buNone/>
            </a:pPr>
            <a:r>
              <a:rPr lang="en-US" sz="2400" dirty="0" smtClean="0">
                <a:latin typeface="Arial"/>
                <a:cs typeface="Arial"/>
              </a:rPr>
              <a:t>Sample study: </a:t>
            </a:r>
            <a:r>
              <a:rPr lang="en-US" sz="2400" dirty="0" err="1" smtClean="0">
                <a:latin typeface="Arial"/>
                <a:cs typeface="Arial"/>
              </a:rPr>
              <a:t>Flege</a:t>
            </a:r>
            <a:r>
              <a:rPr lang="en-US" sz="2400" dirty="0" smtClean="0">
                <a:latin typeface="Arial"/>
                <a:cs typeface="Arial"/>
              </a:rPr>
              <a:t> &amp; </a:t>
            </a:r>
            <a:r>
              <a:rPr lang="en-US" sz="2400" dirty="0" err="1" smtClean="0">
                <a:latin typeface="Arial"/>
                <a:cs typeface="Arial"/>
              </a:rPr>
              <a:t>Eefting</a:t>
            </a:r>
            <a:r>
              <a:rPr lang="en-US" sz="2400" dirty="0" smtClean="0">
                <a:latin typeface="Arial"/>
                <a:cs typeface="Arial"/>
              </a:rPr>
              <a:t> (1987)</a:t>
            </a:r>
          </a:p>
          <a:p>
            <a:pPr marL="0" indent="0">
              <a:buNone/>
            </a:pPr>
            <a:endParaRPr lang="en-US" sz="2400" dirty="0" smtClean="0">
              <a:latin typeface="Arial"/>
              <a:cs typeface="Arial"/>
            </a:endParaRPr>
          </a:p>
          <a:p>
            <a:pPr marL="0" indent="0">
              <a:buNone/>
            </a:pPr>
            <a:r>
              <a:rPr lang="en-US" sz="2000" dirty="0" smtClean="0"/>
              <a:t>	</a:t>
            </a:r>
            <a:r>
              <a:rPr lang="en-US" sz="2000" dirty="0" smtClean="0">
                <a:latin typeface="Arial"/>
                <a:cs typeface="Arial"/>
              </a:rPr>
              <a:t>The study analyzed the production of onset stops in English by 	native speakers of Spanish pronounced English stops with Voice 	Onset Times (VOT) that were reliably longer than those of native 	English 	speakers, but were also significantly shorter than those of 	monolingual Spanish speakers.</a:t>
            </a:r>
          </a:p>
          <a:p>
            <a:pPr marL="0" indent="0">
              <a:buNone/>
            </a:pPr>
            <a:endParaRPr lang="en-US" sz="2000" dirty="0"/>
          </a:p>
          <a:p>
            <a:pPr marL="0" indent="0">
              <a:buNone/>
            </a:pPr>
            <a:endParaRPr lang="en-US" sz="2000" dirty="0">
              <a:latin typeface="Arial"/>
              <a:cs typeface="Arial"/>
            </a:endParaRPr>
          </a:p>
          <a:p>
            <a:pPr marL="0" indent="0">
              <a:buNone/>
            </a:pPr>
            <a:r>
              <a:rPr lang="en-US" sz="2000" dirty="0" smtClean="0">
                <a:latin typeface="Arial"/>
                <a:cs typeface="Arial"/>
              </a:rPr>
              <a:t>	</a:t>
            </a:r>
          </a:p>
        </p:txBody>
      </p:sp>
    </p:spTree>
    <p:extLst>
      <p:ext uri="{BB962C8B-B14F-4D97-AF65-F5344CB8AC3E}">
        <p14:creationId xmlns:p14="http://schemas.microsoft.com/office/powerpoint/2010/main" val="48137532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latin typeface="Arial"/>
                <a:cs typeface="Arial"/>
              </a:rPr>
              <a:t>Section 5:</a:t>
            </a:r>
            <a:r>
              <a:rPr lang="en-US" sz="3600" dirty="0">
                <a:latin typeface="Arial"/>
                <a:cs typeface="Arial"/>
              </a:rPr>
              <a:t> </a:t>
            </a:r>
            <a:br>
              <a:rPr lang="en-US" sz="3600" dirty="0">
                <a:latin typeface="Arial"/>
                <a:cs typeface="Arial"/>
              </a:rPr>
            </a:br>
            <a:r>
              <a:rPr lang="en-US" sz="2400" dirty="0">
                <a:latin typeface="Arial"/>
                <a:cs typeface="Arial"/>
              </a:rPr>
              <a:t>IL as intermediate stage</a:t>
            </a:r>
          </a:p>
        </p:txBody>
      </p:sp>
      <p:sp>
        <p:nvSpPr>
          <p:cNvPr id="3" name="Content Placeholder 2"/>
          <p:cNvSpPr>
            <a:spLocks noGrp="1"/>
          </p:cNvSpPr>
          <p:nvPr>
            <p:ph idx="1"/>
          </p:nvPr>
        </p:nvSpPr>
        <p:spPr/>
        <p:txBody>
          <a:bodyPr>
            <a:normAutofit/>
          </a:bodyPr>
          <a:lstStyle/>
          <a:p>
            <a:pPr marL="0" indent="0">
              <a:buNone/>
            </a:pPr>
            <a:r>
              <a:rPr lang="en-US" sz="2400" dirty="0" smtClean="0">
                <a:latin typeface="Arial"/>
                <a:cs typeface="Arial"/>
              </a:rPr>
              <a:t>Optimality Theory </a:t>
            </a:r>
            <a:r>
              <a:rPr lang="en-US" sz="2000" dirty="0" smtClean="0">
                <a:latin typeface="Arial"/>
                <a:cs typeface="Arial"/>
              </a:rPr>
              <a:t>(example)</a:t>
            </a:r>
          </a:p>
          <a:p>
            <a:pPr marL="0" indent="0">
              <a:buNone/>
            </a:pPr>
            <a:endParaRPr lang="en-US" sz="2000" dirty="0" smtClean="0">
              <a:latin typeface="Arial"/>
              <a:cs typeface="Arial"/>
            </a:endParaRPr>
          </a:p>
          <a:p>
            <a:pPr marL="0" indent="0">
              <a:buNone/>
            </a:pPr>
            <a:r>
              <a:rPr lang="en-US" sz="2000" dirty="0" smtClean="0">
                <a:latin typeface="Arial"/>
                <a:cs typeface="Arial"/>
              </a:rPr>
              <a:t>	</a:t>
            </a:r>
            <a:r>
              <a:rPr lang="en-US" sz="2000" dirty="0" err="1" smtClean="0">
                <a:latin typeface="Arial"/>
                <a:cs typeface="Arial"/>
              </a:rPr>
              <a:t>Hancin</a:t>
            </a:r>
            <a:r>
              <a:rPr lang="en-US" sz="2000" dirty="0" smtClean="0">
                <a:latin typeface="Arial"/>
                <a:cs typeface="Arial"/>
              </a:rPr>
              <a:t>-Bhatt (2000): Characterized the acquisition of English 	codas by native speakers of Thai. </a:t>
            </a:r>
          </a:p>
          <a:p>
            <a:pPr marL="0" indent="0">
              <a:buNone/>
            </a:pPr>
            <a:endParaRPr lang="en-US" sz="2000" dirty="0">
              <a:latin typeface="Arial"/>
              <a:cs typeface="Arial"/>
            </a:endParaRPr>
          </a:p>
          <a:p>
            <a:pPr marL="0" indent="0">
              <a:buNone/>
            </a:pPr>
            <a:endParaRPr lang="en-US" sz="2000" dirty="0" smtClean="0">
              <a:latin typeface="Arial"/>
              <a:cs typeface="Arial"/>
            </a:endParaRPr>
          </a:p>
          <a:p>
            <a:pPr marL="0" indent="0">
              <a:buNone/>
            </a:pPr>
            <a:r>
              <a:rPr lang="en-US" sz="2000" dirty="0">
                <a:latin typeface="Arial"/>
                <a:cs typeface="Arial"/>
              </a:rPr>
              <a:t>	OT analyses of L2 phonologies explicitly claim that IL phonologies 	(in terms of constraint rankings) differ from L1 phonologies in the 	same way that L1 phonologies differ from each other.</a:t>
            </a:r>
          </a:p>
          <a:p>
            <a:pPr marL="0" indent="0">
              <a:buNone/>
            </a:pPr>
            <a:endParaRPr lang="en-US" sz="2000" dirty="0">
              <a:latin typeface="Arial"/>
              <a:cs typeface="Arial"/>
            </a:endParaRPr>
          </a:p>
          <a:p>
            <a:pPr marL="0" indent="0">
              <a:buNone/>
            </a:pPr>
            <a:r>
              <a:rPr lang="en-US" sz="2000" dirty="0" smtClean="0">
                <a:latin typeface="Arial"/>
                <a:cs typeface="Arial"/>
              </a:rPr>
              <a:t>	</a:t>
            </a:r>
            <a:endParaRPr lang="en-US" sz="2000" dirty="0">
              <a:latin typeface="Arial"/>
              <a:cs typeface="Arial"/>
            </a:endParaRPr>
          </a:p>
        </p:txBody>
      </p:sp>
    </p:spTree>
    <p:extLst>
      <p:ext uri="{BB962C8B-B14F-4D97-AF65-F5344CB8AC3E}">
        <p14:creationId xmlns:p14="http://schemas.microsoft.com/office/powerpoint/2010/main" val="45367021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latin typeface="Arial"/>
                <a:cs typeface="Arial"/>
              </a:rPr>
              <a:t>Section 5:</a:t>
            </a:r>
            <a:r>
              <a:rPr lang="en-US" sz="3600" dirty="0">
                <a:latin typeface="Arial"/>
                <a:cs typeface="Arial"/>
              </a:rPr>
              <a:t> </a:t>
            </a:r>
            <a:br>
              <a:rPr lang="en-US" sz="3600" dirty="0">
                <a:latin typeface="Arial"/>
                <a:cs typeface="Arial"/>
              </a:rPr>
            </a:br>
            <a:r>
              <a:rPr lang="en-US" sz="2400" dirty="0">
                <a:latin typeface="Arial"/>
                <a:cs typeface="Arial"/>
              </a:rPr>
              <a:t>IL as intermediate stage</a:t>
            </a:r>
          </a:p>
        </p:txBody>
      </p:sp>
      <p:sp>
        <p:nvSpPr>
          <p:cNvPr id="3" name="Content Placeholder 2"/>
          <p:cNvSpPr>
            <a:spLocks noGrp="1"/>
          </p:cNvSpPr>
          <p:nvPr>
            <p:ph idx="1"/>
          </p:nvPr>
        </p:nvSpPr>
        <p:spPr/>
        <p:txBody>
          <a:bodyPr>
            <a:normAutofit/>
          </a:bodyPr>
          <a:lstStyle/>
          <a:p>
            <a:pPr marL="0" indent="0">
              <a:buNone/>
            </a:pPr>
            <a:r>
              <a:rPr lang="en-US" sz="2400" dirty="0" smtClean="0">
                <a:latin typeface="Arial"/>
                <a:cs typeface="Arial"/>
              </a:rPr>
              <a:t>Derived Environments (Eckman &amp; Iverson, 2013)</a:t>
            </a:r>
          </a:p>
          <a:p>
            <a:pPr marL="0" indent="0">
              <a:buNone/>
            </a:pPr>
            <a:r>
              <a:rPr lang="en-US" sz="2000" dirty="0" smtClean="0">
                <a:latin typeface="Arial"/>
                <a:cs typeface="Arial"/>
              </a:rPr>
              <a:t>	Allophonic splits: “maximum difficulty” (</a:t>
            </a:r>
            <a:r>
              <a:rPr lang="en-US" sz="2000" dirty="0" err="1" smtClean="0">
                <a:latin typeface="Arial"/>
                <a:cs typeface="Arial"/>
              </a:rPr>
              <a:t>Lado</a:t>
            </a:r>
            <a:r>
              <a:rPr lang="en-US" sz="2000" dirty="0" smtClean="0">
                <a:latin typeface="Arial"/>
                <a:cs typeface="Arial"/>
              </a:rPr>
              <a:t>, 1957)</a:t>
            </a:r>
          </a:p>
          <a:p>
            <a:pPr marL="0" indent="0">
              <a:buNone/>
            </a:pPr>
            <a:endParaRPr lang="en-US" sz="2000" dirty="0" smtClean="0">
              <a:latin typeface="Arial"/>
              <a:cs typeface="Arial"/>
            </a:endParaRPr>
          </a:p>
          <a:p>
            <a:pPr marL="0" indent="0">
              <a:buNone/>
            </a:pPr>
            <a:r>
              <a:rPr lang="en-US" sz="1800" dirty="0" smtClean="0">
                <a:latin typeface="Arial"/>
                <a:cs typeface="Arial"/>
              </a:rPr>
              <a:t>		The acquisition of splitting NL allophones into TL phonemes involves 		two implicationally related stages.</a:t>
            </a:r>
          </a:p>
          <a:p>
            <a:pPr marL="0" indent="0">
              <a:buNone/>
            </a:pPr>
            <a:endParaRPr lang="en-US" sz="1800" dirty="0">
              <a:latin typeface="Arial"/>
              <a:cs typeface="Arial"/>
            </a:endParaRPr>
          </a:p>
          <a:p>
            <a:pPr marL="0" indent="0">
              <a:buNone/>
            </a:pPr>
            <a:r>
              <a:rPr lang="en-US" sz="1800" dirty="0" smtClean="0">
                <a:latin typeface="Arial"/>
                <a:cs typeface="Arial"/>
              </a:rPr>
              <a:t>		NL allophonic pattern is transferred to IL.</a:t>
            </a:r>
          </a:p>
          <a:p>
            <a:pPr marL="0" indent="0">
              <a:buNone/>
            </a:pPr>
            <a:endParaRPr lang="en-US" sz="1800" dirty="0">
              <a:latin typeface="Arial"/>
              <a:cs typeface="Arial"/>
            </a:endParaRPr>
          </a:p>
          <a:p>
            <a:pPr marL="0" indent="0">
              <a:buNone/>
            </a:pPr>
            <a:r>
              <a:rPr lang="en-US" sz="1800" dirty="0" smtClean="0">
                <a:latin typeface="Arial"/>
                <a:cs typeface="Arial"/>
              </a:rPr>
              <a:t>		Once the learner acquires the contrast in some words, the NL pattern 		can apply in the </a:t>
            </a:r>
            <a:r>
              <a:rPr lang="en-US" sz="1800" dirty="0">
                <a:latin typeface="Arial"/>
                <a:cs typeface="Arial"/>
              </a:rPr>
              <a:t>IL only </a:t>
            </a:r>
            <a:r>
              <a:rPr lang="en-US" sz="1800" dirty="0" smtClean="0">
                <a:latin typeface="Arial"/>
                <a:cs typeface="Arial"/>
              </a:rPr>
              <a:t>in derived environments.</a:t>
            </a:r>
            <a:endParaRPr lang="en-US" sz="1800" dirty="0">
              <a:latin typeface="Arial"/>
              <a:cs typeface="Arial"/>
            </a:endParaRPr>
          </a:p>
        </p:txBody>
      </p:sp>
    </p:spTree>
    <p:extLst>
      <p:ext uri="{BB962C8B-B14F-4D97-AF65-F5344CB8AC3E}">
        <p14:creationId xmlns:p14="http://schemas.microsoft.com/office/powerpoint/2010/main" val="113582325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latin typeface="Arial"/>
                <a:cs typeface="Arial"/>
              </a:rPr>
              <a:t>Section 5:</a:t>
            </a:r>
            <a:r>
              <a:rPr lang="en-US" sz="3600" dirty="0">
                <a:latin typeface="Arial"/>
                <a:cs typeface="Arial"/>
              </a:rPr>
              <a:t> </a:t>
            </a:r>
            <a:br>
              <a:rPr lang="en-US" sz="3600" dirty="0">
                <a:latin typeface="Arial"/>
                <a:cs typeface="Arial"/>
              </a:rPr>
            </a:br>
            <a:r>
              <a:rPr lang="en-US" sz="2400" dirty="0">
                <a:latin typeface="Arial"/>
                <a:cs typeface="Arial"/>
              </a:rPr>
              <a:t>IL as intermediate stage</a:t>
            </a:r>
          </a:p>
        </p:txBody>
      </p:sp>
      <p:sp>
        <p:nvSpPr>
          <p:cNvPr id="3" name="Content Placeholder 2"/>
          <p:cNvSpPr>
            <a:spLocks noGrp="1"/>
          </p:cNvSpPr>
          <p:nvPr>
            <p:ph idx="1"/>
          </p:nvPr>
        </p:nvSpPr>
        <p:spPr/>
        <p:txBody>
          <a:bodyPr>
            <a:normAutofit/>
          </a:bodyPr>
          <a:lstStyle/>
          <a:p>
            <a:pPr marL="0" indent="0">
              <a:buNone/>
            </a:pPr>
            <a:r>
              <a:rPr lang="en-US" sz="2400" dirty="0" smtClean="0">
                <a:latin typeface="Arial"/>
                <a:cs typeface="Arial"/>
              </a:rPr>
              <a:t>Derived Environments: </a:t>
            </a:r>
            <a:r>
              <a:rPr lang="en-US" sz="2000" dirty="0" smtClean="0">
                <a:latin typeface="Arial"/>
                <a:cs typeface="Arial"/>
              </a:rPr>
              <a:t>Allophonic splits = “maximum difficulty” (</a:t>
            </a:r>
            <a:r>
              <a:rPr lang="en-US" sz="2000" dirty="0" err="1" smtClean="0">
                <a:latin typeface="Arial"/>
                <a:cs typeface="Arial"/>
              </a:rPr>
              <a:t>Lado</a:t>
            </a:r>
            <a:r>
              <a:rPr lang="en-US" sz="2000" dirty="0" smtClean="0">
                <a:latin typeface="Arial"/>
                <a:cs typeface="Arial"/>
              </a:rPr>
              <a:t>, 1957)</a:t>
            </a:r>
          </a:p>
          <a:p>
            <a:pPr marL="0" indent="0">
              <a:buNone/>
            </a:pPr>
            <a:endParaRPr lang="en-US" sz="2000" dirty="0">
              <a:latin typeface="Arial"/>
              <a:cs typeface="Arial"/>
            </a:endParaRPr>
          </a:p>
          <a:p>
            <a:pPr marL="0" indent="0">
              <a:buNone/>
            </a:pPr>
            <a:r>
              <a:rPr lang="en-US" sz="2000" dirty="0" smtClean="0">
                <a:latin typeface="Arial"/>
                <a:cs typeface="Arial"/>
              </a:rPr>
              <a:t>	Stages of acquisition:</a:t>
            </a:r>
          </a:p>
          <a:p>
            <a:pPr marL="0" indent="0">
              <a:buNone/>
            </a:pPr>
            <a:r>
              <a:rPr lang="en-US" sz="1800" dirty="0" smtClean="0">
                <a:latin typeface="Arial"/>
                <a:cs typeface="Arial"/>
              </a:rPr>
              <a:t>		No contrast – Learner errs on contrast in all words</a:t>
            </a:r>
          </a:p>
          <a:p>
            <a:pPr marL="0" indent="0">
              <a:buNone/>
            </a:pPr>
            <a:r>
              <a:rPr lang="en-US" sz="1800" dirty="0" smtClean="0">
                <a:latin typeface="Arial"/>
                <a:cs typeface="Arial"/>
              </a:rPr>
              <a:t>		Partial contrast – Learner has the contrast in some (morphologically 			simplex) words; Learner errs on contrast only across morpheme 			boundaries</a:t>
            </a:r>
          </a:p>
          <a:p>
            <a:pPr marL="0" indent="0">
              <a:buNone/>
            </a:pPr>
            <a:r>
              <a:rPr lang="en-US" sz="1800" dirty="0" smtClean="0">
                <a:latin typeface="Arial"/>
                <a:cs typeface="Arial"/>
              </a:rPr>
              <a:t>		Full contrast – Learner has mastered the contrast in all environments</a:t>
            </a:r>
          </a:p>
        </p:txBody>
      </p:sp>
    </p:spTree>
    <p:extLst>
      <p:ext uri="{BB962C8B-B14F-4D97-AF65-F5344CB8AC3E}">
        <p14:creationId xmlns:p14="http://schemas.microsoft.com/office/powerpoint/2010/main" val="241414223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dirty="0">
                <a:latin typeface="Arial"/>
                <a:cs typeface="Arial"/>
              </a:rPr>
              <a:t>Section </a:t>
            </a:r>
            <a:r>
              <a:rPr lang="en-US" sz="2800" dirty="0" smtClean="0">
                <a:latin typeface="Arial"/>
                <a:cs typeface="Arial"/>
              </a:rPr>
              <a:t>5</a:t>
            </a:r>
            <a:r>
              <a:rPr lang="en-US" sz="2800" dirty="0">
                <a:latin typeface="Arial"/>
                <a:cs typeface="Arial"/>
              </a:rPr>
              <a:t/>
            </a:r>
            <a:br>
              <a:rPr lang="en-US" sz="2800" dirty="0">
                <a:latin typeface="Arial"/>
                <a:cs typeface="Arial"/>
              </a:rPr>
            </a:br>
            <a:r>
              <a:rPr lang="en-US" sz="2800" dirty="0" err="1" smtClean="0">
                <a:latin typeface="Arial"/>
                <a:cs typeface="Arial"/>
              </a:rPr>
              <a:t>Interlanguage</a:t>
            </a:r>
            <a:r>
              <a:rPr lang="en-US" sz="4000" dirty="0">
                <a:latin typeface="Arial"/>
                <a:cs typeface="Arial"/>
              </a:rPr>
              <a:t/>
            </a:r>
            <a:br>
              <a:rPr lang="en-US" sz="4000" dirty="0">
                <a:latin typeface="Arial"/>
                <a:cs typeface="Arial"/>
              </a:rPr>
            </a:br>
            <a:r>
              <a:rPr lang="en-US" sz="2400" dirty="0">
                <a:latin typeface="Arial"/>
                <a:cs typeface="Arial"/>
              </a:rPr>
              <a:t>As intermediate stages of acquisition</a:t>
            </a:r>
          </a:p>
        </p:txBody>
      </p:sp>
      <p:sp>
        <p:nvSpPr>
          <p:cNvPr id="3" name="Content Placeholder 2"/>
          <p:cNvSpPr>
            <a:spLocks noGrp="1"/>
          </p:cNvSpPr>
          <p:nvPr>
            <p:ph idx="1"/>
          </p:nvPr>
        </p:nvSpPr>
        <p:spPr/>
        <p:txBody>
          <a:bodyPr>
            <a:normAutofit/>
          </a:bodyPr>
          <a:lstStyle/>
          <a:p>
            <a:pPr marL="0" indent="0">
              <a:buNone/>
            </a:pPr>
            <a:r>
              <a:rPr lang="en-US" sz="2000" dirty="0" smtClean="0">
                <a:latin typeface="Arial"/>
                <a:cs typeface="Arial"/>
              </a:rPr>
              <a:t>	</a:t>
            </a:r>
            <a:r>
              <a:rPr lang="en-US" sz="2000" u="sng" dirty="0" smtClean="0">
                <a:latin typeface="Arial"/>
                <a:cs typeface="Arial"/>
              </a:rPr>
              <a:t>Covert contrasts</a:t>
            </a:r>
            <a:r>
              <a:rPr lang="en-US" sz="2000" dirty="0" smtClean="0">
                <a:latin typeface="Arial"/>
                <a:cs typeface="Arial"/>
              </a:rPr>
              <a:t>: A statistically significant acoustic distinction made 	by a learner between TL phonemes that is nevertheless not 	perceived by native speakers of the TL.</a:t>
            </a:r>
            <a:endParaRPr lang="en-US" sz="2000" dirty="0">
              <a:latin typeface="Arial"/>
              <a:cs typeface="Arial"/>
            </a:endParaRPr>
          </a:p>
        </p:txBody>
      </p:sp>
    </p:spTree>
    <p:extLst>
      <p:ext uri="{BB962C8B-B14F-4D97-AF65-F5344CB8AC3E}">
        <p14:creationId xmlns:p14="http://schemas.microsoft.com/office/powerpoint/2010/main" val="383414298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latin typeface="Arial"/>
                <a:cs typeface="Arial"/>
              </a:rPr>
              <a:t>Section 5:</a:t>
            </a:r>
            <a:r>
              <a:rPr lang="en-US" sz="3600" dirty="0">
                <a:latin typeface="Arial"/>
                <a:cs typeface="Arial"/>
              </a:rPr>
              <a:t> </a:t>
            </a:r>
            <a:br>
              <a:rPr lang="en-US" sz="3600" dirty="0">
                <a:latin typeface="Arial"/>
                <a:cs typeface="Arial"/>
              </a:rPr>
            </a:br>
            <a:r>
              <a:rPr lang="en-US" sz="2400" dirty="0">
                <a:latin typeface="Arial"/>
                <a:cs typeface="Arial"/>
              </a:rPr>
              <a:t>IL as intermediate stage</a:t>
            </a:r>
          </a:p>
        </p:txBody>
      </p:sp>
      <p:sp>
        <p:nvSpPr>
          <p:cNvPr id="3" name="Content Placeholder 2"/>
          <p:cNvSpPr>
            <a:spLocks noGrp="1"/>
          </p:cNvSpPr>
          <p:nvPr>
            <p:ph idx="1"/>
          </p:nvPr>
        </p:nvSpPr>
        <p:spPr/>
        <p:txBody>
          <a:bodyPr>
            <a:normAutofit/>
          </a:bodyPr>
          <a:lstStyle/>
          <a:p>
            <a:pPr marL="0" indent="0">
              <a:buNone/>
            </a:pPr>
            <a:r>
              <a:rPr lang="en-US" sz="2000" dirty="0" smtClean="0">
                <a:latin typeface="Arial"/>
                <a:cs typeface="Arial"/>
              </a:rPr>
              <a:t>	Covert contrasts have been attested for more than 30 years in L1 	acquisition and in disordered speech.</a:t>
            </a:r>
          </a:p>
          <a:p>
            <a:pPr marL="0" indent="0">
              <a:buNone/>
            </a:pPr>
            <a:endParaRPr lang="en-US" sz="2400" dirty="0">
              <a:latin typeface="Arial"/>
              <a:cs typeface="Arial"/>
            </a:endParaRPr>
          </a:p>
          <a:p>
            <a:pPr marL="0" indent="0">
              <a:buNone/>
            </a:pPr>
            <a:r>
              <a:rPr lang="en-US" sz="2000" dirty="0" smtClean="0">
                <a:latin typeface="Arial"/>
                <a:cs typeface="Arial"/>
              </a:rPr>
              <a:t>		</a:t>
            </a:r>
            <a:r>
              <a:rPr lang="en-US" sz="1800" dirty="0" err="1" smtClean="0">
                <a:latin typeface="Arial"/>
                <a:cs typeface="Arial"/>
              </a:rPr>
              <a:t>Macken</a:t>
            </a:r>
            <a:r>
              <a:rPr lang="en-US" sz="1800" dirty="0" smtClean="0">
                <a:latin typeface="Arial"/>
                <a:cs typeface="Arial"/>
              </a:rPr>
              <a:t> &amp; Barton (1980)</a:t>
            </a:r>
          </a:p>
          <a:p>
            <a:pPr marL="0" indent="0">
              <a:buNone/>
            </a:pPr>
            <a:endParaRPr lang="en-US" sz="1800" dirty="0">
              <a:latin typeface="Arial"/>
              <a:cs typeface="Arial"/>
            </a:endParaRPr>
          </a:p>
          <a:p>
            <a:pPr marL="0" indent="0">
              <a:buNone/>
            </a:pPr>
            <a:r>
              <a:rPr lang="en-US" sz="1800" dirty="0" smtClean="0">
                <a:latin typeface="Arial"/>
                <a:cs typeface="Arial"/>
              </a:rPr>
              <a:t>		</a:t>
            </a:r>
            <a:r>
              <a:rPr lang="en-US" sz="1800" dirty="0" err="1" smtClean="0">
                <a:latin typeface="Arial"/>
                <a:cs typeface="Arial"/>
              </a:rPr>
              <a:t>Gierut</a:t>
            </a:r>
            <a:r>
              <a:rPr lang="en-US" sz="1800" dirty="0" smtClean="0">
                <a:latin typeface="Arial"/>
                <a:cs typeface="Arial"/>
              </a:rPr>
              <a:t> &amp; </a:t>
            </a:r>
            <a:r>
              <a:rPr lang="en-US" sz="1800" dirty="0" err="1" smtClean="0">
                <a:latin typeface="Arial"/>
                <a:cs typeface="Arial"/>
              </a:rPr>
              <a:t>Dinnsen</a:t>
            </a:r>
            <a:r>
              <a:rPr lang="en-US" sz="1800" dirty="0" smtClean="0">
                <a:latin typeface="Arial"/>
                <a:cs typeface="Arial"/>
              </a:rPr>
              <a:t> (1986)</a:t>
            </a:r>
            <a:endParaRPr lang="en-US" sz="1800" dirty="0">
              <a:latin typeface="Arial"/>
              <a:cs typeface="Arial"/>
            </a:endParaRPr>
          </a:p>
        </p:txBody>
      </p:sp>
    </p:spTree>
    <p:extLst>
      <p:ext uri="{BB962C8B-B14F-4D97-AF65-F5344CB8AC3E}">
        <p14:creationId xmlns:p14="http://schemas.microsoft.com/office/powerpoint/2010/main" val="146224190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latin typeface="Arial"/>
                <a:cs typeface="Arial"/>
              </a:rPr>
              <a:t>Section 5:</a:t>
            </a:r>
            <a:r>
              <a:rPr lang="en-US" sz="3600" dirty="0">
                <a:latin typeface="Arial"/>
                <a:cs typeface="Arial"/>
              </a:rPr>
              <a:t> </a:t>
            </a:r>
            <a:br>
              <a:rPr lang="en-US" sz="3600" dirty="0">
                <a:latin typeface="Arial"/>
                <a:cs typeface="Arial"/>
              </a:rPr>
            </a:br>
            <a:r>
              <a:rPr lang="en-US" sz="2400" dirty="0">
                <a:latin typeface="Arial"/>
                <a:cs typeface="Arial"/>
              </a:rPr>
              <a:t>IL as intermediate stage</a:t>
            </a:r>
          </a:p>
        </p:txBody>
      </p:sp>
      <p:sp>
        <p:nvSpPr>
          <p:cNvPr id="3" name="Content Placeholder 2"/>
          <p:cNvSpPr>
            <a:spLocks noGrp="1"/>
          </p:cNvSpPr>
          <p:nvPr>
            <p:ph idx="1"/>
          </p:nvPr>
        </p:nvSpPr>
        <p:spPr/>
        <p:txBody>
          <a:bodyPr>
            <a:normAutofit/>
          </a:bodyPr>
          <a:lstStyle/>
          <a:p>
            <a:pPr marL="0" indent="0">
              <a:buNone/>
            </a:pPr>
            <a:r>
              <a:rPr lang="en-US" sz="2000" dirty="0" smtClean="0">
                <a:latin typeface="Arial"/>
                <a:cs typeface="Arial"/>
              </a:rPr>
              <a:t>	Covert contrasts have been attested in </a:t>
            </a:r>
            <a:r>
              <a:rPr lang="en-US" sz="2000" dirty="0">
                <a:latin typeface="Arial"/>
                <a:cs typeface="Arial"/>
              </a:rPr>
              <a:t>L2 acquisition only recently </a:t>
            </a:r>
            <a:r>
              <a:rPr lang="en-US" sz="2000" dirty="0" smtClean="0">
                <a:latin typeface="Arial"/>
                <a:cs typeface="Arial"/>
              </a:rPr>
              <a:t>	and </a:t>
            </a:r>
            <a:r>
              <a:rPr lang="en-US" sz="2000" dirty="0">
                <a:latin typeface="Arial"/>
                <a:cs typeface="Arial"/>
              </a:rPr>
              <a:t>sparsely .</a:t>
            </a:r>
            <a:endParaRPr lang="en-US" sz="2000" dirty="0" smtClean="0">
              <a:latin typeface="Arial"/>
              <a:cs typeface="Arial"/>
            </a:endParaRPr>
          </a:p>
          <a:p>
            <a:pPr marL="0" indent="0">
              <a:buNone/>
            </a:pPr>
            <a:endParaRPr lang="en-US" sz="2400" dirty="0">
              <a:latin typeface="Arial"/>
              <a:cs typeface="Arial"/>
            </a:endParaRPr>
          </a:p>
          <a:p>
            <a:pPr marL="0" indent="0">
              <a:buNone/>
            </a:pPr>
            <a:r>
              <a:rPr lang="en-US" sz="2000" dirty="0" smtClean="0">
                <a:latin typeface="Arial"/>
                <a:cs typeface="Arial"/>
              </a:rPr>
              <a:t>		</a:t>
            </a:r>
            <a:r>
              <a:rPr lang="en-US" sz="1800" dirty="0" smtClean="0">
                <a:latin typeface="Arial"/>
                <a:cs typeface="Arial"/>
              </a:rPr>
              <a:t>Lim &amp; Oh (2008)</a:t>
            </a:r>
          </a:p>
          <a:p>
            <a:pPr marL="0" indent="0">
              <a:buNone/>
            </a:pPr>
            <a:endParaRPr lang="en-US" sz="1800" dirty="0">
              <a:latin typeface="Arial"/>
              <a:cs typeface="Arial"/>
            </a:endParaRPr>
          </a:p>
          <a:p>
            <a:pPr marL="0" indent="0">
              <a:buNone/>
            </a:pPr>
            <a:r>
              <a:rPr lang="en-US" sz="1800" dirty="0" smtClean="0">
                <a:latin typeface="Arial"/>
                <a:cs typeface="Arial"/>
              </a:rPr>
              <a:t>		Eckman, Iverson &amp; Song (2014)</a:t>
            </a:r>
          </a:p>
          <a:p>
            <a:pPr marL="0" indent="0">
              <a:buNone/>
            </a:pPr>
            <a:endParaRPr lang="en-US" sz="1800" dirty="0">
              <a:latin typeface="Arial"/>
              <a:cs typeface="Arial"/>
            </a:endParaRPr>
          </a:p>
          <a:p>
            <a:pPr marL="0" indent="0">
              <a:buNone/>
            </a:pPr>
            <a:r>
              <a:rPr lang="en-US" sz="1800" dirty="0" smtClean="0">
                <a:latin typeface="Arial"/>
                <a:cs typeface="Arial"/>
              </a:rPr>
              <a:t>		Eckman</a:t>
            </a:r>
            <a:r>
              <a:rPr lang="en-US" sz="1800" dirty="0">
                <a:latin typeface="Arial"/>
                <a:cs typeface="Arial"/>
              </a:rPr>
              <a:t>, Iverson &amp; Song (</a:t>
            </a:r>
            <a:r>
              <a:rPr lang="en-US" sz="1800" dirty="0" smtClean="0">
                <a:latin typeface="Arial"/>
                <a:cs typeface="Arial"/>
              </a:rPr>
              <a:t>2015)</a:t>
            </a:r>
            <a:endParaRPr lang="en-US" sz="1800" dirty="0">
              <a:latin typeface="Arial"/>
              <a:cs typeface="Arial"/>
            </a:endParaRPr>
          </a:p>
          <a:p>
            <a:pPr marL="0" indent="0">
              <a:buNone/>
            </a:pPr>
            <a:endParaRPr lang="en-US" sz="2000" dirty="0" smtClean="0">
              <a:latin typeface="Arial"/>
              <a:cs typeface="Arial"/>
            </a:endParaRPr>
          </a:p>
          <a:p>
            <a:pPr marL="0" indent="0">
              <a:buNone/>
            </a:pPr>
            <a:endParaRPr lang="en-US" sz="2400" dirty="0">
              <a:latin typeface="Arial"/>
              <a:cs typeface="Arial"/>
            </a:endParaRPr>
          </a:p>
        </p:txBody>
      </p:sp>
    </p:spTree>
    <p:extLst>
      <p:ext uri="{BB962C8B-B14F-4D97-AF65-F5344CB8AC3E}">
        <p14:creationId xmlns:p14="http://schemas.microsoft.com/office/powerpoint/2010/main" val="17499929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latin typeface="Arial"/>
                <a:cs typeface="Arial"/>
              </a:rPr>
              <a:t>Introduction</a:t>
            </a:r>
            <a:br>
              <a:rPr lang="en-US" sz="2800" dirty="0">
                <a:latin typeface="Arial"/>
                <a:cs typeface="Arial"/>
              </a:rPr>
            </a:br>
            <a:r>
              <a:rPr lang="en-US" sz="2400" dirty="0">
                <a:latin typeface="Arial"/>
                <a:cs typeface="Arial"/>
              </a:rPr>
              <a:t>L2 </a:t>
            </a:r>
            <a:r>
              <a:rPr lang="en-US" sz="2400" dirty="0" smtClean="0">
                <a:latin typeface="Arial"/>
                <a:cs typeface="Arial"/>
              </a:rPr>
              <a:t>versus L1</a:t>
            </a:r>
            <a:endParaRPr lang="en-US" sz="2400" dirty="0">
              <a:latin typeface="Arial"/>
              <a:cs typeface="Arial"/>
            </a:endParaRPr>
          </a:p>
        </p:txBody>
      </p:sp>
      <p:sp>
        <p:nvSpPr>
          <p:cNvPr id="3" name="Content Placeholder 2"/>
          <p:cNvSpPr>
            <a:spLocks noGrp="1"/>
          </p:cNvSpPr>
          <p:nvPr>
            <p:ph idx="1"/>
          </p:nvPr>
        </p:nvSpPr>
        <p:spPr/>
        <p:txBody>
          <a:bodyPr>
            <a:normAutofit/>
          </a:bodyPr>
          <a:lstStyle/>
          <a:p>
            <a:pPr marL="0" indent="0">
              <a:buNone/>
            </a:pPr>
            <a:r>
              <a:rPr lang="en-US" sz="2400" dirty="0" smtClean="0">
                <a:latin typeface="Arial"/>
                <a:cs typeface="Arial"/>
              </a:rPr>
              <a:t>Time of life during acquisition</a:t>
            </a:r>
          </a:p>
          <a:p>
            <a:pPr marL="0" indent="0">
              <a:buNone/>
            </a:pPr>
            <a:endParaRPr lang="en-US" sz="2400" dirty="0">
              <a:latin typeface="Arial"/>
              <a:cs typeface="Arial"/>
            </a:endParaRPr>
          </a:p>
          <a:p>
            <a:pPr marL="0" indent="0">
              <a:buNone/>
            </a:pPr>
            <a:r>
              <a:rPr lang="en-US" sz="2000" dirty="0" smtClean="0">
                <a:latin typeface="Arial"/>
                <a:cs typeface="Arial"/>
              </a:rPr>
              <a:t>	L1 = acquisition during early childhood</a:t>
            </a:r>
          </a:p>
          <a:p>
            <a:pPr marL="0" indent="0">
              <a:buNone/>
            </a:pPr>
            <a:endParaRPr lang="en-US" sz="2000" dirty="0" smtClean="0">
              <a:latin typeface="Arial"/>
              <a:cs typeface="Arial"/>
            </a:endParaRPr>
          </a:p>
          <a:p>
            <a:pPr marL="0" indent="0">
              <a:buNone/>
            </a:pPr>
            <a:r>
              <a:rPr lang="en-US" sz="2400" dirty="0">
                <a:latin typeface="Arial"/>
                <a:cs typeface="Arial"/>
              </a:rPr>
              <a:t>	</a:t>
            </a:r>
            <a:r>
              <a:rPr lang="en-US" sz="2400" dirty="0" smtClean="0">
                <a:latin typeface="Arial"/>
                <a:cs typeface="Arial"/>
              </a:rPr>
              <a:t>	</a:t>
            </a:r>
            <a:r>
              <a:rPr lang="en-US" sz="1800" dirty="0" smtClean="0">
                <a:latin typeface="Arial"/>
                <a:cs typeface="Arial"/>
              </a:rPr>
              <a:t>End state is always that of a native speaker</a:t>
            </a:r>
          </a:p>
          <a:p>
            <a:pPr marL="0" indent="0">
              <a:buNone/>
            </a:pPr>
            <a:endParaRPr lang="en-US" sz="2400" dirty="0">
              <a:latin typeface="Arial"/>
              <a:cs typeface="Arial"/>
            </a:endParaRPr>
          </a:p>
        </p:txBody>
      </p:sp>
    </p:spTree>
    <p:extLst>
      <p:ext uri="{BB962C8B-B14F-4D97-AF65-F5344CB8AC3E}">
        <p14:creationId xmlns:p14="http://schemas.microsoft.com/office/powerpoint/2010/main" val="416221111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latin typeface="Arial"/>
                <a:cs typeface="Arial"/>
              </a:rPr>
              <a:t>Section 5:</a:t>
            </a:r>
            <a:r>
              <a:rPr lang="en-US" sz="3600" dirty="0">
                <a:latin typeface="Arial"/>
                <a:cs typeface="Arial"/>
              </a:rPr>
              <a:t> </a:t>
            </a:r>
            <a:br>
              <a:rPr lang="en-US" sz="3600" dirty="0">
                <a:latin typeface="Arial"/>
                <a:cs typeface="Arial"/>
              </a:rPr>
            </a:br>
            <a:r>
              <a:rPr lang="en-US" sz="2400" dirty="0">
                <a:latin typeface="Arial"/>
                <a:cs typeface="Arial"/>
              </a:rPr>
              <a:t>IL as intermediate stage</a:t>
            </a:r>
          </a:p>
        </p:txBody>
      </p:sp>
      <p:sp>
        <p:nvSpPr>
          <p:cNvPr id="3" name="Content Placeholder 2"/>
          <p:cNvSpPr>
            <a:spLocks noGrp="1"/>
          </p:cNvSpPr>
          <p:nvPr>
            <p:ph idx="1"/>
          </p:nvPr>
        </p:nvSpPr>
        <p:spPr/>
        <p:txBody>
          <a:bodyPr>
            <a:normAutofit/>
          </a:bodyPr>
          <a:lstStyle/>
          <a:p>
            <a:pPr marL="0" indent="0">
              <a:buNone/>
            </a:pPr>
            <a:r>
              <a:rPr lang="en-US" sz="2000" dirty="0" smtClean="0">
                <a:latin typeface="Arial"/>
                <a:cs typeface="Arial"/>
              </a:rPr>
              <a:t>	Covert contrasts have been hypothesized as an intermediate stage 	in L1 acquisition and in research on disordered speech.</a:t>
            </a:r>
          </a:p>
          <a:p>
            <a:pPr marL="0" indent="0">
              <a:buNone/>
            </a:pPr>
            <a:endParaRPr lang="en-US" sz="2400" dirty="0">
              <a:latin typeface="Arial"/>
              <a:cs typeface="Arial"/>
            </a:endParaRPr>
          </a:p>
          <a:p>
            <a:pPr marL="0" indent="0">
              <a:buNone/>
            </a:pPr>
            <a:r>
              <a:rPr lang="en-US" sz="1800" dirty="0" smtClean="0">
                <a:latin typeface="Arial"/>
                <a:cs typeface="Arial"/>
              </a:rPr>
              <a:t>		Findings suggest that transcription data alone are not sufficient for 			analysis of the acquisition of phonemic contrasts.</a:t>
            </a:r>
          </a:p>
          <a:p>
            <a:pPr marL="0" indent="0">
              <a:buNone/>
            </a:pPr>
            <a:endParaRPr lang="en-US" sz="1800" dirty="0">
              <a:latin typeface="Arial"/>
              <a:cs typeface="Arial"/>
            </a:endParaRPr>
          </a:p>
          <a:p>
            <a:pPr marL="0" indent="0">
              <a:buNone/>
            </a:pPr>
            <a:r>
              <a:rPr lang="en-US" sz="1800" dirty="0" smtClean="0">
                <a:latin typeface="Arial"/>
                <a:cs typeface="Arial"/>
              </a:rPr>
              <a:t>		I will have more to say about covert contrasts on Friday.</a:t>
            </a:r>
          </a:p>
          <a:p>
            <a:pPr marL="0" indent="0">
              <a:buNone/>
            </a:pPr>
            <a:endParaRPr lang="en-US" sz="2400" dirty="0">
              <a:latin typeface="Arial"/>
              <a:cs typeface="Arial"/>
            </a:endParaRPr>
          </a:p>
        </p:txBody>
      </p:sp>
    </p:spTree>
    <p:extLst>
      <p:ext uri="{BB962C8B-B14F-4D97-AF65-F5344CB8AC3E}">
        <p14:creationId xmlns:p14="http://schemas.microsoft.com/office/powerpoint/2010/main" val="251813729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Arial"/>
                <a:cs typeface="Arial"/>
              </a:rPr>
              <a:t>Summary and Conclusions</a:t>
            </a:r>
            <a:endParaRPr lang="en-US" sz="2400" dirty="0">
              <a:latin typeface="Arial"/>
              <a:cs typeface="Arial"/>
            </a:endParaRPr>
          </a:p>
        </p:txBody>
      </p:sp>
      <p:sp>
        <p:nvSpPr>
          <p:cNvPr id="3" name="Content Placeholder 2"/>
          <p:cNvSpPr>
            <a:spLocks noGrp="1"/>
          </p:cNvSpPr>
          <p:nvPr>
            <p:ph idx="1"/>
          </p:nvPr>
        </p:nvSpPr>
        <p:spPr/>
        <p:txBody>
          <a:bodyPr>
            <a:normAutofit/>
          </a:bodyPr>
          <a:lstStyle/>
          <a:p>
            <a:pPr marL="0" indent="0">
              <a:buNone/>
            </a:pPr>
            <a:r>
              <a:rPr lang="en-US" sz="2400" dirty="0" smtClean="0">
                <a:latin typeface="Arial"/>
                <a:cs typeface="Arial"/>
              </a:rPr>
              <a:t>Analysis of L2 phonology has taught us that</a:t>
            </a:r>
          </a:p>
          <a:p>
            <a:pPr marL="0" indent="0">
              <a:buNone/>
            </a:pPr>
            <a:endParaRPr lang="en-US" sz="2400" dirty="0">
              <a:latin typeface="Arial"/>
              <a:cs typeface="Arial"/>
            </a:endParaRPr>
          </a:p>
          <a:p>
            <a:pPr marL="0" indent="0">
              <a:buNone/>
            </a:pPr>
            <a:r>
              <a:rPr lang="en-US" sz="2000" dirty="0" smtClean="0">
                <a:latin typeface="Arial"/>
                <a:cs typeface="Arial"/>
              </a:rPr>
              <a:t>	NL can constrain the acquisition process;</a:t>
            </a:r>
          </a:p>
          <a:p>
            <a:pPr marL="0" indent="0">
              <a:buNone/>
            </a:pPr>
            <a:r>
              <a:rPr lang="en-US" sz="2000" dirty="0" smtClean="0">
                <a:latin typeface="Arial"/>
                <a:cs typeface="Arial"/>
              </a:rPr>
              <a:t>	L2 “errors” are systematic and show as much about what a learner 		knows about the TL 	as what the learner does not know;</a:t>
            </a:r>
          </a:p>
          <a:p>
            <a:pPr marL="0" indent="0">
              <a:buNone/>
            </a:pPr>
            <a:r>
              <a:rPr lang="en-US" sz="2000" dirty="0" smtClean="0">
                <a:latin typeface="Arial"/>
                <a:cs typeface="Arial"/>
              </a:rPr>
              <a:t>	L2 learners construct their own version of the TL grammar;</a:t>
            </a:r>
          </a:p>
          <a:p>
            <a:pPr marL="0" indent="0">
              <a:buNone/>
            </a:pPr>
            <a:r>
              <a:rPr lang="en-US" sz="2000" dirty="0" smtClean="0">
                <a:latin typeface="Arial"/>
                <a:cs typeface="Arial"/>
              </a:rPr>
              <a:t>	L2 acquisition becomes the learning of an IL;</a:t>
            </a:r>
          </a:p>
          <a:p>
            <a:pPr marL="0" indent="0">
              <a:buNone/>
            </a:pPr>
            <a:r>
              <a:rPr lang="en-US" sz="2000" dirty="0" smtClean="0">
                <a:latin typeface="Arial"/>
                <a:cs typeface="Arial"/>
              </a:rPr>
              <a:t>	IL grammars are intermediate stages of acquisition.</a:t>
            </a:r>
          </a:p>
          <a:p>
            <a:pPr marL="0" indent="0">
              <a:buNone/>
            </a:pPr>
            <a:endParaRPr lang="en-US" sz="2400" dirty="0">
              <a:latin typeface="Arial"/>
              <a:cs typeface="Arial"/>
            </a:endParaRPr>
          </a:p>
        </p:txBody>
      </p:sp>
    </p:spTree>
    <p:extLst>
      <p:ext uri="{BB962C8B-B14F-4D97-AF65-F5344CB8AC3E}">
        <p14:creationId xmlns:p14="http://schemas.microsoft.com/office/powerpoint/2010/main" val="67964072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lgn="ctr">
              <a:buNone/>
            </a:pPr>
            <a:r>
              <a:rPr lang="en-US" dirty="0" smtClean="0">
                <a:solidFill>
                  <a:srgbClr val="FF0000"/>
                </a:solidFill>
              </a:rPr>
              <a:t>Thank You!</a:t>
            </a:r>
            <a:endParaRPr lang="en-US" dirty="0">
              <a:solidFill>
                <a:srgbClr val="FF0000"/>
              </a:solidFill>
            </a:endParaRPr>
          </a:p>
        </p:txBody>
      </p:sp>
    </p:spTree>
    <p:extLst>
      <p:ext uri="{BB962C8B-B14F-4D97-AF65-F5344CB8AC3E}">
        <p14:creationId xmlns:p14="http://schemas.microsoft.com/office/powerpoint/2010/main" val="9808307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latin typeface="Arial"/>
                <a:cs typeface="Arial"/>
              </a:rPr>
              <a:t>Introduction</a:t>
            </a:r>
            <a:br>
              <a:rPr lang="en-US" sz="2800" dirty="0">
                <a:latin typeface="Arial"/>
                <a:cs typeface="Arial"/>
              </a:rPr>
            </a:br>
            <a:r>
              <a:rPr lang="en-US" sz="2400" dirty="0">
                <a:latin typeface="Arial"/>
                <a:cs typeface="Arial"/>
              </a:rPr>
              <a:t>L2 </a:t>
            </a:r>
            <a:r>
              <a:rPr lang="en-US" sz="2400" dirty="0" smtClean="0">
                <a:latin typeface="Arial"/>
                <a:cs typeface="Arial"/>
              </a:rPr>
              <a:t>versus L1</a:t>
            </a:r>
            <a:endParaRPr lang="en-US" sz="2400" dirty="0">
              <a:latin typeface="Arial"/>
              <a:cs typeface="Arial"/>
            </a:endParaRPr>
          </a:p>
        </p:txBody>
      </p:sp>
      <p:sp>
        <p:nvSpPr>
          <p:cNvPr id="3" name="Content Placeholder 2"/>
          <p:cNvSpPr>
            <a:spLocks noGrp="1"/>
          </p:cNvSpPr>
          <p:nvPr>
            <p:ph idx="1"/>
          </p:nvPr>
        </p:nvSpPr>
        <p:spPr/>
        <p:txBody>
          <a:bodyPr>
            <a:normAutofit/>
          </a:bodyPr>
          <a:lstStyle/>
          <a:p>
            <a:pPr marL="0" indent="0">
              <a:buNone/>
            </a:pPr>
            <a:endParaRPr lang="en-US" sz="2400" dirty="0">
              <a:latin typeface="Arial"/>
              <a:cs typeface="Arial"/>
            </a:endParaRPr>
          </a:p>
          <a:p>
            <a:pPr marL="0" indent="0">
              <a:buNone/>
            </a:pPr>
            <a:r>
              <a:rPr lang="en-US" sz="2400" dirty="0" smtClean="0">
                <a:latin typeface="Arial"/>
                <a:cs typeface="Arial"/>
              </a:rPr>
              <a:t>L2 = acquisition during adulthood</a:t>
            </a:r>
          </a:p>
          <a:p>
            <a:pPr marL="0" indent="0">
              <a:buNone/>
            </a:pPr>
            <a:endParaRPr lang="en-US" sz="2400" dirty="0" smtClean="0">
              <a:latin typeface="Arial"/>
              <a:cs typeface="Arial"/>
            </a:endParaRPr>
          </a:p>
          <a:p>
            <a:pPr marL="0" indent="0">
              <a:buNone/>
            </a:pPr>
            <a:r>
              <a:rPr lang="en-US" sz="2400" dirty="0">
                <a:latin typeface="Arial"/>
                <a:cs typeface="Arial"/>
              </a:rPr>
              <a:t>	</a:t>
            </a:r>
            <a:r>
              <a:rPr lang="en-US" sz="2000" dirty="0" smtClean="0">
                <a:latin typeface="Arial"/>
                <a:cs typeface="Arial"/>
              </a:rPr>
              <a:t>End state = non-native-speaker;</a:t>
            </a:r>
          </a:p>
          <a:p>
            <a:pPr marL="0" indent="0">
              <a:buNone/>
            </a:pPr>
            <a:r>
              <a:rPr lang="en-US" sz="2000" dirty="0">
                <a:latin typeface="Arial"/>
                <a:cs typeface="Arial"/>
              </a:rPr>
              <a:t>	</a:t>
            </a:r>
            <a:r>
              <a:rPr lang="en-US" sz="2000" dirty="0" smtClean="0">
                <a:latin typeface="Arial"/>
                <a:cs typeface="Arial"/>
              </a:rPr>
              <a:t>Pronunciation patterns generally distinct </a:t>
            </a:r>
            <a:r>
              <a:rPr lang="en-US" sz="2000" dirty="0">
                <a:latin typeface="Arial"/>
                <a:cs typeface="Arial"/>
              </a:rPr>
              <a:t>from </a:t>
            </a:r>
            <a:r>
              <a:rPr lang="en-US" sz="2000" dirty="0" smtClean="0">
                <a:latin typeface="Arial"/>
                <a:cs typeface="Arial"/>
              </a:rPr>
              <a:t>native speakers;</a:t>
            </a:r>
          </a:p>
          <a:p>
            <a:pPr marL="0" indent="0">
              <a:buNone/>
            </a:pPr>
            <a:r>
              <a:rPr lang="en-US" sz="2000" dirty="0">
                <a:latin typeface="Arial"/>
                <a:cs typeface="Arial"/>
              </a:rPr>
              <a:t>	</a:t>
            </a:r>
            <a:r>
              <a:rPr lang="en-US" sz="2000" dirty="0" smtClean="0">
                <a:latin typeface="Arial"/>
                <a:cs typeface="Arial"/>
              </a:rPr>
              <a:t>Learner patterns characterized as errors;</a:t>
            </a:r>
          </a:p>
          <a:p>
            <a:pPr marL="0" indent="0">
              <a:buNone/>
            </a:pPr>
            <a:r>
              <a:rPr lang="en-US" sz="2000" dirty="0" smtClean="0">
                <a:latin typeface="Arial"/>
                <a:cs typeface="Arial"/>
              </a:rPr>
              <a:t>	Errors are assumed to derive from differences between the native 		language (NL) and target language (TL).</a:t>
            </a:r>
            <a:endParaRPr lang="en-US" sz="2000" dirty="0">
              <a:latin typeface="Arial"/>
              <a:cs typeface="Arial"/>
            </a:endParaRPr>
          </a:p>
        </p:txBody>
      </p:sp>
    </p:spTree>
    <p:extLst>
      <p:ext uri="{BB962C8B-B14F-4D97-AF65-F5344CB8AC3E}">
        <p14:creationId xmlns:p14="http://schemas.microsoft.com/office/powerpoint/2010/main" val="18511802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Arial"/>
                <a:cs typeface="Arial"/>
              </a:rPr>
              <a:t>Introduction</a:t>
            </a:r>
            <a:endParaRPr lang="en-US" sz="2800" dirty="0">
              <a:latin typeface="Arial"/>
              <a:cs typeface="Arial"/>
            </a:endParaRPr>
          </a:p>
        </p:txBody>
      </p:sp>
      <p:sp>
        <p:nvSpPr>
          <p:cNvPr id="3" name="Content Placeholder 2"/>
          <p:cNvSpPr>
            <a:spLocks noGrp="1"/>
          </p:cNvSpPr>
          <p:nvPr>
            <p:ph idx="1"/>
          </p:nvPr>
        </p:nvSpPr>
        <p:spPr/>
        <p:txBody>
          <a:bodyPr>
            <a:normAutofit/>
          </a:bodyPr>
          <a:lstStyle/>
          <a:p>
            <a:pPr marL="0" indent="0">
              <a:buNone/>
            </a:pPr>
            <a:r>
              <a:rPr lang="en-US" sz="2400" dirty="0" smtClean="0">
                <a:latin typeface="Arial"/>
                <a:cs typeface="Arial"/>
              </a:rPr>
              <a:t>	Fundamental assumption: </a:t>
            </a:r>
          </a:p>
          <a:p>
            <a:pPr marL="0" indent="0">
              <a:buNone/>
            </a:pPr>
            <a:r>
              <a:rPr lang="en-US" sz="2000" dirty="0" smtClean="0">
                <a:latin typeface="Arial"/>
                <a:cs typeface="Arial"/>
              </a:rPr>
              <a:t>		no one can give the language to a learner; </a:t>
            </a:r>
          </a:p>
          <a:p>
            <a:pPr marL="0" indent="0">
              <a:buNone/>
            </a:pPr>
            <a:r>
              <a:rPr lang="en-US" sz="2000" dirty="0">
                <a:latin typeface="Arial"/>
                <a:cs typeface="Arial"/>
              </a:rPr>
              <a:t>	</a:t>
            </a:r>
            <a:r>
              <a:rPr lang="en-US" sz="2000" dirty="0" smtClean="0">
                <a:latin typeface="Arial"/>
                <a:cs typeface="Arial"/>
              </a:rPr>
              <a:t>	the learner must create the language.</a:t>
            </a:r>
          </a:p>
          <a:p>
            <a:pPr marL="0" indent="0">
              <a:buNone/>
            </a:pPr>
            <a:endParaRPr lang="en-US" sz="2400" dirty="0">
              <a:latin typeface="Arial"/>
              <a:cs typeface="Arial"/>
            </a:endParaRPr>
          </a:p>
          <a:p>
            <a:pPr marL="0" indent="0">
              <a:buNone/>
            </a:pPr>
            <a:r>
              <a:rPr lang="en-US" sz="2400" dirty="0" smtClean="0">
                <a:latin typeface="Arial"/>
                <a:cs typeface="Arial"/>
              </a:rPr>
              <a:t>	The goal of the linguist is to understand the nature of 	the learning process.</a:t>
            </a:r>
          </a:p>
          <a:p>
            <a:pPr marL="0" indent="0">
              <a:buNone/>
            </a:pPr>
            <a:endParaRPr lang="en-US" sz="2400" dirty="0" smtClean="0">
              <a:latin typeface="Arial"/>
              <a:cs typeface="Arial"/>
            </a:endParaRPr>
          </a:p>
          <a:p>
            <a:pPr marL="0" indent="0">
              <a:buNone/>
            </a:pPr>
            <a:endParaRPr lang="en-US" sz="2400" dirty="0">
              <a:latin typeface="Arial"/>
              <a:cs typeface="Arial"/>
            </a:endParaRPr>
          </a:p>
        </p:txBody>
      </p:sp>
    </p:spTree>
    <p:extLst>
      <p:ext uri="{BB962C8B-B14F-4D97-AF65-F5344CB8AC3E}">
        <p14:creationId xmlns:p14="http://schemas.microsoft.com/office/powerpoint/2010/main" val="19509944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1451</TotalTime>
  <Words>648</Words>
  <Application>Microsoft Macintosh PowerPoint</Application>
  <PresentationFormat>On-screen Show (4:3)</PresentationFormat>
  <Paragraphs>455</Paragraphs>
  <Slides>72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72</vt:i4>
      </vt:variant>
    </vt:vector>
  </HeadingPairs>
  <TitlesOfParts>
    <vt:vector size="75" baseType="lpstr">
      <vt:lpstr>Calibri</vt:lpstr>
      <vt:lpstr>Arial</vt:lpstr>
      <vt:lpstr>Office Theme</vt:lpstr>
      <vt:lpstr>Some aspects of second-language phonology: The characterization of interlanguage grammars. </vt:lpstr>
      <vt:lpstr>Overview</vt:lpstr>
      <vt:lpstr>Overview</vt:lpstr>
      <vt:lpstr>Overview</vt:lpstr>
      <vt:lpstr>Overview</vt:lpstr>
      <vt:lpstr>Overview</vt:lpstr>
      <vt:lpstr>Introduction L2 versus L1</vt:lpstr>
      <vt:lpstr>Introduction L2 versus L1</vt:lpstr>
      <vt:lpstr>Introduction</vt:lpstr>
      <vt:lpstr>Introduction</vt:lpstr>
      <vt:lpstr>Introduction</vt:lpstr>
      <vt:lpstr>Introduction</vt:lpstr>
      <vt:lpstr>Introduction</vt:lpstr>
      <vt:lpstr>Section 1 Early L2 Phonology</vt:lpstr>
      <vt:lpstr>Section 1 Contrastive Analysis Hypothesis (CAH)</vt:lpstr>
      <vt:lpstr>Section 1 CAH</vt:lpstr>
      <vt:lpstr>Section 1 CAH</vt:lpstr>
      <vt:lpstr>Section 1: CAH Additional hypotheses</vt:lpstr>
      <vt:lpstr>Section 1: CAH Additional hypotheses</vt:lpstr>
      <vt:lpstr>Section 1: CAH Example</vt:lpstr>
      <vt:lpstr>Section 1: CAH Additional hypotheses</vt:lpstr>
      <vt:lpstr>Section 1: CAH Additional hypotheses</vt:lpstr>
      <vt:lpstr>Section 1: CAH Studies and results</vt:lpstr>
      <vt:lpstr>Section 1: CAH Studies and results</vt:lpstr>
      <vt:lpstr>Section 1: CAH Studies and results</vt:lpstr>
      <vt:lpstr>Section 1: CAH Studies and results</vt:lpstr>
      <vt:lpstr>Section 1: CAH Legacy</vt:lpstr>
      <vt:lpstr>Section 1: CAH Legacy</vt:lpstr>
      <vt:lpstr>Section 2: Error Analysis</vt:lpstr>
      <vt:lpstr>Section 2: Error Analysis</vt:lpstr>
      <vt:lpstr>Section 2: Error Analysis Sample L2 Data: NL = Spanish</vt:lpstr>
      <vt:lpstr>Section 2: Error Analysis Sample L2 Data</vt:lpstr>
      <vt:lpstr>Section 2: Error Analysis Legacy</vt:lpstr>
      <vt:lpstr>Section 3 Interlanguage Hypothesis (ILH)</vt:lpstr>
      <vt:lpstr>Section 3 Interlanguage Hypothesis</vt:lpstr>
      <vt:lpstr>Section 3 Interlanguage Hypothesis</vt:lpstr>
      <vt:lpstr>Section 3 Interlanguage Hypothesis</vt:lpstr>
      <vt:lpstr>Section 3 Interlanguage Hypothesis</vt:lpstr>
      <vt:lpstr>Section 3 Interlanguage Hypothesis</vt:lpstr>
      <vt:lpstr>Section 3: ILH Sample L2 Data: NL = Spanish (repeated from above)</vt:lpstr>
      <vt:lpstr>Section 3 Interlanguage Hypothesis</vt:lpstr>
      <vt:lpstr>Section 3: ILH  IL Analysis</vt:lpstr>
      <vt:lpstr>Section 3: ILH  IL Analysis</vt:lpstr>
      <vt:lpstr>Section 3: ILH  IL Analysis</vt:lpstr>
      <vt:lpstr>Section 3: ILH </vt:lpstr>
      <vt:lpstr>Section 3: ILH </vt:lpstr>
      <vt:lpstr>Section 3: ILH </vt:lpstr>
      <vt:lpstr>Section 3: ILH  Legacy</vt:lpstr>
      <vt:lpstr>Section 3: ILH  Legacy</vt:lpstr>
      <vt:lpstr>Section 3: ILH  Legacy</vt:lpstr>
      <vt:lpstr>Section 4 Characterization of IL grammars</vt:lpstr>
      <vt:lpstr>Section 4 Characterization of IL grammars</vt:lpstr>
      <vt:lpstr>Section 4 Characterization of IL grammars</vt:lpstr>
      <vt:lpstr>Section 4 Characterization of IL grammars</vt:lpstr>
      <vt:lpstr>Section 4 Characterization of IL grammars</vt:lpstr>
      <vt:lpstr>Section 4 Characterization of IL grammars</vt:lpstr>
      <vt:lpstr>Section 4 Characterization of IL grammars</vt:lpstr>
      <vt:lpstr>Section 5:  IL as intermediate stage</vt:lpstr>
      <vt:lpstr>Section 5:  IL as intermediate stage</vt:lpstr>
      <vt:lpstr>Section 5:  IL as intermediate stage</vt:lpstr>
      <vt:lpstr>Section 5:  IL as intermediate stage</vt:lpstr>
      <vt:lpstr>Section 5:  IL as intermediate stage</vt:lpstr>
      <vt:lpstr>Section 5:  IL as intermediate stage</vt:lpstr>
      <vt:lpstr>Section 5:  IL as intermediate stage</vt:lpstr>
      <vt:lpstr>Section 5:  IL as intermediate stage</vt:lpstr>
      <vt:lpstr>Section 5:  IL as intermediate stage</vt:lpstr>
      <vt:lpstr>Section 5 Interlanguage As intermediate stages of acquisition</vt:lpstr>
      <vt:lpstr>Section 5:  IL as intermediate stage</vt:lpstr>
      <vt:lpstr>Section 5:  IL as intermediate stage</vt:lpstr>
      <vt:lpstr>Section 5:  IL as intermediate stage</vt:lpstr>
      <vt:lpstr>Summary and Conclusions</vt:lpstr>
      <vt:lpstr>PowerPoint Presentation</vt:lpstr>
    </vt:vector>
  </TitlesOfParts>
  <Company>UW Milwaukee</Company>
  <LinksUpToDate>false</LinksUpToDate>
  <SharedDoc>false</SharedDoc>
  <HyperlinksChanged>false</HyperlinksChanged>
  <AppVersion>15.0027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Some aspects of second-language phonology: The characterization of interlanguage grammars. </dc:title>
  <dc:creator>Fred Eckman User</dc:creator>
  <cp:lastModifiedBy>Fred R Eckman</cp:lastModifiedBy>
  <cp:revision>370</cp:revision>
  <dcterms:created xsi:type="dcterms:W3CDTF">2015-07-22T15:11:55Z</dcterms:created>
  <dcterms:modified xsi:type="dcterms:W3CDTF">2016-11-07T17:50:44Z</dcterms:modified>
</cp:coreProperties>
</file>