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68" r:id="rId4"/>
    <p:sldId id="258" r:id="rId5"/>
    <p:sldId id="259" r:id="rId6"/>
    <p:sldId id="260" r:id="rId7"/>
    <p:sldId id="261" r:id="rId8"/>
    <p:sldId id="274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26" autoAdjust="0"/>
  </p:normalViewPr>
  <p:slideViewPr>
    <p:cSldViewPr snapToGrid="0">
      <p:cViewPr>
        <p:scale>
          <a:sx n="75" d="100"/>
          <a:sy n="75" d="100"/>
        </p:scale>
        <p:origin x="-11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7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2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7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9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C4B3-ED78-514D-94E3-5D32A483F7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0233-2AD9-AD49-8B1C-11381906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.emf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the visual boundaries </a:t>
            </a:r>
            <a:br>
              <a:rPr lang="en-US" dirty="0" smtClean="0"/>
            </a:br>
            <a:r>
              <a:rPr lang="en-US" dirty="0" smtClean="0"/>
              <a:t>of Davis manifolds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Fredric D. Ancel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Wisconsin - Milwaukee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1" y="3809998"/>
            <a:ext cx="2780137" cy="2760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7" y="2322817"/>
            <a:ext cx="1576757" cy="15379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04800" y="1270000"/>
            <a:ext cx="73387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Fischer’s Idea:</a:t>
            </a:r>
            <a:r>
              <a:rPr lang="en-US" sz="2000" dirty="0" smtClean="0">
                <a:latin typeface="Helvetica"/>
                <a:cs typeface="Helvetica"/>
              </a:rPr>
              <a:t>  Consider the </a:t>
            </a:r>
            <a:r>
              <a:rPr lang="en-US" sz="2000" i="1" dirty="0" smtClean="0">
                <a:latin typeface="Helvetica"/>
                <a:cs typeface="Helvetica"/>
              </a:rPr>
              <a:t>Davis complex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sym typeface="Symbol"/>
              </a:rPr>
              <a:t>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based on ∂Q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To obtain </a:t>
            </a:r>
            <a:r>
              <a:rPr lang="en-US" sz="2000" dirty="0" smtClean="0">
                <a:sym typeface="Symbol"/>
              </a:rPr>
              <a:t>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from </a:t>
            </a:r>
            <a:r>
              <a:rPr lang="en-US" sz="2000" dirty="0" smtClean="0">
                <a:sym typeface="Symbol"/>
              </a:rPr>
              <a:t></a:t>
            </a:r>
            <a:r>
              <a:rPr lang="en-US" sz="2000" baseline="30000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,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replace each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by Cone(∂</a:t>
            </a:r>
            <a:r>
              <a:rPr lang="en-US" sz="2000" dirty="0" err="1" smtClean="0">
                <a:sym typeface="Symbol"/>
              </a:rPr>
              <a:t>Q</a:t>
            </a:r>
            <a:r>
              <a:rPr lang="en-US" sz="2000" baseline="30000" dirty="0" err="1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).</a:t>
            </a:r>
            <a:endParaRPr lang="en-US" sz="2000" dirty="0">
              <a:latin typeface="Helvetica"/>
              <a:cs typeface="Helvetica"/>
            </a:endParaRPr>
          </a:p>
          <a:p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2300" y="2527301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066" y="2286001"/>
            <a:ext cx="1608667" cy="1560451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516967" y="2459567"/>
            <a:ext cx="1389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Cone(∂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)</a:t>
            </a:r>
            <a:endParaRPr lang="en-US" sz="2000" dirty="0">
              <a:latin typeface="Helvetica"/>
              <a:cs typeface="Helvetica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556934" y="2912534"/>
            <a:ext cx="474133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4000" y="118533"/>
            <a:ext cx="846142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Question:</a:t>
            </a:r>
            <a:r>
              <a:rPr lang="en-US" sz="2400" dirty="0" smtClean="0">
                <a:latin typeface="Helvetica"/>
                <a:cs typeface="Helvetica"/>
              </a:rPr>
              <a:t> Can this </a:t>
            </a:r>
            <a:r>
              <a:rPr lang="en-US" sz="2400" dirty="0" err="1" smtClean="0">
                <a:latin typeface="Helvetica"/>
                <a:cs typeface="Helvetica"/>
              </a:rPr>
              <a:t>compactification</a:t>
            </a:r>
            <a:r>
              <a:rPr lang="en-US" sz="2400" dirty="0" smtClean="0">
                <a:latin typeface="Helvetica"/>
                <a:cs typeface="Helvetica"/>
              </a:rPr>
              <a:t> be made </a:t>
            </a:r>
            <a:r>
              <a:rPr lang="en-US" sz="2400" dirty="0" smtClean="0">
                <a:sym typeface="Symbol"/>
              </a:rPr>
              <a:t></a:t>
            </a:r>
            <a:r>
              <a:rPr lang="en-US" sz="2400" dirty="0" smtClean="0">
                <a:latin typeface="Helvetica"/>
                <a:cs typeface="Helvetica"/>
              </a:rPr>
              <a:t>-</a:t>
            </a:r>
            <a:r>
              <a:rPr lang="en-US" sz="2400" dirty="0" err="1" smtClean="0">
                <a:latin typeface="Helvetica"/>
                <a:cs typeface="Helvetica"/>
              </a:rPr>
              <a:t>equivariant</a:t>
            </a:r>
            <a:r>
              <a:rPr lang="en-US" sz="2400" dirty="0" smtClean="0">
                <a:latin typeface="Helvetica"/>
                <a:cs typeface="Helvetica"/>
              </a:rPr>
              <a:t>?</a:t>
            </a:r>
            <a:endParaRPr lang="en-US" sz="2400" b="1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Helvetica"/>
                <a:cs typeface="Helvetica"/>
              </a:rPr>
              <a:t>Answer:</a:t>
            </a:r>
            <a:r>
              <a:rPr lang="en-US" sz="2400" dirty="0" smtClean="0">
                <a:latin typeface="Helvetica"/>
                <a:cs typeface="Helvetica"/>
              </a:rPr>
              <a:t> Yes – Fischer (1998), A-</a:t>
            </a:r>
            <a:r>
              <a:rPr lang="en-US" sz="2400" dirty="0" err="1" smtClean="0">
                <a:latin typeface="Helvetica"/>
                <a:cs typeface="Helvetica"/>
              </a:rPr>
              <a:t>Guilbault</a:t>
            </a:r>
            <a:r>
              <a:rPr lang="en-US" sz="2400" dirty="0" smtClean="0">
                <a:latin typeface="Helvetica"/>
                <a:cs typeface="Helvetica"/>
              </a:rPr>
              <a:t> (1999)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71034" y="5103283"/>
            <a:ext cx="44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</a:t>
            </a:r>
            <a:r>
              <a:rPr lang="en-US" baseline="30000" dirty="0" smtClean="0">
                <a:latin typeface="Helvetica"/>
                <a:cs typeface="Helvetica"/>
              </a:rPr>
              <a:t>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98" y="3833870"/>
            <a:ext cx="2777067" cy="2737676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149168" y="5120216"/>
            <a:ext cx="41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</a:t>
            </a:r>
            <a:r>
              <a:rPr lang="en-US" baseline="30000" dirty="0" smtClean="0">
                <a:latin typeface="Helvetica"/>
                <a:cs typeface="Helvetica"/>
              </a:rPr>
              <a:t>n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284133" y="5181600"/>
            <a:ext cx="1117601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064000" y="5266266"/>
            <a:ext cx="1556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558ED5"/>
                </a:solidFill>
                <a:latin typeface="Helvetica"/>
                <a:cs typeface="Helvetica"/>
              </a:rPr>
              <a:t>equivariant</a:t>
            </a:r>
            <a:endParaRPr lang="en-US" sz="2000" dirty="0" smtClean="0">
              <a:solidFill>
                <a:srgbClr val="558ED5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558ED5"/>
                </a:solidFill>
                <a:latin typeface="Helvetica"/>
                <a:cs typeface="Helvetica"/>
              </a:rPr>
              <a:t>proper</a:t>
            </a:r>
          </a:p>
          <a:p>
            <a:pPr algn="ctr"/>
            <a:r>
              <a:rPr lang="en-US" sz="2000" dirty="0" err="1" smtClean="0">
                <a:solidFill>
                  <a:srgbClr val="558ED5"/>
                </a:solidFill>
                <a:latin typeface="Helvetica"/>
                <a:cs typeface="Helvetica"/>
              </a:rPr>
              <a:t>homotopy</a:t>
            </a:r>
            <a:endParaRPr lang="en-US" sz="2000" dirty="0" smtClean="0">
              <a:solidFill>
                <a:srgbClr val="558ED5"/>
              </a:solidFill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rgbClr val="558ED5"/>
                </a:solidFill>
                <a:latin typeface="Helvetica"/>
                <a:cs typeface="Helvetica"/>
              </a:rPr>
              <a:t>equivalence</a:t>
            </a:r>
            <a:endParaRPr lang="en-US" sz="2000" dirty="0">
              <a:solidFill>
                <a:srgbClr val="558ED5"/>
              </a:solidFill>
              <a:latin typeface="Helvetica"/>
              <a:cs typeface="Helvetic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73867" y="2404533"/>
            <a:ext cx="34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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56667" y="4673600"/>
            <a:ext cx="419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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9355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70" grpId="0"/>
      <p:bldP spid="79" grpId="0"/>
      <p:bldP spid="84" grpId="0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9867" y="654715"/>
            <a:ext cx="7044267" cy="553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Outline of Fischer’s proof: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Cone</a:t>
            </a:r>
            <a:r>
              <a:rPr lang="en-US" sz="2000" dirty="0">
                <a:latin typeface="Helvetica"/>
                <a:cs typeface="Helvetica"/>
              </a:rPr>
              <a:t>(∂</a:t>
            </a:r>
            <a:r>
              <a:rPr lang="en-US" sz="2000" dirty="0" err="1">
                <a:latin typeface="Helvetica"/>
                <a:cs typeface="Helvetica"/>
              </a:rPr>
              <a:t>Q</a:t>
            </a:r>
            <a:r>
              <a:rPr lang="en-US" sz="2000" baseline="30000" dirty="0" err="1">
                <a:latin typeface="Helvetica"/>
                <a:cs typeface="Helvetica"/>
              </a:rPr>
              <a:t>n</a:t>
            </a:r>
            <a:r>
              <a:rPr lang="en-US" sz="2000" dirty="0">
                <a:latin typeface="Helvetica"/>
                <a:cs typeface="Helvetica"/>
              </a:rPr>
              <a:t>) is a CAT(0) cube complex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     (because the mirror structure { </a:t>
            </a:r>
            <a:r>
              <a:rPr lang="en-US" sz="2000" dirty="0" err="1">
                <a:latin typeface="Helvetica"/>
                <a:cs typeface="Helvetica"/>
              </a:rPr>
              <a:t>C</a:t>
            </a:r>
            <a:r>
              <a:rPr lang="en-US" sz="2000" baseline="-25000" dirty="0" err="1">
                <a:latin typeface="Helvetica"/>
                <a:cs typeface="Helvetica"/>
              </a:rPr>
              <a:t>v</a:t>
            </a:r>
            <a:r>
              <a:rPr lang="en-US" sz="2000" dirty="0">
                <a:latin typeface="Helvetica"/>
                <a:cs typeface="Helvetica"/>
              </a:rPr>
              <a:t> : v </a:t>
            </a:r>
            <a:r>
              <a:rPr lang="en-US" sz="2000" dirty="0">
                <a:sym typeface="Symbol"/>
              </a:rPr>
              <a:t></a:t>
            </a:r>
            <a:r>
              <a:rPr lang="en-US" sz="2000" dirty="0">
                <a:latin typeface="Helvetica"/>
                <a:cs typeface="Helvetica"/>
              </a:rPr>
              <a:t> V } comes from </a:t>
            </a:r>
            <a:r>
              <a:rPr lang="en-US" sz="2000" dirty="0" smtClean="0">
                <a:latin typeface="Helvetica"/>
                <a:cs typeface="Helvetica"/>
              </a:rPr>
              <a:t>a</a:t>
            </a:r>
            <a:endParaRPr lang="en-US" sz="2000" i="1" dirty="0" smtClean="0">
              <a:latin typeface="Helvetica"/>
              <a:cs typeface="Helvetica"/>
            </a:endParaRPr>
          </a:p>
          <a:p>
            <a:r>
              <a:rPr lang="en-US" sz="2000" i="1" dirty="0" smtClean="0">
                <a:latin typeface="Helvetica"/>
                <a:cs typeface="Helvetica"/>
              </a:rPr>
              <a:t>     flag triangulation</a:t>
            </a:r>
            <a:r>
              <a:rPr lang="en-US" sz="2000" dirty="0" smtClean="0">
                <a:latin typeface="Helvetica"/>
                <a:cs typeface="Helvetica"/>
              </a:rPr>
              <a:t> of ∂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).</a:t>
            </a:r>
          </a:p>
          <a:p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Hence</a:t>
            </a:r>
            <a:r>
              <a:rPr lang="en-US" sz="2000" dirty="0">
                <a:latin typeface="Helvetica"/>
                <a:cs typeface="Helvetica"/>
              </a:rPr>
              <a:t>, the Davis complex </a:t>
            </a:r>
            <a:r>
              <a:rPr lang="en-US" sz="2000" dirty="0">
                <a:sym typeface="Symbol"/>
              </a:rPr>
              <a:t>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>
                <a:latin typeface="Helvetica"/>
                <a:cs typeface="Helvetica"/>
                <a:sym typeface="Symbol"/>
              </a:rPr>
              <a:t> is a CAT(0) cube complex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000" dirty="0">
              <a:latin typeface="Helvetica"/>
              <a:cs typeface="Helvetica"/>
              <a:sym typeface="Symbo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The visual boundary </a:t>
            </a:r>
            <a:r>
              <a:rPr lang="en-US" sz="2000" dirty="0">
                <a:latin typeface="Helvetica"/>
                <a:cs typeface="Helvetica"/>
                <a:sym typeface="Symbol"/>
              </a:rPr>
              <a:t>∂</a:t>
            </a:r>
            <a:r>
              <a:rPr lang="en-US" sz="2000" dirty="0">
                <a:sym typeface="Symbol"/>
              </a:rPr>
              <a:t>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of </a:t>
            </a:r>
            <a:r>
              <a:rPr lang="en-US" sz="2000" dirty="0" smtClean="0">
                <a:sym typeface="Symbol"/>
              </a:rPr>
              <a:t>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is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equivariantly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attached.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000" dirty="0" smtClean="0">
              <a:latin typeface="Helvetica"/>
              <a:cs typeface="Helvetica"/>
              <a:sym typeface="Symbo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Use </a:t>
            </a:r>
            <a:r>
              <a:rPr lang="en-US" sz="2000" dirty="0" smtClean="0">
                <a:solidFill>
                  <a:srgbClr val="558ED5"/>
                </a:solidFill>
                <a:sym typeface="Symbol"/>
              </a:rPr>
              <a:t>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to attach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  <a:sym typeface="Symbol"/>
              </a:rPr>
              <a:t>∂</a:t>
            </a:r>
            <a:r>
              <a:rPr lang="en-US" sz="2000" dirty="0">
                <a:sym typeface="Symbol"/>
              </a:rPr>
              <a:t>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equivariantly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to </a:t>
            </a:r>
            <a:r>
              <a:rPr lang="en-US" sz="2000" dirty="0"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as a Z-boundary.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000" dirty="0" smtClean="0">
              <a:latin typeface="Helvetica"/>
              <a:cs typeface="Helvetica"/>
              <a:sym typeface="Symbo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b="1" dirty="0" smtClean="0">
                <a:latin typeface="Helvetica"/>
                <a:cs typeface="Helvetica"/>
                <a:sym typeface="Symbol"/>
              </a:rPr>
              <a:t>!!!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 ∂</a:t>
            </a:r>
            <a:r>
              <a:rPr lang="en-US" sz="2000" dirty="0">
                <a:sym typeface="Symbol"/>
              </a:rPr>
              <a:t>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≈ J –  the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Jakobsche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fractal based on ∂Q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.  </a:t>
            </a:r>
            <a:r>
              <a:rPr lang="en-US" sz="2000" b="1" dirty="0" smtClean="0">
                <a:latin typeface="Helvetica"/>
                <a:cs typeface="Helvetica"/>
                <a:sym typeface="Symbol"/>
              </a:rPr>
              <a:t>!!!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b="1" dirty="0" smtClean="0">
              <a:latin typeface="Helvetica"/>
              <a:cs typeface="Helvetica"/>
              <a:sym typeface="Symbo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A-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Guilbault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(1999): The double of </a:t>
            </a:r>
            <a:r>
              <a:rPr lang="en-US" sz="2000" dirty="0"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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>
                <a:latin typeface="Helvetica"/>
                <a:cs typeface="Helvetica"/>
                <a:sym typeface="Symbol"/>
              </a:rPr>
              <a:t>∂</a:t>
            </a:r>
            <a:r>
              <a:rPr lang="en-US" sz="2000" dirty="0">
                <a:sym typeface="Symbol"/>
              </a:rPr>
              <a:t>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along ∂</a:t>
            </a:r>
            <a:r>
              <a:rPr lang="en-US" sz="2000" dirty="0">
                <a:sym typeface="Symbol"/>
              </a:rPr>
              <a:t>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is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homeomorphic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to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52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9" y="231381"/>
            <a:ext cx="88561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  <a:sym typeface="Symbol"/>
              </a:rPr>
              <a:t>The proof </a:t>
            </a:r>
            <a:r>
              <a:rPr lang="en-US" sz="2000" b="1" dirty="0">
                <a:latin typeface="Helvetica"/>
                <a:cs typeface="Helvetica"/>
                <a:sym typeface="Symbol"/>
              </a:rPr>
              <a:t>that</a:t>
            </a:r>
            <a:r>
              <a:rPr lang="en-US" sz="2000" dirty="0">
                <a:latin typeface="Helvetica"/>
                <a:cs typeface="Helvetica"/>
                <a:sym typeface="Symbol"/>
              </a:rPr>
              <a:t> </a:t>
            </a:r>
            <a:r>
              <a:rPr lang="en-US" sz="2000" b="1" dirty="0">
                <a:latin typeface="Helvetica"/>
                <a:cs typeface="Helvetica"/>
                <a:sym typeface="Symbol"/>
              </a:rPr>
              <a:t>∂</a:t>
            </a:r>
            <a:r>
              <a:rPr lang="en-US" sz="2000" b="1" dirty="0">
                <a:sym typeface="Symbol"/>
              </a:rPr>
              <a:t></a:t>
            </a:r>
            <a:r>
              <a:rPr lang="en-US" sz="2000" b="1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b="1" dirty="0">
                <a:latin typeface="Helvetica"/>
                <a:cs typeface="Helvetica"/>
                <a:sym typeface="Symbol"/>
              </a:rPr>
              <a:t> ≈ J:</a:t>
            </a:r>
            <a:r>
              <a:rPr lang="en-US" sz="2000" dirty="0">
                <a:latin typeface="Helvetica"/>
                <a:cs typeface="Helvetica"/>
                <a:sym typeface="Symbol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The </a:t>
            </a:r>
            <a:r>
              <a:rPr lang="en-US" sz="2000" b="1" i="1" dirty="0" smtClean="0">
                <a:solidFill>
                  <a:schemeClr val="accent6"/>
                </a:solidFill>
                <a:latin typeface="Helvetica"/>
                <a:cs typeface="Helvetica"/>
                <a:sym typeface="Symbol"/>
              </a:rPr>
              <a:t>natural</a:t>
            </a:r>
            <a:r>
              <a:rPr lang="en-US" sz="2000" i="1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proof should have followed from a </a:t>
            </a:r>
            <a:r>
              <a:rPr lang="en-US" sz="2000" i="1" dirty="0" smtClean="0">
                <a:latin typeface="Helvetica"/>
                <a:cs typeface="Helvetica"/>
                <a:sym typeface="Symbol"/>
              </a:rPr>
              <a:t>Morse Theory for manifolds </a:t>
            </a:r>
          </a:p>
          <a:p>
            <a:r>
              <a:rPr lang="en-US" sz="2000" i="1" dirty="0" smtClean="0">
                <a:latin typeface="Helvetica"/>
                <a:cs typeface="Helvetica"/>
                <a:sym typeface="Symbol"/>
              </a:rPr>
              <a:t>with singularities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developed by Davis-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Januszkiewicz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[DJ] (1991).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But there was a flaw in [DJ]’s proof</a:t>
            </a:r>
          </a:p>
          <a:p>
            <a:r>
              <a:rPr lang="en-US" sz="2000" dirty="0">
                <a:latin typeface="Helvetica"/>
                <a:cs typeface="Helvetica"/>
                <a:sym typeface="Symbol"/>
              </a:rPr>
              <a:t>(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corrected in recent paper by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Swiatkowski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– with help from D and J and the referee).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So Fischer took a less obvious approach.</a:t>
            </a:r>
          </a:p>
          <a:p>
            <a:endParaRPr lang="en-US" sz="2000" dirty="0">
              <a:latin typeface="Helvetica"/>
              <a:cs typeface="Helvetica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45771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32" y="372533"/>
            <a:ext cx="8517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  <a:sym typeface="Symbol"/>
              </a:rPr>
              <a:t>Outline of the </a:t>
            </a:r>
            <a:r>
              <a:rPr lang="en-US" sz="2000" b="1" i="1" dirty="0" smtClean="0">
                <a:solidFill>
                  <a:srgbClr val="F79646"/>
                </a:solidFill>
                <a:latin typeface="Helvetica"/>
                <a:cs typeface="Helvetica"/>
                <a:sym typeface="Symbol"/>
              </a:rPr>
              <a:t>natural</a:t>
            </a:r>
            <a:r>
              <a:rPr lang="en-US" sz="2000" b="1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000" b="1" dirty="0">
                <a:latin typeface="Helvetica"/>
                <a:cs typeface="Helvetica"/>
                <a:sym typeface="Symbol"/>
              </a:rPr>
              <a:t>proof that</a:t>
            </a:r>
            <a:r>
              <a:rPr lang="en-US" sz="2000" dirty="0">
                <a:latin typeface="Helvetica"/>
                <a:cs typeface="Helvetica"/>
                <a:sym typeface="Symbol"/>
              </a:rPr>
              <a:t> </a:t>
            </a:r>
            <a:r>
              <a:rPr lang="en-US" sz="2000" b="1" dirty="0">
                <a:latin typeface="Helvetica"/>
                <a:cs typeface="Helvetica"/>
                <a:sym typeface="Symbol"/>
              </a:rPr>
              <a:t>∂</a:t>
            </a:r>
            <a:r>
              <a:rPr lang="en-US" sz="2000" b="1" dirty="0">
                <a:sym typeface="Symbol"/>
              </a:rPr>
              <a:t></a:t>
            </a:r>
            <a:r>
              <a:rPr lang="en-US" sz="2000" b="1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b="1" dirty="0">
                <a:latin typeface="Helvetica"/>
                <a:cs typeface="Helvetica"/>
                <a:sym typeface="Symbol"/>
              </a:rPr>
              <a:t> ≈ J:</a:t>
            </a:r>
            <a:r>
              <a:rPr lang="en-US" sz="2000" dirty="0">
                <a:latin typeface="Helvetica"/>
                <a:cs typeface="Helvetica"/>
                <a:sym typeface="Symbol"/>
              </a:rPr>
              <a:t> </a:t>
            </a:r>
            <a:endParaRPr lang="en-US" sz="2000" dirty="0" smtClean="0">
              <a:latin typeface="Helvetica"/>
              <a:cs typeface="Helvetica"/>
              <a:sym typeface="Symbol"/>
            </a:endParaRPr>
          </a:p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endParaRPr lang="en-US" sz="2000" dirty="0">
              <a:latin typeface="Helvetica"/>
              <a:cs typeface="Helvetica"/>
              <a:sym typeface="Symbol"/>
            </a:endParaRPr>
          </a:p>
          <a:p>
            <a:r>
              <a:rPr lang="en-US" sz="2000" dirty="0">
                <a:latin typeface="Helvetica"/>
                <a:cs typeface="Helvetica"/>
                <a:sym typeface="Symbol"/>
              </a:rPr>
              <a:t>∂</a:t>
            </a:r>
            <a:r>
              <a:rPr lang="en-US" sz="2000" dirty="0">
                <a:sym typeface="Symbol"/>
              </a:rPr>
              <a:t>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>
                <a:latin typeface="Helvetica"/>
                <a:cs typeface="Helvetica"/>
                <a:sym typeface="Symbol"/>
              </a:rPr>
              <a:t> = </a:t>
            </a:r>
            <a:r>
              <a:rPr lang="en-US" sz="2000" dirty="0" err="1">
                <a:latin typeface="Helvetica"/>
                <a:cs typeface="Helvetica"/>
                <a:sym typeface="Symbol"/>
              </a:rPr>
              <a:t>lim</a:t>
            </a:r>
            <a:r>
              <a:rPr lang="en-US" sz="2000" dirty="0">
                <a:latin typeface="Helvetica"/>
                <a:cs typeface="Helvetica"/>
                <a:sym typeface="Symbol"/>
              </a:rPr>
              <a:t> { </a:t>
            </a:r>
            <a:r>
              <a:rPr lang="en-US" sz="2000" dirty="0" err="1">
                <a:latin typeface="Helvetica"/>
                <a:cs typeface="Helvetica"/>
                <a:sym typeface="Symbol"/>
              </a:rPr>
              <a:t>S</a:t>
            </a:r>
            <a:r>
              <a:rPr lang="en-US" sz="2000" baseline="-25000" dirty="0" err="1">
                <a:latin typeface="Helvetica"/>
                <a:cs typeface="Helvetica"/>
                <a:sym typeface="Symbol"/>
              </a:rPr>
              <a:t>r</a:t>
            </a:r>
            <a:r>
              <a:rPr lang="en-US" sz="2000" dirty="0">
                <a:latin typeface="Helvetica"/>
                <a:cs typeface="Helvetica"/>
                <a:sym typeface="Symbol"/>
              </a:rPr>
              <a:t>(p), </a:t>
            </a:r>
            <a:r>
              <a:rPr lang="en-US" sz="2000" dirty="0" err="1">
                <a:latin typeface="Helvetica"/>
                <a:cs typeface="Helvetica"/>
                <a:sym typeface="Symbol"/>
              </a:rPr>
              <a:t>g</a:t>
            </a:r>
            <a:r>
              <a:rPr lang="en-US" sz="2000" baseline="-25000" dirty="0" err="1">
                <a:latin typeface="Helvetica"/>
                <a:cs typeface="Helvetica"/>
                <a:sym typeface="Symbol"/>
              </a:rPr>
              <a:t>tr</a:t>
            </a:r>
            <a:r>
              <a:rPr lang="en-US" sz="2000" dirty="0">
                <a:latin typeface="Helvetica"/>
                <a:cs typeface="Helvetica"/>
                <a:sym typeface="Symbol"/>
              </a:rPr>
              <a:t> : t &gt; r &gt; 0 } </a:t>
            </a:r>
            <a:endParaRPr lang="en-US" sz="2000" dirty="0" smtClean="0">
              <a:latin typeface="Helvetica"/>
              <a:cs typeface="Helvetica"/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where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Helvetica"/>
                <a:cs typeface="Helvetica"/>
                <a:sym typeface="Symbol"/>
              </a:rPr>
              <a:t>S</a:t>
            </a:r>
            <a:r>
              <a:rPr lang="en-US" sz="2000" baseline="-25000" dirty="0" err="1" smtClean="0">
                <a:latin typeface="Helvetica"/>
                <a:cs typeface="Helvetica"/>
                <a:sym typeface="Symbol"/>
              </a:rPr>
              <a:t>r</a:t>
            </a:r>
            <a:r>
              <a:rPr lang="en-US" sz="2000" dirty="0">
                <a:latin typeface="Helvetica"/>
                <a:cs typeface="Helvetica"/>
                <a:sym typeface="Symbol"/>
              </a:rPr>
              <a:t>(p)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= metric </a:t>
            </a:r>
            <a:r>
              <a:rPr lang="en-US" sz="2000" dirty="0">
                <a:latin typeface="Helvetica"/>
                <a:cs typeface="Helvetica"/>
                <a:sym typeface="Symbol"/>
              </a:rPr>
              <a:t>sphere of radius r centered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at </a:t>
            </a:r>
            <a:r>
              <a:rPr lang="en-US" sz="2000" dirty="0">
                <a:latin typeface="Helvetica"/>
                <a:cs typeface="Helvetica"/>
                <a:sym typeface="Symbol"/>
              </a:rPr>
              <a:t>base point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p </a:t>
            </a:r>
            <a:r>
              <a:rPr lang="en-US" sz="2000" dirty="0">
                <a:latin typeface="Helvetica"/>
                <a:cs typeface="Helvetica"/>
                <a:sym typeface="Symbol"/>
              </a:rPr>
              <a:t>in </a:t>
            </a:r>
            <a:r>
              <a:rPr lang="en-US" sz="2000" dirty="0">
                <a:sym typeface="Symbol"/>
              </a:rPr>
              <a:t>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and</a:t>
            </a:r>
          </a:p>
          <a:p>
            <a:r>
              <a:rPr lang="en-US" sz="2000" dirty="0" err="1" smtClean="0">
                <a:latin typeface="Helvetica"/>
                <a:cs typeface="Helvetica"/>
                <a:sym typeface="Symbol"/>
              </a:rPr>
              <a:t>g</a:t>
            </a:r>
            <a:r>
              <a:rPr lang="en-US" sz="2000" baseline="-25000" dirty="0" err="1" smtClean="0">
                <a:latin typeface="Helvetica"/>
                <a:cs typeface="Helvetica"/>
                <a:sym typeface="Symbol"/>
              </a:rPr>
              <a:t>tr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>
                <a:latin typeface="Helvetica"/>
                <a:cs typeface="Helvetica"/>
                <a:sym typeface="Symbol"/>
              </a:rPr>
              <a:t>: </a:t>
            </a:r>
            <a:r>
              <a:rPr lang="en-US" sz="2000" dirty="0">
                <a:latin typeface="Helvetica"/>
                <a:cs typeface="Helvetica"/>
              </a:rPr>
              <a:t>S</a:t>
            </a:r>
            <a:r>
              <a:rPr lang="en-US" sz="2000" baseline="-25000" dirty="0">
                <a:latin typeface="Helvetica"/>
                <a:cs typeface="Helvetica"/>
              </a:rPr>
              <a:t>t</a:t>
            </a:r>
            <a:r>
              <a:rPr lang="en-US" sz="2000" dirty="0">
                <a:latin typeface="Helvetica"/>
                <a:cs typeface="Helvetica"/>
              </a:rPr>
              <a:t>(p) </a:t>
            </a:r>
            <a:r>
              <a:rPr lang="en-US" sz="2000" dirty="0">
                <a:sym typeface="Symbol"/>
              </a:rPr>
              <a:t>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err="1">
                <a:latin typeface="Helvetica"/>
                <a:cs typeface="Helvetica"/>
              </a:rPr>
              <a:t>S</a:t>
            </a:r>
            <a:r>
              <a:rPr lang="en-US" sz="2000" baseline="-25000" dirty="0" err="1">
                <a:latin typeface="Helvetica"/>
                <a:cs typeface="Helvetica"/>
              </a:rPr>
              <a:t>r</a:t>
            </a:r>
            <a:r>
              <a:rPr lang="en-US" sz="2000" dirty="0">
                <a:latin typeface="Helvetica"/>
                <a:cs typeface="Helvetica"/>
              </a:rPr>
              <a:t>(p) is geodesic retraction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75267" y="1354666"/>
            <a:ext cx="33019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67" y="2717800"/>
            <a:ext cx="4114800" cy="384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4833" y="5278967"/>
            <a:ext cx="72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S</a:t>
            </a:r>
            <a:r>
              <a:rPr lang="en-US" sz="2000" baseline="-25000" dirty="0" err="1" smtClean="0">
                <a:latin typeface="Helvetica"/>
                <a:cs typeface="Helvetica"/>
              </a:rPr>
              <a:t>r</a:t>
            </a:r>
            <a:r>
              <a:rPr lang="en-US" sz="2000" dirty="0" smtClean="0">
                <a:latin typeface="Helvetica"/>
                <a:cs typeface="Helvetica"/>
              </a:rPr>
              <a:t>(p)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0383" y="449580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p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0083" y="6028267"/>
            <a:ext cx="716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S</a:t>
            </a:r>
            <a:r>
              <a:rPr lang="en-US" sz="2000" baseline="-25000" dirty="0">
                <a:latin typeface="Helvetica"/>
                <a:cs typeface="Helvetica"/>
              </a:rPr>
              <a:t>t</a:t>
            </a:r>
            <a:r>
              <a:rPr lang="en-US" sz="2000" dirty="0" smtClean="0">
                <a:latin typeface="Helvetica"/>
                <a:cs typeface="Helvetica"/>
              </a:rPr>
              <a:t>(p)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0083" y="5272617"/>
            <a:ext cx="43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g</a:t>
            </a:r>
            <a:r>
              <a:rPr lang="en-US" sz="2000" baseline="-25000" dirty="0" err="1" smtClean="0">
                <a:latin typeface="Helvetica"/>
                <a:cs typeface="Helvetica"/>
              </a:rPr>
              <a:t>tr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784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533" y="543847"/>
            <a:ext cx="8415867" cy="4136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Helvetica"/>
                <a:cs typeface="Helvetica"/>
                <a:sym typeface="Symbol"/>
              </a:rPr>
              <a:t>{ </a:t>
            </a:r>
            <a:r>
              <a:rPr lang="en-US" dirty="0" err="1">
                <a:latin typeface="Helvetica"/>
                <a:cs typeface="Helvetica"/>
                <a:sym typeface="Symbol"/>
              </a:rPr>
              <a:t>S</a:t>
            </a:r>
            <a:r>
              <a:rPr lang="en-US" baseline="-25000" dirty="0" err="1">
                <a:latin typeface="Helvetica"/>
                <a:cs typeface="Helvetica"/>
                <a:sym typeface="Symbol"/>
              </a:rPr>
              <a:t>r</a:t>
            </a:r>
            <a:r>
              <a:rPr lang="en-US" dirty="0">
                <a:latin typeface="Helvetica"/>
                <a:cs typeface="Helvetica"/>
                <a:sym typeface="Symbol"/>
              </a:rPr>
              <a:t>(p), </a:t>
            </a:r>
            <a:r>
              <a:rPr lang="en-US" dirty="0" err="1">
                <a:latin typeface="Helvetica"/>
                <a:cs typeface="Helvetica"/>
                <a:sym typeface="Symbol"/>
              </a:rPr>
              <a:t>g</a:t>
            </a:r>
            <a:r>
              <a:rPr lang="en-US" baseline="-25000" dirty="0" err="1">
                <a:latin typeface="Helvetica"/>
                <a:cs typeface="Helvetica"/>
                <a:sym typeface="Symbol"/>
              </a:rPr>
              <a:t>tr</a:t>
            </a:r>
            <a:r>
              <a:rPr lang="en-US" dirty="0">
                <a:latin typeface="Helvetica"/>
                <a:cs typeface="Helvetica"/>
                <a:sym typeface="Symbol"/>
              </a:rPr>
              <a:t> : t &gt; r &gt; 0 } is a controlled inverse sequence of connected sums of </a:t>
            </a:r>
            <a:r>
              <a:rPr lang="en-US" dirty="0">
                <a:latin typeface="Helvetica"/>
                <a:cs typeface="Helvetica"/>
              </a:rPr>
              <a:t>∂</a:t>
            </a:r>
            <a:r>
              <a:rPr lang="en-US" dirty="0" err="1">
                <a:latin typeface="Helvetica"/>
                <a:cs typeface="Helvetica"/>
              </a:rPr>
              <a:t>Q</a:t>
            </a:r>
            <a:r>
              <a:rPr lang="en-US" baseline="30000" dirty="0" err="1">
                <a:latin typeface="Helvetica"/>
                <a:cs typeface="Helvetica"/>
              </a:rPr>
              <a:t>n</a:t>
            </a:r>
            <a:r>
              <a:rPr lang="en-US" dirty="0">
                <a:latin typeface="Helvetica"/>
                <a:cs typeface="Helvetica"/>
              </a:rPr>
              <a:t> </a:t>
            </a:r>
            <a:endParaRPr lang="en-US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Helvetica"/>
                <a:cs typeface="Helvetica"/>
              </a:rPr>
              <a:t>because</a:t>
            </a:r>
            <a:r>
              <a:rPr lang="en-US" dirty="0">
                <a:latin typeface="Helvetica"/>
                <a:cs typeface="Helvetica"/>
              </a:rPr>
              <a:t>:</a:t>
            </a:r>
            <a:r>
              <a:rPr lang="en-US" dirty="0">
                <a:latin typeface="Helvetica"/>
                <a:cs typeface="Helvetica"/>
                <a:sym typeface="Symbol"/>
              </a:rPr>
              <a:t> </a:t>
            </a:r>
            <a:endParaRPr lang="en-US" dirty="0" smtClean="0">
              <a:latin typeface="Helvetica"/>
              <a:cs typeface="Helvetica"/>
              <a:sym typeface="Symbol"/>
            </a:endParaRPr>
          </a:p>
          <a:p>
            <a:endParaRPr lang="en-US" dirty="0">
              <a:latin typeface="Helvetica"/>
              <a:cs typeface="Helvetica"/>
              <a:sym typeface="Symbol"/>
            </a:endParaRPr>
          </a:p>
          <a:p>
            <a:r>
              <a:rPr lang="en-US" dirty="0">
                <a:latin typeface="Helvetica"/>
                <a:cs typeface="Helvetica"/>
                <a:sym typeface="Symbol"/>
              </a:rPr>
              <a:t>	1) If S</a:t>
            </a:r>
            <a:r>
              <a:rPr lang="en-US" baseline="-25000" dirty="0">
                <a:latin typeface="Helvetica"/>
                <a:cs typeface="Helvetica"/>
                <a:sym typeface="Symbol"/>
              </a:rPr>
              <a:t>a</a:t>
            </a:r>
            <a:r>
              <a:rPr lang="en-US" dirty="0">
                <a:latin typeface="Helvetica"/>
                <a:cs typeface="Helvetica"/>
                <a:sym typeface="Symbol"/>
              </a:rPr>
              <a:t>(p) contains a </a:t>
            </a:r>
            <a:r>
              <a:rPr lang="en-US" dirty="0" smtClean="0">
                <a:latin typeface="Helvetica"/>
                <a:cs typeface="Helvetica"/>
                <a:sym typeface="Symbol"/>
              </a:rPr>
              <a:t>singularity q, </a:t>
            </a:r>
            <a:r>
              <a:rPr lang="en-US" dirty="0">
                <a:latin typeface="Helvetica"/>
                <a:cs typeface="Helvetica"/>
                <a:sym typeface="Symbol"/>
              </a:rPr>
              <a:t>then for </a:t>
            </a:r>
            <a:r>
              <a:rPr lang="en-US" dirty="0" err="1">
                <a:latin typeface="Helvetica"/>
                <a:cs typeface="Helvetica"/>
                <a:sym typeface="Symbol"/>
              </a:rPr>
              <a:t>suffiently</a:t>
            </a:r>
            <a:r>
              <a:rPr lang="en-US" dirty="0">
                <a:latin typeface="Helvetica"/>
                <a:cs typeface="Helvetica"/>
                <a:sym typeface="Symbol"/>
              </a:rPr>
              <a:t> small r</a:t>
            </a:r>
            <a:r>
              <a:rPr lang="en-US" dirty="0"/>
              <a:t> </a:t>
            </a:r>
            <a:r>
              <a:rPr lang="en-US" dirty="0">
                <a:latin typeface="Helvetica"/>
                <a:cs typeface="Helvetica"/>
              </a:rPr>
              <a:t>&gt; 0,</a:t>
            </a:r>
          </a:p>
          <a:p>
            <a:r>
              <a:rPr lang="en-US" dirty="0">
                <a:latin typeface="Helvetica"/>
                <a:cs typeface="Helvetica"/>
              </a:rPr>
              <a:t> 	S</a:t>
            </a:r>
            <a:r>
              <a:rPr lang="en-US" baseline="-25000" dirty="0">
                <a:latin typeface="Helvetica"/>
                <a:cs typeface="Helvetica"/>
              </a:rPr>
              <a:t>a + r</a:t>
            </a:r>
            <a:r>
              <a:rPr lang="en-US" dirty="0">
                <a:latin typeface="Helvetica"/>
                <a:cs typeface="Helvetica"/>
              </a:rPr>
              <a:t>(p) </a:t>
            </a:r>
            <a:r>
              <a:rPr lang="en-US" dirty="0" smtClean="0">
                <a:latin typeface="Helvetica"/>
                <a:cs typeface="Helvetica"/>
              </a:rPr>
              <a:t> ≈ </a:t>
            </a:r>
            <a:r>
              <a:rPr lang="en-US" dirty="0">
                <a:latin typeface="Helvetica"/>
                <a:cs typeface="Helvetica"/>
              </a:rPr>
              <a:t>(controlled</a:t>
            </a:r>
            <a:r>
              <a:rPr lang="en-US" dirty="0" smtClean="0">
                <a:latin typeface="Helvetica"/>
                <a:cs typeface="Helvetica"/>
              </a:rPr>
              <a:t>)  S</a:t>
            </a:r>
            <a:r>
              <a:rPr lang="en-US" baseline="-25000" dirty="0" smtClean="0"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(p) # Link(q,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</a:t>
            </a:r>
            <a:r>
              <a:rPr lang="en-US" dirty="0">
                <a:latin typeface="Helvetica"/>
                <a:cs typeface="Helvetica"/>
                <a:sym typeface="Symbol"/>
              </a:rPr>
              <a:t>)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Helvetica"/>
                <a:cs typeface="Helvetica"/>
              </a:rPr>
              <a:t>	2) If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baseline="-25000" dirty="0" err="1">
                <a:latin typeface="Helvetica"/>
                <a:cs typeface="Helvetica"/>
              </a:rPr>
              <a:t>r</a:t>
            </a:r>
            <a:r>
              <a:rPr lang="en-US" dirty="0">
                <a:latin typeface="Helvetica"/>
                <a:cs typeface="Helvetica"/>
              </a:rPr>
              <a:t>(p) contains no singularities for a ≤ r &lt; b, then</a:t>
            </a:r>
            <a:r>
              <a:rPr lang="en-US" dirty="0">
                <a:latin typeface="Helvetica"/>
                <a:cs typeface="Helvetica"/>
                <a:sym typeface="Symbol"/>
              </a:rPr>
              <a:t> </a:t>
            </a:r>
            <a:r>
              <a:rPr lang="en-US" dirty="0" err="1">
                <a:latin typeface="Helvetica"/>
                <a:cs typeface="Helvetica"/>
                <a:sym typeface="Symbol"/>
              </a:rPr>
              <a:t>g</a:t>
            </a:r>
            <a:r>
              <a:rPr lang="en-US" baseline="-25000" dirty="0" err="1">
                <a:latin typeface="Helvetica"/>
                <a:cs typeface="Helvetica"/>
                <a:sym typeface="Symbol"/>
              </a:rPr>
              <a:t>ba</a:t>
            </a:r>
            <a:r>
              <a:rPr lang="en-US" dirty="0">
                <a:latin typeface="Helvetica"/>
                <a:cs typeface="Helvetica"/>
                <a:sym typeface="Symbol"/>
              </a:rPr>
              <a:t> : </a:t>
            </a:r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baseline="-25000" dirty="0" err="1" smtClean="0"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(</a:t>
            </a:r>
            <a:r>
              <a:rPr lang="en-US" dirty="0">
                <a:latin typeface="Helvetica"/>
                <a:cs typeface="Helvetica"/>
              </a:rPr>
              <a:t>p) </a:t>
            </a:r>
            <a:r>
              <a:rPr lang="en-US" dirty="0">
                <a:sym typeface="Symbol"/>
              </a:rPr>
              <a:t></a:t>
            </a:r>
            <a:r>
              <a:rPr lang="en-US" dirty="0">
                <a:latin typeface="Helvetica"/>
                <a:cs typeface="Helvetica"/>
              </a:rPr>
              <a:t> S</a:t>
            </a:r>
            <a:r>
              <a:rPr lang="en-US" baseline="-25000" dirty="0"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(p)	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is </a:t>
            </a:r>
            <a:r>
              <a:rPr lang="en-US" dirty="0">
                <a:latin typeface="Helvetica"/>
                <a:cs typeface="Helvetica"/>
              </a:rPr>
              <a:t>a cell-like map and, hence, a near homeomorphism.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"/>
                <a:cs typeface="Helvetica"/>
              </a:rPr>
              <a:t>	(The flaw in [DJ]’s proof was here.)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Therefore, </a:t>
            </a:r>
            <a:r>
              <a:rPr lang="en-US" dirty="0">
                <a:latin typeface="Helvetica"/>
                <a:cs typeface="Helvetica"/>
                <a:sym typeface="Symbol"/>
              </a:rPr>
              <a:t>∂</a:t>
            </a:r>
            <a:r>
              <a:rPr lang="en-US" dirty="0">
                <a:sym typeface="Symbol"/>
              </a:rPr>
              <a:t> = </a:t>
            </a:r>
            <a:r>
              <a:rPr lang="en-US" dirty="0" err="1">
                <a:sym typeface="Symbol"/>
              </a:rPr>
              <a:t>lim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latin typeface="Helvetica"/>
                <a:cs typeface="Helvetica"/>
              </a:rPr>
              <a:t>{ controlled sequence of connected sums of ∂</a:t>
            </a:r>
            <a:r>
              <a:rPr lang="en-US" dirty="0" err="1">
                <a:latin typeface="Helvetica"/>
                <a:cs typeface="Helvetica"/>
              </a:rPr>
              <a:t>Q</a:t>
            </a:r>
            <a:r>
              <a:rPr lang="en-US" baseline="30000" dirty="0" err="1">
                <a:latin typeface="Helvetica"/>
                <a:cs typeface="Helvetica"/>
              </a:rPr>
              <a:t>n</a:t>
            </a:r>
            <a:r>
              <a:rPr lang="en-US" baseline="30000" dirty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}. 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So </a:t>
            </a:r>
            <a:r>
              <a:rPr lang="en-US" dirty="0">
                <a:latin typeface="Helvetica"/>
                <a:cs typeface="Helvetica"/>
                <a:sym typeface="Symbol"/>
              </a:rPr>
              <a:t>∂</a:t>
            </a:r>
            <a:r>
              <a:rPr lang="en-US" dirty="0">
                <a:sym typeface="Symbol"/>
              </a:rPr>
              <a:t></a:t>
            </a:r>
            <a:r>
              <a:rPr lang="en-US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dirty="0">
                <a:latin typeface="Helvetica"/>
                <a:cs typeface="Helvetica"/>
                <a:sym typeface="Symbol"/>
              </a:rPr>
              <a:t> ≈ J</a:t>
            </a:r>
            <a:r>
              <a:rPr lang="en-US" dirty="0" smtClean="0">
                <a:latin typeface="Helvetica"/>
                <a:cs typeface="Helvetica"/>
                <a:sym typeface="Symbol"/>
              </a:rPr>
              <a:t>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40467" y="4085168"/>
            <a:ext cx="33019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84867" y="4389967"/>
            <a:ext cx="152399" cy="152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19675" y="1914525"/>
            <a:ext cx="166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≈  S</a:t>
            </a:r>
            <a:r>
              <a:rPr lang="en-US" baseline="-25000" dirty="0"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(p) # ∂Q</a:t>
            </a:r>
            <a:r>
              <a:rPr lang="en-US" baseline="30000" dirty="0">
                <a:latin typeface="Helvetica"/>
                <a:cs typeface="Helvetica"/>
              </a:rPr>
              <a:t>n</a:t>
            </a:r>
            <a:r>
              <a:rPr lang="en-US" dirty="0">
                <a:latin typeface="Helvetica"/>
                <a:cs typeface="Helvetica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9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401" y="965201"/>
            <a:ext cx="8455460" cy="5546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Proof</a:t>
            </a:r>
            <a:r>
              <a:rPr lang="en-US" sz="2000" dirty="0" smtClean="0">
                <a:latin typeface="Helvetica"/>
                <a:cs typeface="Helvetica"/>
              </a:rPr>
              <a:t> [based on A-</a:t>
            </a:r>
            <a:r>
              <a:rPr lang="en-US" sz="2000" dirty="0" err="1" smtClean="0">
                <a:latin typeface="Helvetica"/>
                <a:cs typeface="Helvetica"/>
              </a:rPr>
              <a:t>Guilbault</a:t>
            </a:r>
            <a:r>
              <a:rPr lang="en-US" sz="2000" dirty="0" smtClean="0">
                <a:latin typeface="Helvetica"/>
                <a:cs typeface="Helvetica"/>
              </a:rPr>
              <a:t> (1995)]: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≈ the union of two cones along a cone.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Therefore, 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is a CAT(0) cube complex.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Hence, so is </a:t>
            </a:r>
            <a:r>
              <a:rPr lang="en-US" sz="2000" dirty="0"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.  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Q has an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arc</a:t>
            </a:r>
            <a:r>
              <a:rPr lang="en-US" sz="2000" dirty="0" smtClean="0">
                <a:latin typeface="Helvetica"/>
                <a:cs typeface="Helvetica"/>
              </a:rPr>
              <a:t> of singular points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(points whose links aren’t PL spheres).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Hence, the singular points of </a:t>
            </a:r>
            <a:r>
              <a:rPr lang="en-US" sz="2000" dirty="0" smtClean="0"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</a:rPr>
              <a:t>n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form a discrete collection of arcs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Helvetica"/>
                <a:cs typeface="Helvetica"/>
              </a:rPr>
              <a:t>– not isolated points.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So the Morse theory of [DJ] doesn’t apply here.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2400" b="1" dirty="0" smtClean="0">
                <a:latin typeface="Helvetica"/>
                <a:cs typeface="Helvetica"/>
              </a:rPr>
              <a:t>Question:</a:t>
            </a:r>
            <a:r>
              <a:rPr lang="en-US" sz="2400" dirty="0" smtClean="0">
                <a:latin typeface="Helvetica"/>
                <a:cs typeface="Helvetica"/>
              </a:rPr>
              <a:t> Is the visual boundary of </a:t>
            </a:r>
            <a:r>
              <a:rPr lang="en-US" sz="2400" dirty="0">
                <a:sym typeface="Symbol"/>
              </a:rPr>
              <a:t></a:t>
            </a:r>
            <a:r>
              <a:rPr lang="en-US" sz="2400" baseline="30000" dirty="0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homeomorphic</a:t>
            </a:r>
            <a:r>
              <a:rPr lang="en-US" sz="2400" dirty="0" smtClean="0">
                <a:latin typeface="Helvetica"/>
                <a:cs typeface="Helvetica"/>
              </a:rPr>
              <a:t> to the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>
                <a:latin typeface="Helvetica"/>
                <a:cs typeface="Helvetica"/>
              </a:rPr>
              <a:t>Jakobsche</a:t>
            </a:r>
            <a:r>
              <a:rPr lang="en-US" sz="2400" dirty="0" smtClean="0">
                <a:latin typeface="Helvetica"/>
                <a:cs typeface="Helvetica"/>
              </a:rPr>
              <a:t> fractal J based on ∂</a:t>
            </a:r>
            <a:r>
              <a:rPr lang="en-US" sz="2400" dirty="0" err="1" smtClean="0">
                <a:latin typeface="Helvetica"/>
                <a:cs typeface="Helvetica"/>
              </a:rPr>
              <a:t>Q</a:t>
            </a:r>
            <a:r>
              <a:rPr lang="en-US" sz="2400" baseline="30000" dirty="0" err="1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?  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1" y="867834"/>
            <a:ext cx="3433234" cy="2167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9700" y="2455332"/>
            <a:ext cx="152399" cy="152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14634" y="2070101"/>
            <a:ext cx="245533" cy="104140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97233" y="2074334"/>
            <a:ext cx="190501" cy="104140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75966" y="3022600"/>
            <a:ext cx="15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singular arc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533" y="406401"/>
            <a:ext cx="7370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A-Davis-</a:t>
            </a:r>
            <a:r>
              <a:rPr lang="en-US" sz="2000" b="1" dirty="0" err="1" smtClean="0">
                <a:latin typeface="Helvetica"/>
                <a:cs typeface="Helvetica"/>
              </a:rPr>
              <a:t>Guilbault</a:t>
            </a:r>
            <a:r>
              <a:rPr lang="en-US" sz="2000" b="1" dirty="0" smtClean="0">
                <a:latin typeface="Helvetica"/>
                <a:cs typeface="Helvetica"/>
              </a:rPr>
              <a:t> (1997):  </a:t>
            </a:r>
            <a:r>
              <a:rPr lang="en-US" sz="2000" dirty="0"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has a natural CAT(0) structure.</a:t>
            </a:r>
            <a:endParaRPr lang="en-US" sz="20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8786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533" y="355600"/>
            <a:ext cx="8235298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Two questions of Kim </a:t>
            </a:r>
            <a:r>
              <a:rPr lang="en-US" sz="2400" b="1" dirty="0" err="1" smtClean="0">
                <a:latin typeface="Helvetica"/>
                <a:cs typeface="Helvetica"/>
              </a:rPr>
              <a:t>Ruane</a:t>
            </a:r>
            <a:r>
              <a:rPr lang="en-US" sz="2400" b="1" dirty="0" smtClean="0">
                <a:latin typeface="Helvetica"/>
                <a:cs typeface="Helvetica"/>
              </a:rPr>
              <a:t>: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b="1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Must all visual boundaries of a given right angled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    </a:t>
            </a:r>
            <a:r>
              <a:rPr lang="en-US" sz="2400" dirty="0" err="1" smtClean="0">
                <a:latin typeface="Helvetica"/>
                <a:cs typeface="Helvetica"/>
              </a:rPr>
              <a:t>Coxeter</a:t>
            </a:r>
            <a:r>
              <a:rPr lang="en-US" sz="2400" dirty="0" smtClean="0">
                <a:latin typeface="Helvetica"/>
                <a:cs typeface="Helvetica"/>
              </a:rPr>
              <a:t> group be </a:t>
            </a:r>
            <a:r>
              <a:rPr lang="en-US" sz="2400" dirty="0" err="1" smtClean="0">
                <a:latin typeface="Helvetica"/>
                <a:cs typeface="Helvetica"/>
              </a:rPr>
              <a:t>homeomorphic</a:t>
            </a:r>
            <a:r>
              <a:rPr lang="en-US" sz="2400" dirty="0" smtClean="0">
                <a:latin typeface="Helvetica"/>
                <a:cs typeface="Helvetica"/>
              </a:rPr>
              <a:t>?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If a given CAT(0) group G has a locally connected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    visual boundary, must all the visual boundaries </a:t>
            </a:r>
            <a:r>
              <a:rPr lang="en-US" sz="2400" smtClean="0">
                <a:latin typeface="Helvetica"/>
                <a:cs typeface="Helvetica"/>
              </a:rPr>
              <a:t>of G 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    be </a:t>
            </a:r>
            <a:r>
              <a:rPr lang="en-US" sz="2400" dirty="0" err="1" smtClean="0">
                <a:latin typeface="Helvetica"/>
                <a:cs typeface="Helvetica"/>
              </a:rPr>
              <a:t>homeomorphic</a:t>
            </a:r>
            <a:r>
              <a:rPr lang="en-US" sz="2400" dirty="0" smtClean="0">
                <a:latin typeface="Helvetica"/>
                <a:cs typeface="Helvetica"/>
              </a:rPr>
              <a:t>?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="1" dirty="0" smtClean="0">
                <a:latin typeface="Helvetica"/>
                <a:cs typeface="Helvetica"/>
              </a:rPr>
              <a:t>Observation:</a:t>
            </a:r>
            <a:r>
              <a:rPr lang="en-US" sz="2400" dirty="0" smtClean="0">
                <a:latin typeface="Helvetica"/>
                <a:cs typeface="Helvetic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"/>
                <a:cs typeface="Helvetica"/>
              </a:rPr>
              <a:t>    If the visual boundary of </a:t>
            </a:r>
            <a:r>
              <a:rPr lang="en-US" sz="2400" dirty="0">
                <a:sym typeface="Symbol"/>
              </a:rPr>
              <a:t></a:t>
            </a:r>
            <a:r>
              <a:rPr lang="en-US" sz="2400" baseline="30000" dirty="0">
                <a:latin typeface="Helvetica"/>
                <a:cs typeface="Helvetica"/>
              </a:rPr>
              <a:t>n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is not </a:t>
            </a:r>
            <a:r>
              <a:rPr lang="en-US" sz="2400" dirty="0" err="1" smtClean="0">
                <a:latin typeface="Helvetica"/>
                <a:cs typeface="Helvetica"/>
              </a:rPr>
              <a:t>homeomorphic</a:t>
            </a:r>
            <a:r>
              <a:rPr lang="en-US" sz="2400" dirty="0" smtClean="0">
                <a:latin typeface="Helvetica"/>
                <a:cs typeface="Helvetica"/>
              </a:rPr>
              <a:t> to the 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    </a:t>
            </a:r>
            <a:r>
              <a:rPr lang="en-US" sz="2400" dirty="0" err="1" smtClean="0">
                <a:latin typeface="Helvetica"/>
                <a:cs typeface="Helvetica"/>
              </a:rPr>
              <a:t>Jakobsche</a:t>
            </a:r>
            <a:r>
              <a:rPr lang="en-US" sz="2400" dirty="0" smtClean="0">
                <a:latin typeface="Helvetica"/>
                <a:cs typeface="Helvetica"/>
              </a:rPr>
              <a:t> fractal J based on ∂</a:t>
            </a:r>
            <a:r>
              <a:rPr lang="en-US" sz="2400" dirty="0" err="1" smtClean="0">
                <a:latin typeface="Helvetica"/>
                <a:cs typeface="Helvetica"/>
              </a:rPr>
              <a:t>Q</a:t>
            </a:r>
            <a:r>
              <a:rPr lang="en-US" sz="2400" baseline="30000" dirty="0" err="1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, then the answer to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    both these questions is “</a:t>
            </a:r>
            <a:r>
              <a:rPr lang="en-US" sz="2400" b="1" dirty="0" smtClean="0">
                <a:latin typeface="Helvetica"/>
                <a:cs typeface="Helvetica"/>
              </a:rPr>
              <a:t>no</a:t>
            </a:r>
            <a:r>
              <a:rPr lang="en-US" sz="2400" dirty="0" smtClean="0">
                <a:latin typeface="Helvetica"/>
                <a:cs typeface="Helvetica"/>
              </a:rPr>
              <a:t>”.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06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933" y="-71300"/>
            <a:ext cx="9604640" cy="69292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422399"/>
            <a:ext cx="8957733" cy="2059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50800">
                    <a:srgbClr val="3366FF">
                      <a:alpha val="5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 the visual boundaries </a:t>
            </a:r>
            <a:r>
              <a:rPr lang="en-US" sz="6000" dirty="0" smtClean="0">
                <a:effectLst>
                  <a:glow rad="50800">
                    <a:srgbClr val="3366FF">
                      <a:alpha val="50000"/>
                    </a:srgbClr>
                  </a:glow>
                </a:effectLst>
              </a:rPr>
              <a:t/>
            </a:r>
            <a:br>
              <a:rPr lang="en-US" sz="6000" dirty="0" smtClean="0">
                <a:effectLst>
                  <a:glow rad="50800">
                    <a:srgbClr val="3366FF">
                      <a:alpha val="50000"/>
                    </a:srgbClr>
                  </a:glow>
                </a:effectLst>
              </a:rPr>
            </a:b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50800">
                    <a:srgbClr val="3366FF">
                      <a:alpha val="5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of Davis manifolds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50800">
                  <a:srgbClr val="3366FF">
                    <a:alpha val="50000"/>
                  </a:srgb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24933" y="4106333"/>
            <a:ext cx="8128000" cy="139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50800">
                    <a:schemeClr val="accent6">
                      <a:alpha val="5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Fredric D. Ancel</a:t>
            </a:r>
          </a:p>
          <a:p>
            <a:pPr marL="0" indent="0" algn="ctr">
              <a:buNone/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50800">
                    <a:schemeClr val="accent6">
                      <a:alpha val="5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University of Wisconsin - Milwaukee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50800">
                  <a:schemeClr val="accent6">
                    <a:alpha val="5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67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2863050" y="3450867"/>
            <a:ext cx="600811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Create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by repeatedly reflecting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’s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across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C</a:t>
            </a:r>
            <a:r>
              <a:rPr lang="en-US" sz="2000" baseline="-25000" dirty="0" err="1" smtClean="0">
                <a:latin typeface="Helvetica"/>
                <a:cs typeface="Helvetica"/>
                <a:sym typeface="Symbol"/>
              </a:rPr>
              <a:t>v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’s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A right angled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Coxeter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group </a:t>
            </a:r>
            <a:r>
              <a:rPr lang="en-US" sz="2000" dirty="0" smtClean="0">
                <a:sym typeface="Symbol"/>
              </a:rPr>
              <a:t>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acts on 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</a:p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generated by the reflections in the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C</a:t>
            </a:r>
            <a:r>
              <a:rPr lang="en-US" sz="2000" baseline="-25000" dirty="0" err="1" smtClean="0">
                <a:latin typeface="Helvetica"/>
                <a:cs typeface="Helvetica"/>
                <a:sym typeface="Symbol"/>
              </a:rPr>
              <a:t>v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’s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</a:p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permuting the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’s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transitively.  </a:t>
            </a:r>
          </a:p>
          <a:p>
            <a:endParaRPr lang="en-US" sz="2000" dirty="0" smtClean="0">
              <a:latin typeface="Helvetica"/>
              <a:cs typeface="Helvetica"/>
              <a:sym typeface="Symbol"/>
            </a:endParaRPr>
          </a:p>
          <a:p>
            <a:r>
              <a:rPr lang="en-US" sz="2000" dirty="0" smtClean="0">
                <a:sym typeface="Symbol"/>
              </a:rPr>
              <a:t>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has a torsion free finite index subgroup </a:t>
            </a:r>
            <a:r>
              <a:rPr lang="en-US" sz="2000" dirty="0" smtClean="0">
                <a:sym typeface="Symbol"/>
              </a:rPr>
              <a:t>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.</a:t>
            </a:r>
          </a:p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So 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/</a:t>
            </a:r>
            <a:r>
              <a:rPr lang="en-US" sz="2000" dirty="0" smtClean="0">
                <a:sym typeface="Symbol"/>
              </a:rPr>
              <a:t>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is a closed n-manifold and </a:t>
            </a:r>
          </a:p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/</a:t>
            </a:r>
            <a:r>
              <a:rPr lang="en-US" sz="2000" dirty="0" smtClean="0">
                <a:sym typeface="Symbol"/>
              </a:rPr>
              <a:t>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is a covering map.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 smtClean="0">
              <a:latin typeface="Helvetica"/>
              <a:cs typeface="Helvetica"/>
              <a:sym typeface="Symbol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40628"/>
            <a:ext cx="8229600" cy="3006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Helvetica"/>
                <a:cs typeface="Helvetica"/>
              </a:rPr>
              <a:t>Davis (1983): </a:t>
            </a:r>
            <a:r>
              <a:rPr lang="en-US" sz="2400" dirty="0" smtClean="0">
                <a:latin typeface="Helvetica"/>
                <a:cs typeface="Helvetica"/>
                <a:sym typeface="Symbol"/>
              </a:rPr>
              <a:t> n ≥ 4, </a:t>
            </a:r>
            <a:r>
              <a:rPr lang="en-US" sz="2400" dirty="0">
                <a:latin typeface="Helvetica"/>
                <a:cs typeface="Helvetica"/>
                <a:sym typeface="Symbol"/>
              </a:rPr>
              <a:t></a:t>
            </a:r>
            <a:r>
              <a:rPr lang="en-US" sz="2400" dirty="0" smtClean="0">
                <a:effectLst/>
                <a:latin typeface="Helvetica"/>
                <a:cs typeface="Helvetica"/>
              </a:rPr>
              <a:t> a contractible open n-manifold </a:t>
            </a:r>
            <a:r>
              <a:rPr lang="en-US" sz="24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4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400" dirty="0" smtClean="0">
                <a:latin typeface="Helvetica"/>
                <a:cs typeface="Helvetica"/>
                <a:sym typeface="Symbol"/>
              </a:rPr>
              <a:t> which covers a closed manifold and is not </a:t>
            </a:r>
            <a:r>
              <a:rPr lang="en-US" sz="2400" dirty="0" err="1" smtClean="0">
                <a:latin typeface="Helvetica"/>
                <a:cs typeface="Helvetica"/>
                <a:sym typeface="Symbol"/>
              </a:rPr>
              <a:t>homeomorphic</a:t>
            </a:r>
            <a:r>
              <a:rPr lang="en-US" sz="2400" dirty="0" smtClean="0">
                <a:latin typeface="Helvetica"/>
                <a:cs typeface="Helvetica"/>
                <a:sym typeface="Symbol"/>
              </a:rPr>
              <a:t> to </a:t>
            </a:r>
            <a:r>
              <a:rPr lang="en-US" sz="2400" dirty="0">
                <a:latin typeface="Helvetica"/>
                <a:cs typeface="Helvetica"/>
                <a:sym typeface="Symbol"/>
              </a:rPr>
              <a:t> </a:t>
            </a:r>
            <a:r>
              <a:rPr lang="en-US" sz="2400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400" baseline="30000" dirty="0" smtClean="0">
                <a:latin typeface="Helvetica"/>
                <a:cs typeface="Helvetica"/>
                <a:sym typeface="Symbol"/>
              </a:rPr>
              <a:t> n</a:t>
            </a:r>
            <a:r>
              <a:rPr lang="en-US" sz="2400" dirty="0" smtClean="0">
                <a:latin typeface="Helvetica"/>
                <a:cs typeface="Helvetica"/>
                <a:sym typeface="Symbol"/>
              </a:rPr>
              <a:t>.</a:t>
            </a:r>
            <a:endParaRPr lang="en-US" sz="1400" dirty="0">
              <a:latin typeface="Helvetica"/>
              <a:cs typeface="Helvetica"/>
              <a:sym typeface="Symbo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Helvetica"/>
                <a:cs typeface="Helvetica"/>
                <a:sym typeface="Symbol"/>
              </a:rPr>
              <a:t>Construction:</a:t>
            </a:r>
            <a:endParaRPr lang="en-US" sz="2400" b="1" dirty="0" smtClean="0">
              <a:latin typeface="Helvetica"/>
              <a:cs typeface="Helvetica"/>
              <a:sym typeface="Symbol"/>
            </a:endParaRPr>
          </a:p>
          <a:p>
            <a:r>
              <a:rPr lang="en-US" sz="2000" dirty="0" err="1" smtClean="0">
                <a:latin typeface="Helvetica"/>
                <a:cs typeface="Helvetica"/>
                <a:sym typeface="Symbol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compact contractible n-manifold, </a:t>
            </a:r>
            <a:r>
              <a:rPr lang="en-US" sz="2000" smtClean="0">
                <a:latin typeface="Helvetica"/>
                <a:cs typeface="Helvetica"/>
                <a:sym typeface="Symbol"/>
              </a:rPr>
              <a:t>not B</a:t>
            </a:r>
            <a:r>
              <a:rPr lang="en-US" sz="2000" baseline="3000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smtClean="0">
                <a:latin typeface="Helvetica"/>
                <a:cs typeface="Helvetica"/>
                <a:sym typeface="Symbol"/>
              </a:rPr>
              <a:t>.</a:t>
            </a:r>
            <a:endParaRPr lang="en-US" sz="2000" dirty="0" smtClean="0">
              <a:latin typeface="Helvetica"/>
              <a:cs typeface="Helvetica"/>
              <a:sym typeface="Symbol"/>
            </a:endParaRPr>
          </a:p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{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C</a:t>
            </a:r>
            <a:r>
              <a:rPr lang="en-US" sz="2000" baseline="-25000" dirty="0" err="1" smtClean="0">
                <a:latin typeface="Helvetica"/>
                <a:cs typeface="Helvetica"/>
                <a:sym typeface="Symbol"/>
              </a:rPr>
              <a:t>v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: v </a:t>
            </a:r>
            <a:r>
              <a:rPr lang="en-US" sz="2000" dirty="0" smtClean="0">
                <a:sym typeface="Symbol"/>
              </a:rPr>
              <a:t>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V } is a mirror structure on ∂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endParaRPr lang="en-US" sz="2000" dirty="0" smtClean="0">
              <a:latin typeface="Helvetica"/>
              <a:cs typeface="Helvetica"/>
              <a:sym typeface="Symbol"/>
            </a:endParaRPr>
          </a:p>
          <a:p>
            <a:pPr marL="0" indent="0">
              <a:buNone/>
            </a:pPr>
            <a:r>
              <a:rPr lang="en-US" sz="2000" dirty="0">
                <a:latin typeface="Helvetica"/>
                <a:cs typeface="Helvetica"/>
                <a:sym typeface="Symbol"/>
              </a:rPr>
              <a:t>	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– a cover of ∂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by (n-1)-balls such that the intersection </a:t>
            </a:r>
          </a:p>
          <a:p>
            <a:pPr marL="0" indent="0">
              <a:buNone/>
            </a:pPr>
            <a:r>
              <a:rPr lang="en-US" sz="2000" dirty="0">
                <a:latin typeface="Helvetica"/>
                <a:cs typeface="Helvetica"/>
                <a:sym typeface="Symbol"/>
              </a:rPr>
              <a:t>	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 of k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C</a:t>
            </a:r>
            <a:r>
              <a:rPr lang="en-US" sz="2000" baseline="-25000" dirty="0" err="1" smtClean="0">
                <a:latin typeface="Helvetica"/>
                <a:cs typeface="Helvetica"/>
                <a:sym typeface="Symbol"/>
              </a:rPr>
              <a:t>v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’s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is either </a:t>
            </a:r>
            <a:r>
              <a:rPr lang="en-US" sz="2000" dirty="0" smtClean="0">
                <a:sym typeface="Symbol"/>
              </a:rPr>
              <a:t>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or an (n-k)-ball    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1384299"/>
            <a:ext cx="1545263" cy="151130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6" y="3462866"/>
            <a:ext cx="2592519" cy="257386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805192" y="6210497"/>
            <a:ext cx="494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Question: </a:t>
            </a:r>
            <a:r>
              <a:rPr lang="en-US" sz="2400" dirty="0" smtClean="0">
                <a:latin typeface="Helvetica"/>
                <a:cs typeface="Helvetica"/>
              </a:rPr>
              <a:t>Does </a:t>
            </a:r>
            <a:r>
              <a:rPr lang="en-US" sz="24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4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Helvetica"/>
                <a:cs typeface="Helvetica"/>
              </a:rPr>
              <a:t>embed in </a:t>
            </a:r>
            <a:r>
              <a:rPr lang="en-US" sz="2400" dirty="0" err="1" smtClean="0">
                <a:latin typeface="Helvetica"/>
                <a:cs typeface="Helvetica"/>
              </a:rPr>
              <a:t>S</a:t>
            </a:r>
            <a:r>
              <a:rPr lang="en-US" sz="2400" baseline="30000" dirty="0" err="1" smtClean="0">
                <a:latin typeface="Helvetica"/>
                <a:cs typeface="Helvetica"/>
              </a:rPr>
              <a:t>n</a:t>
            </a:r>
            <a:r>
              <a:rPr lang="en-US" sz="2400" dirty="0" smtClean="0">
                <a:latin typeface="Helvetica"/>
                <a:cs typeface="Helvetica"/>
              </a:rPr>
              <a:t>?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01168" y="2951692"/>
            <a:ext cx="350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(like the faces of an n-cube).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9334" y="4749800"/>
            <a:ext cx="44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Q</a:t>
            </a:r>
            <a:r>
              <a:rPr lang="en-US" baseline="30000" dirty="0" err="1" smtClean="0">
                <a:latin typeface="Helvetica"/>
                <a:cs typeface="Helvetica"/>
              </a:rPr>
              <a:t>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1801" y="4313767"/>
            <a:ext cx="44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Q</a:t>
            </a:r>
            <a:r>
              <a:rPr lang="en-US" baseline="30000" dirty="0" err="1" smtClean="0">
                <a:latin typeface="Helvetica"/>
                <a:cs typeface="Helvetica"/>
              </a:rPr>
              <a:t>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84301" y="3932767"/>
            <a:ext cx="44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Q</a:t>
            </a:r>
            <a:r>
              <a:rPr lang="en-US" baseline="30000" dirty="0" err="1" smtClean="0">
                <a:latin typeface="Helvetica"/>
                <a:cs typeface="Helvetica"/>
              </a:rPr>
              <a:t>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84251" y="5304367"/>
            <a:ext cx="44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Q</a:t>
            </a:r>
            <a:r>
              <a:rPr lang="en-US" baseline="30000" dirty="0" err="1" smtClean="0">
                <a:latin typeface="Helvetica"/>
                <a:cs typeface="Helvetica"/>
              </a:rPr>
              <a:t>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65301" y="5348817"/>
            <a:ext cx="44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Q</a:t>
            </a:r>
            <a:r>
              <a:rPr lang="en-US" baseline="30000" dirty="0" err="1" smtClean="0">
                <a:latin typeface="Helvetica"/>
                <a:cs typeface="Helvetica"/>
              </a:rPr>
              <a:t>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20901" y="4523317"/>
            <a:ext cx="44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Q</a:t>
            </a:r>
            <a:r>
              <a:rPr lang="en-US" baseline="30000" dirty="0" err="1" smtClean="0">
                <a:latin typeface="Helvetica"/>
                <a:cs typeface="Helvetica"/>
              </a:rPr>
              <a:t>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5234" y="2027767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44600" y="6079068"/>
            <a:ext cx="505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/>
                <a:cs typeface="Helvetica"/>
                <a:sym typeface="Symbol"/>
              </a:rPr>
              <a:t></a:t>
            </a:r>
            <a:r>
              <a:rPr lang="en-US" sz="22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200" dirty="0">
                <a:latin typeface="Helvetica"/>
                <a:cs typeface="Helvetica"/>
                <a:sym typeface="Symbol"/>
              </a:rPr>
              <a:t> 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421966" y="4516965"/>
            <a:ext cx="17367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  <a:cs typeface="Helvetica"/>
                <a:sym typeface="Symbol"/>
              </a:rPr>
              <a:t>So 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>
                <a:latin typeface="Helvetica"/>
                <a:cs typeface="Helvetica"/>
                <a:sym typeface="Symbol"/>
              </a:rPr>
              <a:t>/</a:t>
            </a:r>
            <a:r>
              <a:rPr lang="en-US" sz="2000" dirty="0">
                <a:sym typeface="Symbol"/>
              </a:rPr>
              <a:t></a:t>
            </a:r>
            <a:r>
              <a:rPr lang="en-US" sz="2000" dirty="0">
                <a:latin typeface="Helvetica"/>
                <a:cs typeface="Helvetica"/>
                <a:sym typeface="Symbol"/>
              </a:rPr>
              <a:t> ≈ Q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>
                <a:latin typeface="Helvetica"/>
                <a:cs typeface="Helvetica"/>
                <a:sym typeface="Symbol"/>
              </a:rPr>
              <a:t>.</a:t>
            </a:r>
          </a:p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86036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5" imgW="6858000" imgH="177800" progId="Word.Document.12">
                  <p:embed/>
                </p:oleObj>
              </mc:Choice>
              <mc:Fallback>
                <p:oleObj name="Document" r:id="rId5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89859"/>
              </p:ext>
            </p:extLst>
          </p:nvPr>
        </p:nvGraphicFramePr>
        <p:xfrm>
          <a:off x="-2432050" y="1104900"/>
          <a:ext cx="685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7" imgW="6858000" imgH="381000" progId="Word.Document.12">
                  <p:embed/>
                </p:oleObj>
              </mc:Choice>
              <mc:Fallback>
                <p:oleObj name="Document" r:id="rId7" imgW="68580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432050" y="1104900"/>
                        <a:ext cx="6858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51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/>
          <p:cNvSpPr txBox="1"/>
          <p:nvPr/>
        </p:nvSpPr>
        <p:spPr>
          <a:xfrm>
            <a:off x="7579060" y="1989529"/>
            <a:ext cx="42083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sp>
        <p:nvSpPr>
          <p:cNvPr id="230" name="Rectangle 229"/>
          <p:cNvSpPr/>
          <p:nvPr/>
        </p:nvSpPr>
        <p:spPr>
          <a:xfrm>
            <a:off x="8148888" y="1817815"/>
            <a:ext cx="4208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sp>
        <p:nvSpPr>
          <p:cNvPr id="231" name="Rectangle 230"/>
          <p:cNvSpPr/>
          <p:nvPr/>
        </p:nvSpPr>
        <p:spPr>
          <a:xfrm>
            <a:off x="7592205" y="1296057"/>
            <a:ext cx="4208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sp>
        <p:nvSpPr>
          <p:cNvPr id="232" name="Rectangle 231"/>
          <p:cNvSpPr/>
          <p:nvPr/>
        </p:nvSpPr>
        <p:spPr>
          <a:xfrm>
            <a:off x="6996363" y="1806173"/>
            <a:ext cx="4208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sp>
        <p:nvSpPr>
          <p:cNvPr id="233" name="Rectangle 232"/>
          <p:cNvSpPr/>
          <p:nvPr/>
        </p:nvSpPr>
        <p:spPr>
          <a:xfrm>
            <a:off x="7119129" y="2712105"/>
            <a:ext cx="4208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7970030" y="2642255"/>
            <a:ext cx="4208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cxnSp>
        <p:nvCxnSpPr>
          <p:cNvPr id="236" name="Straight Connector 235"/>
          <p:cNvCxnSpPr/>
          <p:nvPr/>
        </p:nvCxnSpPr>
        <p:spPr>
          <a:xfrm>
            <a:off x="7574022" y="1893472"/>
            <a:ext cx="444500" cy="635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7440673" y="1887122"/>
            <a:ext cx="146049" cy="447209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7444905" y="2327389"/>
            <a:ext cx="357717" cy="2201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V="1">
            <a:off x="7783572" y="2293522"/>
            <a:ext cx="349250" cy="254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 flipV="1">
            <a:off x="8020639" y="1904055"/>
            <a:ext cx="105833" cy="4021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7516872" y="1373832"/>
            <a:ext cx="6350" cy="3175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H="1">
            <a:off x="7516872" y="1242131"/>
            <a:ext cx="231776" cy="1412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H="1">
            <a:off x="8028048" y="1367482"/>
            <a:ext cx="6350" cy="319149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7742298" y="1248481"/>
            <a:ext cx="298449" cy="1285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8109539" y="1755889"/>
            <a:ext cx="389468" cy="8466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>
            <a:off x="8215373" y="2223672"/>
            <a:ext cx="352424" cy="9478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V="1">
            <a:off x="8561448" y="1950622"/>
            <a:ext cx="53974" cy="27893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H="1" flipV="1">
            <a:off x="8291573" y="2525889"/>
            <a:ext cx="166157" cy="2682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H="1" flipV="1">
            <a:off x="7840722" y="2863965"/>
            <a:ext cx="203200" cy="26035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8035455" y="3061278"/>
            <a:ext cx="268818" cy="5880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8297991" y="2787765"/>
            <a:ext cx="162914" cy="27152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 flipV="1">
            <a:off x="7064362" y="2283532"/>
            <a:ext cx="204861" cy="7409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H="1" flipV="1">
            <a:off x="6961247" y="1950623"/>
            <a:ext cx="100716" cy="3424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V="1">
            <a:off x="6955062" y="1690272"/>
            <a:ext cx="203035" cy="25988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H="1" flipV="1">
            <a:off x="7142222" y="1693447"/>
            <a:ext cx="321733" cy="7408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H="1">
            <a:off x="7534863" y="2890422"/>
            <a:ext cx="196850" cy="23495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 flipV="1">
            <a:off x="7144340" y="3059289"/>
            <a:ext cx="410632" cy="6502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H="1" flipV="1">
            <a:off x="7035330" y="2782472"/>
            <a:ext cx="130176" cy="28824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V="1">
            <a:off x="7035330" y="2543288"/>
            <a:ext cx="152400" cy="2413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 rot="19645930">
            <a:off x="8727605" y="130292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77" name="TextBox 276"/>
          <p:cNvSpPr txBox="1"/>
          <p:nvPr/>
        </p:nvSpPr>
        <p:spPr>
          <a:xfrm rot="16200000">
            <a:off x="7508413" y="68485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80" name="TextBox 279"/>
          <p:cNvSpPr txBox="1"/>
          <p:nvPr/>
        </p:nvSpPr>
        <p:spPr>
          <a:xfrm rot="1972256">
            <a:off x="6573900" y="1344196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81" name="TextBox 280"/>
          <p:cNvSpPr txBox="1"/>
          <p:nvPr/>
        </p:nvSpPr>
        <p:spPr>
          <a:xfrm rot="20390261">
            <a:off x="6401393" y="196649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82" name="TextBox 281"/>
          <p:cNvSpPr txBox="1"/>
          <p:nvPr/>
        </p:nvSpPr>
        <p:spPr>
          <a:xfrm rot="1806934">
            <a:off x="8509591" y="2826922"/>
            <a:ext cx="34403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84" name="TextBox 283"/>
          <p:cNvSpPr txBox="1"/>
          <p:nvPr/>
        </p:nvSpPr>
        <p:spPr>
          <a:xfrm rot="5864838">
            <a:off x="7201489" y="314654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cxnSp>
        <p:nvCxnSpPr>
          <p:cNvPr id="288" name="Straight Connector 287"/>
          <p:cNvCxnSpPr/>
          <p:nvPr/>
        </p:nvCxnSpPr>
        <p:spPr>
          <a:xfrm flipH="1">
            <a:off x="7393048" y="1861256"/>
            <a:ext cx="152401" cy="469153"/>
          </a:xfrm>
          <a:prstGeom prst="line">
            <a:avLst/>
          </a:prstGeom>
          <a:ln w="63500" cap="rnd"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flipH="1" flipV="1">
            <a:off x="7561323" y="1848556"/>
            <a:ext cx="492126" cy="6351"/>
          </a:xfrm>
          <a:prstGeom prst="line">
            <a:avLst/>
          </a:prstGeom>
          <a:ln w="63500" cap="rnd"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flipH="1" flipV="1">
            <a:off x="8056623" y="1858082"/>
            <a:ext cx="117475" cy="454024"/>
          </a:xfrm>
          <a:prstGeom prst="line">
            <a:avLst/>
          </a:prstGeom>
          <a:ln w="63500" cap="rnd"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7796273" y="2321631"/>
            <a:ext cx="374650" cy="266702"/>
          </a:xfrm>
          <a:prstGeom prst="line">
            <a:avLst/>
          </a:prstGeom>
          <a:ln w="63500" cap="rnd"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7386698" y="2343856"/>
            <a:ext cx="409575" cy="250825"/>
          </a:xfrm>
          <a:prstGeom prst="line">
            <a:avLst/>
          </a:prstGeom>
          <a:ln w="63500" cap="rnd"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8098956" y="1829506"/>
            <a:ext cx="125942" cy="49847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H="1" flipV="1">
            <a:off x="8494773" y="1753306"/>
            <a:ext cx="120739" cy="20472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 flipV="1">
            <a:off x="7504174" y="1778707"/>
            <a:ext cx="587374" cy="9524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>
            <a:off x="8088376" y="1705681"/>
            <a:ext cx="425447" cy="82551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flipH="1" flipV="1">
            <a:off x="8526524" y="1721558"/>
            <a:ext cx="130174" cy="219073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V="1">
            <a:off x="8602723" y="1946981"/>
            <a:ext cx="57150" cy="301626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flipH="1">
            <a:off x="8234425" y="2254956"/>
            <a:ext cx="365123" cy="107950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V="1">
            <a:off x="7313673" y="1785056"/>
            <a:ext cx="187325" cy="577851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7316848" y="2362906"/>
            <a:ext cx="488950" cy="301625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flipH="1">
            <a:off x="7805798" y="2369256"/>
            <a:ext cx="415925" cy="298450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flipV="1">
            <a:off x="7266048" y="1756947"/>
            <a:ext cx="206374" cy="60278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flipH="1">
            <a:off x="7488298" y="1724731"/>
            <a:ext cx="590550" cy="0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flipV="1">
            <a:off x="8062973" y="1631598"/>
            <a:ext cx="472017" cy="93133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flipH="1" flipV="1">
            <a:off x="8542398" y="1648531"/>
            <a:ext cx="180976" cy="298451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 flipH="1">
            <a:off x="8653524" y="1954389"/>
            <a:ext cx="69849" cy="348192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flipV="1">
            <a:off x="8256648" y="2305756"/>
            <a:ext cx="386292" cy="117478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H="1">
            <a:off x="7799448" y="2423231"/>
            <a:ext cx="466727" cy="323850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7269223" y="2407356"/>
            <a:ext cx="546101" cy="342900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7161273" y="1651706"/>
            <a:ext cx="323851" cy="66676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H="1">
            <a:off x="6916798" y="1642181"/>
            <a:ext cx="209550" cy="282575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 flipH="1" flipV="1">
            <a:off x="6910448" y="1937456"/>
            <a:ext cx="117475" cy="377825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7021573" y="2312106"/>
            <a:ext cx="234950" cy="88900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7504173" y="1680281"/>
            <a:ext cx="527050" cy="317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 flipH="1" flipV="1">
            <a:off x="8568858" y="1579741"/>
            <a:ext cx="230715" cy="370415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H="1">
            <a:off x="8069323" y="1568099"/>
            <a:ext cx="479426" cy="92074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flipV="1">
            <a:off x="8706440" y="1928989"/>
            <a:ext cx="84666" cy="414868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 flipV="1">
            <a:off x="8071440" y="1343732"/>
            <a:ext cx="7408" cy="314324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/>
          <p:cNvCxnSpPr/>
          <p:nvPr/>
        </p:nvCxnSpPr>
        <p:spPr>
          <a:xfrm flipH="1" flipV="1">
            <a:off x="7739123" y="1197681"/>
            <a:ext cx="339726" cy="146051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 flipH="1">
            <a:off x="7481948" y="1191331"/>
            <a:ext cx="266701" cy="158750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 flipH="1">
            <a:off x="7478773" y="1353257"/>
            <a:ext cx="6351" cy="298449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 flipH="1">
            <a:off x="6837423" y="1581857"/>
            <a:ext cx="257176" cy="346074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 flipH="1" flipV="1">
            <a:off x="7113648" y="1572331"/>
            <a:ext cx="355601" cy="76201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 flipH="1" flipV="1">
            <a:off x="6843773" y="1924756"/>
            <a:ext cx="137585" cy="432859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 flipH="1" flipV="1">
            <a:off x="7001466" y="2361847"/>
            <a:ext cx="244474" cy="100542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 flipH="1">
            <a:off x="8280991" y="2352323"/>
            <a:ext cx="416982" cy="128059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 flipH="1">
            <a:off x="7817440" y="2483556"/>
            <a:ext cx="452966" cy="338667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 flipH="1" flipV="1">
            <a:off x="7245940" y="2466623"/>
            <a:ext cx="558800" cy="355601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 flipV="1">
            <a:off x="7830140" y="2525889"/>
            <a:ext cx="465666" cy="34713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 flipH="1" flipV="1">
            <a:off x="7212073" y="2521657"/>
            <a:ext cx="576106" cy="364066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flipH="1" flipV="1">
            <a:off x="7787807" y="2885725"/>
            <a:ext cx="207433" cy="253997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flipH="1">
            <a:off x="8757241" y="1954389"/>
            <a:ext cx="97365" cy="448735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/>
          <p:nvPr/>
        </p:nvCxnSpPr>
        <p:spPr>
          <a:xfrm flipH="1">
            <a:off x="8016406" y="3093156"/>
            <a:ext cx="304800" cy="76200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flipH="1">
            <a:off x="8325440" y="2809523"/>
            <a:ext cx="182034" cy="296333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flipH="1" flipV="1">
            <a:off x="8342372" y="2525892"/>
            <a:ext cx="177801" cy="279397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8346606" y="2403123"/>
            <a:ext cx="410634" cy="131235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flipH="1" flipV="1">
            <a:off x="8579440" y="1505656"/>
            <a:ext cx="283634" cy="452968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 flipH="1">
            <a:off x="8126473" y="1497189"/>
            <a:ext cx="461433" cy="88900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flipV="1">
            <a:off x="8130706" y="1315156"/>
            <a:ext cx="8467" cy="283634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 flipH="1" flipV="1">
            <a:off x="7739699" y="1126208"/>
            <a:ext cx="395241" cy="180481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 flipH="1">
            <a:off x="7427973" y="1120424"/>
            <a:ext cx="309033" cy="182032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 flipH="1" flipV="1">
            <a:off x="7419506" y="1310923"/>
            <a:ext cx="4234" cy="279400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 flipH="1" flipV="1">
            <a:off x="7102006" y="1497189"/>
            <a:ext cx="317501" cy="84669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 flipH="1" flipV="1">
            <a:off x="6776040" y="1920523"/>
            <a:ext cx="156633" cy="478366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flipV="1">
            <a:off x="6776041" y="1501423"/>
            <a:ext cx="304799" cy="427567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 flipH="1" flipV="1">
            <a:off x="6924206" y="2394656"/>
            <a:ext cx="279401" cy="114301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>
            <a:off x="7173971" y="2551756"/>
            <a:ext cx="563035" cy="3509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8" name="TextBox 557"/>
          <p:cNvSpPr txBox="1"/>
          <p:nvPr/>
        </p:nvSpPr>
        <p:spPr>
          <a:xfrm rot="19800464">
            <a:off x="6517806" y="249672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59" name="TextBox 558"/>
          <p:cNvSpPr txBox="1"/>
          <p:nvPr/>
        </p:nvSpPr>
        <p:spPr>
          <a:xfrm>
            <a:off x="558800" y="769056"/>
            <a:ext cx="225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Observations: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60" name="TextBox 559"/>
          <p:cNvSpPr txBox="1"/>
          <p:nvPr/>
        </p:nvSpPr>
        <p:spPr>
          <a:xfrm>
            <a:off x="596900" y="1251656"/>
            <a:ext cx="58785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-18288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Can erect collars between successive 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err="1" smtClean="0">
                <a:latin typeface="Helvetica"/>
                <a:cs typeface="Helvetica"/>
              </a:rPr>
              <a:t>’s</a:t>
            </a:r>
            <a:r>
              <a:rPr lang="en-US" sz="2000" dirty="0" smtClean="0">
                <a:latin typeface="Helvetica"/>
                <a:cs typeface="Helvetica"/>
              </a:rPr>
              <a:t> in </a:t>
            </a:r>
            <a:r>
              <a:rPr lang="en-US" sz="2000" dirty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</a:p>
          <a:p>
            <a:pPr marL="182880" indent="-182880">
              <a:lnSpc>
                <a:spcPct val="20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A collar is like a layer of ice: a 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can skate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   to a new position along the collar.</a:t>
            </a:r>
          </a:p>
          <a:p>
            <a:pPr marL="182880" indent="-182880">
              <a:lnSpc>
                <a:spcPct val="20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Hence, the topology of </a:t>
            </a:r>
            <a:r>
              <a:rPr lang="en-US" sz="2000" dirty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is unchanged by</a:t>
            </a:r>
          </a:p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   moving the attaching disks of successive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’s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.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61" name="TextBox 560"/>
          <p:cNvSpPr txBox="1"/>
          <p:nvPr/>
        </p:nvSpPr>
        <p:spPr>
          <a:xfrm>
            <a:off x="647700" y="4282017"/>
            <a:ext cx="210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For example: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98" name="TextBox 597"/>
          <p:cNvSpPr txBox="1"/>
          <p:nvPr/>
        </p:nvSpPr>
        <p:spPr>
          <a:xfrm>
            <a:off x="3982255" y="4497074"/>
            <a:ext cx="42083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sp>
        <p:nvSpPr>
          <p:cNvPr id="599" name="Rectangle 598"/>
          <p:cNvSpPr/>
          <p:nvPr/>
        </p:nvSpPr>
        <p:spPr>
          <a:xfrm>
            <a:off x="4726707" y="4501043"/>
            <a:ext cx="4208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cxnSp>
        <p:nvCxnSpPr>
          <p:cNvPr id="604" name="Straight Connector 603"/>
          <p:cNvCxnSpPr/>
          <p:nvPr/>
        </p:nvCxnSpPr>
        <p:spPr>
          <a:xfrm>
            <a:off x="3818467" y="4432301"/>
            <a:ext cx="698500" cy="42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5" name="Straight Connector 604"/>
          <p:cNvCxnSpPr/>
          <p:nvPr/>
        </p:nvCxnSpPr>
        <p:spPr>
          <a:xfrm flipV="1">
            <a:off x="3824817" y="4419601"/>
            <a:ext cx="0" cy="45191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>
            <a:off x="3831167" y="4861963"/>
            <a:ext cx="361949" cy="22273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/>
          <p:nvPr/>
        </p:nvCxnSpPr>
        <p:spPr>
          <a:xfrm flipV="1">
            <a:off x="4174066" y="4830700"/>
            <a:ext cx="349250" cy="254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 flipH="1" flipV="1">
            <a:off x="4512734" y="4423834"/>
            <a:ext cx="4234" cy="4195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4" name="Straight Connector 633"/>
          <p:cNvCxnSpPr/>
          <p:nvPr/>
        </p:nvCxnSpPr>
        <p:spPr>
          <a:xfrm>
            <a:off x="3780367" y="4399492"/>
            <a:ext cx="4234" cy="474134"/>
          </a:xfrm>
          <a:prstGeom prst="line">
            <a:avLst/>
          </a:prstGeom>
          <a:ln w="63500" cap="rnd"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/>
          <p:nvPr/>
        </p:nvCxnSpPr>
        <p:spPr>
          <a:xfrm flipH="1">
            <a:off x="3783542" y="4394201"/>
            <a:ext cx="750359" cy="0"/>
          </a:xfrm>
          <a:prstGeom prst="line">
            <a:avLst/>
          </a:prstGeom>
          <a:ln w="63500" cap="rnd"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>
          <a:xfrm flipH="1" flipV="1">
            <a:off x="4545542" y="4404784"/>
            <a:ext cx="13759" cy="450851"/>
          </a:xfrm>
          <a:prstGeom prst="line">
            <a:avLst/>
          </a:prstGeom>
          <a:ln w="63500" cap="rnd"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/>
          <p:nvPr/>
        </p:nvCxnSpPr>
        <p:spPr>
          <a:xfrm flipV="1">
            <a:off x="4207934" y="4855634"/>
            <a:ext cx="351366" cy="261410"/>
          </a:xfrm>
          <a:prstGeom prst="line">
            <a:avLst/>
          </a:prstGeom>
          <a:ln w="63500" cap="rnd"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/>
          <p:cNvCxnSpPr/>
          <p:nvPr/>
        </p:nvCxnSpPr>
        <p:spPr>
          <a:xfrm>
            <a:off x="3783542" y="4881034"/>
            <a:ext cx="400050" cy="250825"/>
          </a:xfrm>
          <a:prstGeom prst="line">
            <a:avLst/>
          </a:prstGeom>
          <a:ln w="63500" cap="rnd"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/>
          <p:cNvCxnSpPr/>
          <p:nvPr/>
        </p:nvCxnSpPr>
        <p:spPr>
          <a:xfrm>
            <a:off x="4593167" y="4432301"/>
            <a:ext cx="698500" cy="42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4" name="Straight Connector 723"/>
          <p:cNvCxnSpPr/>
          <p:nvPr/>
        </p:nvCxnSpPr>
        <p:spPr>
          <a:xfrm flipH="1" flipV="1">
            <a:off x="4593167" y="4417484"/>
            <a:ext cx="6351" cy="4540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5" name="Straight Connector 724"/>
          <p:cNvCxnSpPr/>
          <p:nvPr/>
        </p:nvCxnSpPr>
        <p:spPr>
          <a:xfrm>
            <a:off x="4596342" y="4858809"/>
            <a:ext cx="371474" cy="22589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6" name="Straight Connector 725"/>
          <p:cNvCxnSpPr/>
          <p:nvPr/>
        </p:nvCxnSpPr>
        <p:spPr>
          <a:xfrm flipV="1">
            <a:off x="4948766" y="4830700"/>
            <a:ext cx="349250" cy="254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7" name="Straight Connector 726"/>
          <p:cNvCxnSpPr/>
          <p:nvPr/>
        </p:nvCxnSpPr>
        <p:spPr>
          <a:xfrm flipH="1" flipV="1">
            <a:off x="5287434" y="4423834"/>
            <a:ext cx="4234" cy="4195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3" name="Straight Connector 732"/>
          <p:cNvCxnSpPr/>
          <p:nvPr/>
        </p:nvCxnSpPr>
        <p:spPr>
          <a:xfrm flipH="1">
            <a:off x="3729567" y="4328584"/>
            <a:ext cx="806450" cy="5292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5" name="Straight Connector 734"/>
          <p:cNvCxnSpPr/>
          <p:nvPr/>
        </p:nvCxnSpPr>
        <p:spPr>
          <a:xfrm>
            <a:off x="3724276" y="4341284"/>
            <a:ext cx="0" cy="581025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8" name="Straight Connector 737"/>
          <p:cNvCxnSpPr/>
          <p:nvPr/>
        </p:nvCxnSpPr>
        <p:spPr>
          <a:xfrm>
            <a:off x="3726392" y="4915959"/>
            <a:ext cx="466725" cy="292100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1" name="Straight Connector 740"/>
          <p:cNvCxnSpPr/>
          <p:nvPr/>
        </p:nvCxnSpPr>
        <p:spPr>
          <a:xfrm flipV="1">
            <a:off x="4195234" y="4903259"/>
            <a:ext cx="398309" cy="296335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2" name="Straight Connector 741"/>
          <p:cNvCxnSpPr/>
          <p:nvPr/>
        </p:nvCxnSpPr>
        <p:spPr>
          <a:xfrm flipH="1" flipV="1">
            <a:off x="4596344" y="4384677"/>
            <a:ext cx="723898" cy="7407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3" name="Straight Connector 742"/>
          <p:cNvCxnSpPr/>
          <p:nvPr/>
        </p:nvCxnSpPr>
        <p:spPr>
          <a:xfrm flipH="1" flipV="1">
            <a:off x="5326592" y="4392084"/>
            <a:ext cx="7408" cy="463551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4" name="Straight Connector 743"/>
          <p:cNvCxnSpPr/>
          <p:nvPr/>
        </p:nvCxnSpPr>
        <p:spPr>
          <a:xfrm flipV="1">
            <a:off x="4982634" y="4855634"/>
            <a:ext cx="351366" cy="261410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/>
          <p:cNvCxnSpPr/>
          <p:nvPr/>
        </p:nvCxnSpPr>
        <p:spPr>
          <a:xfrm>
            <a:off x="4605867" y="4910894"/>
            <a:ext cx="352425" cy="220965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6" name="Straight Connector 755"/>
          <p:cNvCxnSpPr/>
          <p:nvPr/>
        </p:nvCxnSpPr>
        <p:spPr>
          <a:xfrm flipH="1" flipV="1">
            <a:off x="4561418" y="4330702"/>
            <a:ext cx="41274" cy="48682"/>
          </a:xfrm>
          <a:prstGeom prst="lin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4" name="Rectangle 763"/>
          <p:cNvSpPr/>
          <p:nvPr/>
        </p:nvSpPr>
        <p:spPr>
          <a:xfrm>
            <a:off x="5501407" y="4501043"/>
            <a:ext cx="4208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cxnSp>
        <p:nvCxnSpPr>
          <p:cNvPr id="765" name="Straight Connector 764"/>
          <p:cNvCxnSpPr/>
          <p:nvPr/>
        </p:nvCxnSpPr>
        <p:spPr>
          <a:xfrm>
            <a:off x="5367867" y="4432301"/>
            <a:ext cx="698500" cy="42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6" name="Straight Connector 765"/>
          <p:cNvCxnSpPr/>
          <p:nvPr/>
        </p:nvCxnSpPr>
        <p:spPr>
          <a:xfrm flipH="1" flipV="1">
            <a:off x="5367867" y="4417484"/>
            <a:ext cx="6351" cy="4540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7" name="Straight Connector 766"/>
          <p:cNvCxnSpPr/>
          <p:nvPr/>
        </p:nvCxnSpPr>
        <p:spPr>
          <a:xfrm>
            <a:off x="5374217" y="4858809"/>
            <a:ext cx="368299" cy="22589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8" name="Straight Connector 767"/>
          <p:cNvCxnSpPr/>
          <p:nvPr/>
        </p:nvCxnSpPr>
        <p:spPr>
          <a:xfrm flipV="1">
            <a:off x="5723466" y="4830700"/>
            <a:ext cx="349250" cy="254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9" name="Straight Connector 768"/>
          <p:cNvCxnSpPr/>
          <p:nvPr/>
        </p:nvCxnSpPr>
        <p:spPr>
          <a:xfrm flipH="1" flipV="1">
            <a:off x="6062134" y="4423834"/>
            <a:ext cx="4234" cy="4195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3" name="Straight Connector 772"/>
          <p:cNvCxnSpPr/>
          <p:nvPr/>
        </p:nvCxnSpPr>
        <p:spPr>
          <a:xfrm flipH="1">
            <a:off x="4631267" y="4328584"/>
            <a:ext cx="682625" cy="0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4" name="Straight Connector 773"/>
          <p:cNvCxnSpPr/>
          <p:nvPr/>
        </p:nvCxnSpPr>
        <p:spPr>
          <a:xfrm>
            <a:off x="4602692" y="4977558"/>
            <a:ext cx="368300" cy="230501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Connector 774"/>
          <p:cNvCxnSpPr/>
          <p:nvPr/>
        </p:nvCxnSpPr>
        <p:spPr>
          <a:xfrm flipV="1">
            <a:off x="4973109" y="4903259"/>
            <a:ext cx="398309" cy="296335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/>
          <p:cNvCxnSpPr/>
          <p:nvPr/>
        </p:nvCxnSpPr>
        <p:spPr>
          <a:xfrm flipH="1" flipV="1">
            <a:off x="5374219" y="4384677"/>
            <a:ext cx="723898" cy="7407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7" name="Straight Connector 776"/>
          <p:cNvCxnSpPr/>
          <p:nvPr/>
        </p:nvCxnSpPr>
        <p:spPr>
          <a:xfrm flipH="1" flipV="1">
            <a:off x="6104467" y="4392084"/>
            <a:ext cx="7408" cy="463551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8" name="Straight Connector 777"/>
          <p:cNvCxnSpPr/>
          <p:nvPr/>
        </p:nvCxnSpPr>
        <p:spPr>
          <a:xfrm flipV="1">
            <a:off x="5760509" y="4855634"/>
            <a:ext cx="351366" cy="261410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/>
          <p:cNvCxnSpPr/>
          <p:nvPr/>
        </p:nvCxnSpPr>
        <p:spPr>
          <a:xfrm>
            <a:off x="5383742" y="4910894"/>
            <a:ext cx="352425" cy="220965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779"/>
          <p:cNvCxnSpPr/>
          <p:nvPr/>
        </p:nvCxnSpPr>
        <p:spPr>
          <a:xfrm flipH="1" flipV="1">
            <a:off x="5339293" y="4330702"/>
            <a:ext cx="41274" cy="48682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/>
          <p:cNvCxnSpPr/>
          <p:nvPr/>
        </p:nvCxnSpPr>
        <p:spPr>
          <a:xfrm flipH="1" flipV="1">
            <a:off x="4589993" y="4276727"/>
            <a:ext cx="41274" cy="48682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7" name="Straight Connector 786"/>
          <p:cNvCxnSpPr/>
          <p:nvPr/>
        </p:nvCxnSpPr>
        <p:spPr>
          <a:xfrm flipH="1">
            <a:off x="3672417" y="4268259"/>
            <a:ext cx="917575" cy="9525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9" name="Straight Connector 788"/>
          <p:cNvCxnSpPr/>
          <p:nvPr/>
        </p:nvCxnSpPr>
        <p:spPr>
          <a:xfrm>
            <a:off x="3667126" y="4274609"/>
            <a:ext cx="2116" cy="676275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1" name="Straight Connector 790"/>
          <p:cNvCxnSpPr/>
          <p:nvPr/>
        </p:nvCxnSpPr>
        <p:spPr>
          <a:xfrm>
            <a:off x="3678767" y="4963584"/>
            <a:ext cx="517525" cy="311150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/>
          <p:cNvCxnSpPr/>
          <p:nvPr/>
        </p:nvCxnSpPr>
        <p:spPr>
          <a:xfrm flipV="1">
            <a:off x="4211109" y="4966759"/>
            <a:ext cx="398309" cy="296335"/>
          </a:xfrm>
          <a:prstGeom prst="lin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5" name="Straight Connector 794"/>
          <p:cNvCxnSpPr/>
          <p:nvPr/>
        </p:nvCxnSpPr>
        <p:spPr>
          <a:xfrm>
            <a:off x="6148917" y="4432301"/>
            <a:ext cx="698500" cy="42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6" name="Straight Connector 795"/>
          <p:cNvCxnSpPr/>
          <p:nvPr/>
        </p:nvCxnSpPr>
        <p:spPr>
          <a:xfrm flipH="1" flipV="1">
            <a:off x="6148917" y="4417484"/>
            <a:ext cx="6351" cy="4540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7" name="Straight Connector 796"/>
          <p:cNvCxnSpPr/>
          <p:nvPr/>
        </p:nvCxnSpPr>
        <p:spPr>
          <a:xfrm>
            <a:off x="6155267" y="4858809"/>
            <a:ext cx="368299" cy="22589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8" name="Straight Connector 797"/>
          <p:cNvCxnSpPr/>
          <p:nvPr/>
        </p:nvCxnSpPr>
        <p:spPr>
          <a:xfrm flipV="1">
            <a:off x="6504516" y="4830700"/>
            <a:ext cx="349250" cy="254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9" name="Straight Connector 798"/>
          <p:cNvCxnSpPr/>
          <p:nvPr/>
        </p:nvCxnSpPr>
        <p:spPr>
          <a:xfrm flipH="1" flipV="1">
            <a:off x="6843184" y="4423834"/>
            <a:ext cx="4234" cy="4195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0" name="Straight Connector 799"/>
          <p:cNvCxnSpPr/>
          <p:nvPr/>
        </p:nvCxnSpPr>
        <p:spPr>
          <a:xfrm flipH="1">
            <a:off x="5412317" y="4328584"/>
            <a:ext cx="682625" cy="0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Connector 800"/>
          <p:cNvCxnSpPr/>
          <p:nvPr/>
        </p:nvCxnSpPr>
        <p:spPr>
          <a:xfrm>
            <a:off x="5383742" y="4977558"/>
            <a:ext cx="368300" cy="230501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/>
          <p:cNvCxnSpPr/>
          <p:nvPr/>
        </p:nvCxnSpPr>
        <p:spPr>
          <a:xfrm flipV="1">
            <a:off x="5754159" y="4903259"/>
            <a:ext cx="398309" cy="296335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Connector 802"/>
          <p:cNvCxnSpPr/>
          <p:nvPr/>
        </p:nvCxnSpPr>
        <p:spPr>
          <a:xfrm flipH="1" flipV="1">
            <a:off x="6155269" y="4384677"/>
            <a:ext cx="723898" cy="7407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4" name="Straight Connector 803"/>
          <p:cNvCxnSpPr/>
          <p:nvPr/>
        </p:nvCxnSpPr>
        <p:spPr>
          <a:xfrm flipH="1" flipV="1">
            <a:off x="6885517" y="4392084"/>
            <a:ext cx="7408" cy="463551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5" name="Straight Connector 804"/>
          <p:cNvCxnSpPr/>
          <p:nvPr/>
        </p:nvCxnSpPr>
        <p:spPr>
          <a:xfrm flipV="1">
            <a:off x="6541559" y="4855634"/>
            <a:ext cx="351366" cy="261410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6" name="Straight Connector 805"/>
          <p:cNvCxnSpPr/>
          <p:nvPr/>
        </p:nvCxnSpPr>
        <p:spPr>
          <a:xfrm>
            <a:off x="6164792" y="4910894"/>
            <a:ext cx="352425" cy="220965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7" name="Straight Connector 806"/>
          <p:cNvCxnSpPr/>
          <p:nvPr/>
        </p:nvCxnSpPr>
        <p:spPr>
          <a:xfrm flipH="1" flipV="1">
            <a:off x="6120343" y="4330702"/>
            <a:ext cx="41274" cy="48682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/>
          <p:cNvCxnSpPr/>
          <p:nvPr/>
        </p:nvCxnSpPr>
        <p:spPr>
          <a:xfrm flipH="1" flipV="1">
            <a:off x="5371043" y="4276727"/>
            <a:ext cx="41274" cy="48682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/>
          <p:cNvCxnSpPr/>
          <p:nvPr/>
        </p:nvCxnSpPr>
        <p:spPr>
          <a:xfrm flipH="1">
            <a:off x="4669367" y="4268259"/>
            <a:ext cx="701676" cy="0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0" name="Straight Connector 809"/>
          <p:cNvCxnSpPr/>
          <p:nvPr/>
        </p:nvCxnSpPr>
        <p:spPr>
          <a:xfrm>
            <a:off x="4602692" y="5049485"/>
            <a:ext cx="374650" cy="225249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/>
          <p:cNvCxnSpPr/>
          <p:nvPr/>
        </p:nvCxnSpPr>
        <p:spPr>
          <a:xfrm flipV="1">
            <a:off x="4992159" y="4966759"/>
            <a:ext cx="398309" cy="296335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/>
          <p:cNvCxnSpPr/>
          <p:nvPr/>
        </p:nvCxnSpPr>
        <p:spPr>
          <a:xfrm flipH="1" flipV="1">
            <a:off x="4618568" y="4213227"/>
            <a:ext cx="41274" cy="48682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7" name="Straight Connector 816"/>
          <p:cNvCxnSpPr/>
          <p:nvPr/>
        </p:nvCxnSpPr>
        <p:spPr>
          <a:xfrm flipH="1">
            <a:off x="3621617" y="4211109"/>
            <a:ext cx="990601" cy="10283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/>
          <p:nvPr/>
        </p:nvCxnSpPr>
        <p:spPr>
          <a:xfrm>
            <a:off x="3604684" y="4214284"/>
            <a:ext cx="1058" cy="768350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/>
          <p:nvPr/>
        </p:nvCxnSpPr>
        <p:spPr>
          <a:xfrm>
            <a:off x="3624792" y="4988984"/>
            <a:ext cx="577850" cy="358775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/>
          <p:cNvCxnSpPr/>
          <p:nvPr/>
        </p:nvCxnSpPr>
        <p:spPr>
          <a:xfrm flipV="1">
            <a:off x="4201584" y="5052484"/>
            <a:ext cx="398309" cy="296335"/>
          </a:xfrm>
          <a:prstGeom prst="lin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4" name="Rectangle 823"/>
          <p:cNvSpPr/>
          <p:nvPr/>
        </p:nvSpPr>
        <p:spPr>
          <a:xfrm>
            <a:off x="6301507" y="4501043"/>
            <a:ext cx="4208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cxnSp>
        <p:nvCxnSpPr>
          <p:cNvPr id="825" name="Straight Connector 824"/>
          <p:cNvCxnSpPr/>
          <p:nvPr/>
        </p:nvCxnSpPr>
        <p:spPr>
          <a:xfrm>
            <a:off x="6926792" y="4435476"/>
            <a:ext cx="698500" cy="42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6" name="Straight Connector 825"/>
          <p:cNvCxnSpPr/>
          <p:nvPr/>
        </p:nvCxnSpPr>
        <p:spPr>
          <a:xfrm flipH="1" flipV="1">
            <a:off x="6926792" y="4420659"/>
            <a:ext cx="6351" cy="45402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7" name="Straight Connector 826"/>
          <p:cNvCxnSpPr/>
          <p:nvPr/>
        </p:nvCxnSpPr>
        <p:spPr>
          <a:xfrm>
            <a:off x="6933142" y="4861984"/>
            <a:ext cx="368299" cy="22589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8" name="Straight Connector 827"/>
          <p:cNvCxnSpPr/>
          <p:nvPr/>
        </p:nvCxnSpPr>
        <p:spPr>
          <a:xfrm flipV="1">
            <a:off x="7282391" y="4833875"/>
            <a:ext cx="349250" cy="254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" name="Straight Connector 828"/>
          <p:cNvCxnSpPr/>
          <p:nvPr/>
        </p:nvCxnSpPr>
        <p:spPr>
          <a:xfrm flipH="1" flipV="1">
            <a:off x="7621059" y="4427009"/>
            <a:ext cx="4234" cy="4195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0" name="Straight Connector 829"/>
          <p:cNvCxnSpPr/>
          <p:nvPr/>
        </p:nvCxnSpPr>
        <p:spPr>
          <a:xfrm flipH="1">
            <a:off x="6190192" y="4331759"/>
            <a:ext cx="682625" cy="0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1" name="Straight Connector 830"/>
          <p:cNvCxnSpPr/>
          <p:nvPr/>
        </p:nvCxnSpPr>
        <p:spPr>
          <a:xfrm>
            <a:off x="6161617" y="4980733"/>
            <a:ext cx="368300" cy="230501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2" name="Straight Connector 831"/>
          <p:cNvCxnSpPr/>
          <p:nvPr/>
        </p:nvCxnSpPr>
        <p:spPr>
          <a:xfrm flipV="1">
            <a:off x="6532034" y="4906434"/>
            <a:ext cx="398309" cy="296335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Connector 832"/>
          <p:cNvCxnSpPr/>
          <p:nvPr/>
        </p:nvCxnSpPr>
        <p:spPr>
          <a:xfrm flipH="1" flipV="1">
            <a:off x="6933144" y="4387852"/>
            <a:ext cx="723898" cy="7407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Connector 833"/>
          <p:cNvCxnSpPr/>
          <p:nvPr/>
        </p:nvCxnSpPr>
        <p:spPr>
          <a:xfrm flipH="1" flipV="1">
            <a:off x="7663392" y="4395259"/>
            <a:ext cx="7408" cy="463551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5" name="Straight Connector 834"/>
          <p:cNvCxnSpPr/>
          <p:nvPr/>
        </p:nvCxnSpPr>
        <p:spPr>
          <a:xfrm flipV="1">
            <a:off x="7319434" y="4858809"/>
            <a:ext cx="351366" cy="261410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/>
          <p:cNvCxnSpPr/>
          <p:nvPr/>
        </p:nvCxnSpPr>
        <p:spPr>
          <a:xfrm>
            <a:off x="6942667" y="4914069"/>
            <a:ext cx="352425" cy="220965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/>
          <p:cNvCxnSpPr/>
          <p:nvPr/>
        </p:nvCxnSpPr>
        <p:spPr>
          <a:xfrm flipH="1" flipV="1">
            <a:off x="6898218" y="4333877"/>
            <a:ext cx="41274" cy="48682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/>
          <p:cNvCxnSpPr/>
          <p:nvPr/>
        </p:nvCxnSpPr>
        <p:spPr>
          <a:xfrm flipH="1" flipV="1">
            <a:off x="6148918" y="4279902"/>
            <a:ext cx="41274" cy="48682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/>
          <p:cNvCxnSpPr/>
          <p:nvPr/>
        </p:nvCxnSpPr>
        <p:spPr>
          <a:xfrm flipH="1">
            <a:off x="5447242" y="4271434"/>
            <a:ext cx="701676" cy="0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0" name="Straight Connector 839"/>
          <p:cNvCxnSpPr/>
          <p:nvPr/>
        </p:nvCxnSpPr>
        <p:spPr>
          <a:xfrm>
            <a:off x="5380567" y="5052660"/>
            <a:ext cx="374650" cy="225249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1" name="Straight Connector 840"/>
          <p:cNvCxnSpPr/>
          <p:nvPr/>
        </p:nvCxnSpPr>
        <p:spPr>
          <a:xfrm flipV="1">
            <a:off x="5770034" y="4969934"/>
            <a:ext cx="398309" cy="296335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2" name="Straight Connector 841"/>
          <p:cNvCxnSpPr/>
          <p:nvPr/>
        </p:nvCxnSpPr>
        <p:spPr>
          <a:xfrm flipH="1" flipV="1">
            <a:off x="5396443" y="4216402"/>
            <a:ext cx="41274" cy="48682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Connector 842"/>
          <p:cNvCxnSpPr/>
          <p:nvPr/>
        </p:nvCxnSpPr>
        <p:spPr>
          <a:xfrm flipH="1">
            <a:off x="4713817" y="4214284"/>
            <a:ext cx="676277" cy="5141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Connector 843"/>
          <p:cNvCxnSpPr/>
          <p:nvPr/>
        </p:nvCxnSpPr>
        <p:spPr>
          <a:xfrm>
            <a:off x="4599517" y="5119159"/>
            <a:ext cx="381000" cy="231775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/>
          <p:cNvCxnSpPr/>
          <p:nvPr/>
        </p:nvCxnSpPr>
        <p:spPr>
          <a:xfrm flipV="1">
            <a:off x="4979459" y="5055659"/>
            <a:ext cx="398309" cy="296335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6" name="Rectangle 845"/>
          <p:cNvSpPr/>
          <p:nvPr/>
        </p:nvSpPr>
        <p:spPr>
          <a:xfrm>
            <a:off x="7079382" y="4504218"/>
            <a:ext cx="4208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cxnSp>
        <p:nvCxnSpPr>
          <p:cNvPr id="850" name="Straight Connector 849"/>
          <p:cNvCxnSpPr/>
          <p:nvPr/>
        </p:nvCxnSpPr>
        <p:spPr>
          <a:xfrm flipV="1">
            <a:off x="4211109" y="5122334"/>
            <a:ext cx="398309" cy="296335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/>
          <p:cNvCxnSpPr/>
          <p:nvPr/>
        </p:nvCxnSpPr>
        <p:spPr>
          <a:xfrm>
            <a:off x="3555138" y="5017559"/>
            <a:ext cx="644329" cy="400050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3" name="Straight Connector 852"/>
          <p:cNvCxnSpPr/>
          <p:nvPr/>
        </p:nvCxnSpPr>
        <p:spPr>
          <a:xfrm>
            <a:off x="3544359" y="4169834"/>
            <a:ext cx="1058" cy="841375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5" name="Straight Connector 854"/>
          <p:cNvCxnSpPr/>
          <p:nvPr/>
        </p:nvCxnSpPr>
        <p:spPr>
          <a:xfrm flipH="1">
            <a:off x="3548593" y="4162275"/>
            <a:ext cx="1085849" cy="5142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9" name="Straight Connector 858"/>
          <p:cNvCxnSpPr/>
          <p:nvPr/>
        </p:nvCxnSpPr>
        <p:spPr>
          <a:xfrm flipH="1" flipV="1">
            <a:off x="4653493" y="4165602"/>
            <a:ext cx="41274" cy="48682"/>
          </a:xfrm>
          <a:prstGeom prst="lin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0" name="TextBox 859"/>
          <p:cNvSpPr txBox="1"/>
          <p:nvPr/>
        </p:nvSpPr>
        <p:spPr>
          <a:xfrm rot="753913">
            <a:off x="6877640" y="1941098"/>
            <a:ext cx="34403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861" name="TextBox 860"/>
          <p:cNvSpPr txBox="1"/>
          <p:nvPr/>
        </p:nvSpPr>
        <p:spPr>
          <a:xfrm>
            <a:off x="7814733" y="438197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862" name="TextBox 861"/>
          <p:cNvSpPr txBox="1"/>
          <p:nvPr/>
        </p:nvSpPr>
        <p:spPr>
          <a:xfrm>
            <a:off x="2717800" y="4334934"/>
            <a:ext cx="688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>
                <a:latin typeface="Helvetica"/>
                <a:cs typeface="Helvetica"/>
                <a:sym typeface="Symbol"/>
              </a:rPr>
              <a:t> ≈ </a:t>
            </a:r>
            <a:endParaRPr lang="en-US" sz="2000" dirty="0"/>
          </a:p>
        </p:txBody>
      </p:sp>
      <p:sp>
        <p:nvSpPr>
          <p:cNvPr id="202" name="TextBox 201"/>
          <p:cNvSpPr txBox="1"/>
          <p:nvPr/>
        </p:nvSpPr>
        <p:spPr>
          <a:xfrm rot="753913">
            <a:off x="8844980" y="1966495"/>
            <a:ext cx="34403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7562850" y="3230034"/>
            <a:ext cx="47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473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  <p:bldP spid="232" grpId="0"/>
      <p:bldP spid="233" grpId="0"/>
      <p:bldP spid="234" grpId="0"/>
      <p:bldP spid="276" grpId="0"/>
      <p:bldP spid="277" grpId="0"/>
      <p:bldP spid="280" grpId="0"/>
      <p:bldP spid="281" grpId="0"/>
      <p:bldP spid="282" grpId="0"/>
      <p:bldP spid="284" grpId="0"/>
      <p:bldP spid="558" grpId="0"/>
      <p:bldP spid="561" grpId="0"/>
      <p:bldP spid="598" grpId="0"/>
      <p:bldP spid="599" grpId="0"/>
      <p:bldP spid="764" grpId="0"/>
      <p:bldP spid="824" grpId="0"/>
      <p:bldP spid="846" grpId="0"/>
      <p:bldP spid="860" grpId="0"/>
      <p:bldP spid="861" grpId="0"/>
      <p:bldP spid="862" grpId="0"/>
      <p:bldP spid="202" grpId="1"/>
      <p:bldP spid="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485900"/>
            <a:ext cx="3263900" cy="31547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98600"/>
            <a:ext cx="3357063" cy="3200400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1422400"/>
            <a:ext cx="3327400" cy="3293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9564" y="3924968"/>
            <a:ext cx="50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728895" y="1780492"/>
            <a:ext cx="47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Helvetica"/>
                <a:cs typeface="Helvetica"/>
              </a:rPr>
              <a:t>Q</a:t>
            </a:r>
            <a:r>
              <a:rPr lang="en-US" sz="2000" baseline="30000" dirty="0" err="1">
                <a:latin typeface="Helvetica"/>
                <a:cs typeface="Helvetica"/>
              </a:rPr>
              <a:t>n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497621" y="3988955"/>
            <a:ext cx="47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Helvetica"/>
                <a:cs typeface="Helvetica"/>
              </a:rPr>
              <a:t>Q</a:t>
            </a:r>
            <a:r>
              <a:rPr lang="en-US" sz="2000" baseline="30000" dirty="0" err="1">
                <a:latin typeface="Helvetica"/>
                <a:cs typeface="Helvetica"/>
              </a:rPr>
              <a:t>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472847" y="3644718"/>
            <a:ext cx="605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∂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298700" y="3302000"/>
            <a:ext cx="2667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8800" y="431800"/>
            <a:ext cx="3023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More observations: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00" y="946835"/>
            <a:ext cx="773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The n-dimensional Poincare Conjecture implies:  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sym typeface="Symbol"/>
              </a:rPr>
              <a:t></a:t>
            </a:r>
            <a:r>
              <a:rPr lang="en-US" sz="2000" baseline="-25000" dirty="0" smtClean="0">
                <a:latin typeface="Helvetica"/>
                <a:cs typeface="Helvetica"/>
                <a:sym typeface="Symbol"/>
              </a:rPr>
              <a:t>∂Q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≈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.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1579" y="1884947"/>
            <a:ext cx="3586956" cy="2221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Let D be an (n-1)-ball in ∂Q</a:t>
            </a:r>
            <a:r>
              <a:rPr lang="en-US" sz="2000" baseline="30000" dirty="0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Let P = ∂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– </a:t>
            </a:r>
            <a:r>
              <a:rPr lang="en-US" sz="2000" dirty="0" err="1" smtClean="0">
                <a:latin typeface="Helvetica"/>
                <a:cs typeface="Helvetica"/>
              </a:rPr>
              <a:t>Int</a:t>
            </a:r>
            <a:r>
              <a:rPr lang="en-US" sz="2000" dirty="0" smtClean="0">
                <a:latin typeface="Helvetica"/>
                <a:cs typeface="Helvetica"/>
              </a:rPr>
              <a:t>(D).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“Inflate” D to an n-ball D in </a:t>
            </a:r>
            <a:r>
              <a:rPr lang="en-US" sz="2000" dirty="0" err="1" smtClean="0">
                <a:latin typeface="Helvetica"/>
                <a:cs typeface="Helvetica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  <a:endParaRPr lang="en-US" sz="20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Let </a:t>
            </a:r>
            <a:r>
              <a:rPr lang="en-US" sz="2000" dirty="0" err="1" smtClean="0">
                <a:latin typeface="Helvetica"/>
                <a:cs typeface="Helvetica"/>
              </a:rPr>
              <a:t>B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= </a:t>
            </a:r>
            <a:r>
              <a:rPr lang="en-US" sz="2000" dirty="0" err="1" smtClean="0">
                <a:latin typeface="Helvetica"/>
                <a:cs typeface="Helvetica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– </a:t>
            </a:r>
            <a:r>
              <a:rPr lang="en-US" sz="2000" dirty="0" err="1" smtClean="0">
                <a:latin typeface="Helvetica"/>
                <a:cs typeface="Helvetica"/>
              </a:rPr>
              <a:t>Int</a:t>
            </a:r>
            <a:r>
              <a:rPr lang="en-US" sz="2000" dirty="0" smtClean="0">
                <a:latin typeface="Helvetica"/>
                <a:cs typeface="Helvetica"/>
              </a:rPr>
              <a:t>(D).</a:t>
            </a:r>
            <a:endParaRPr lang="en-US" sz="20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Invert </a:t>
            </a:r>
            <a:r>
              <a:rPr lang="en-US" sz="2000" dirty="0" err="1" smtClean="0">
                <a:latin typeface="Helvetica"/>
                <a:cs typeface="Helvetica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in ∂D.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6579" y="3049782"/>
            <a:ext cx="28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~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7765" y="2597931"/>
            <a:ext cx="28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~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9797" y="3512330"/>
            <a:ext cx="28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~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36322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1900" y="363220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P</a:t>
            </a:r>
            <a:endParaRPr lang="en-US" sz="2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155700" y="3479800"/>
            <a:ext cx="203200" cy="25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27667" y="3086099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336410" y="3699933"/>
            <a:ext cx="39423" cy="287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64733" y="2442633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519767" y="2766543"/>
            <a:ext cx="96043" cy="171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40811" y="2901617"/>
            <a:ext cx="28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~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51467" y="3903133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0" y="4381500"/>
            <a:ext cx="2286000" cy="22479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267200" y="576580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B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99100" y="4775200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Q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59400" y="5791200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Q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46800" y="551180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P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083300" y="5321300"/>
            <a:ext cx="139700" cy="2635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646333" y="4106333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6451600" y="4404843"/>
            <a:ext cx="244211" cy="167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591300" y="6096000"/>
            <a:ext cx="389467" cy="2296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17267" y="6176433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2800" y="5397500"/>
            <a:ext cx="273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Hence, </a:t>
            </a:r>
            <a:r>
              <a:rPr lang="en-US" sz="2000" dirty="0" err="1" smtClean="0">
                <a:latin typeface="Helvetica"/>
                <a:cs typeface="Helvetica"/>
              </a:rPr>
              <a:t>B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≈ </a:t>
            </a:r>
            <a:r>
              <a:rPr lang="en-US" sz="2000" dirty="0" err="1">
                <a:latin typeface="Helvetica"/>
                <a:cs typeface="Helvetica"/>
              </a:rPr>
              <a:t>Q</a:t>
            </a:r>
            <a:r>
              <a:rPr lang="en-US" sz="2000" baseline="30000" dirty="0" err="1">
                <a:latin typeface="Helvetica"/>
                <a:cs typeface="Helvetica"/>
              </a:rPr>
              <a:t>n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sym typeface="Symbol"/>
              </a:rPr>
              <a:t></a:t>
            </a:r>
            <a:r>
              <a:rPr lang="en-US" sz="2000" baseline="-25000" dirty="0" smtClean="0">
                <a:latin typeface="Helvetica"/>
                <a:cs typeface="Helvetica"/>
                <a:sym typeface="Symbol"/>
              </a:rPr>
              <a:t>P</a:t>
            </a:r>
            <a:r>
              <a:rPr lang="en-US" sz="2000" dirty="0" smtClean="0">
                <a:latin typeface="Helvetica"/>
                <a:cs typeface="Helvetica"/>
              </a:rPr>
              <a:t> Q</a:t>
            </a:r>
            <a:r>
              <a:rPr lang="en-US" sz="2000" baseline="30000" dirty="0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endParaRPr lang="en-US" sz="2000" dirty="0">
              <a:latin typeface="Helvetica"/>
              <a:cs typeface="Helvetica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425700" y="3325285"/>
            <a:ext cx="139701" cy="39581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0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  <p:bldP spid="20" grpId="1"/>
      <p:bldP spid="21" grpId="0"/>
      <p:bldP spid="32" grpId="0"/>
      <p:bldP spid="32" grpId="1"/>
      <p:bldP spid="32" grpId="2"/>
      <p:bldP spid="32" grpId="3"/>
      <p:bldP spid="42" grpId="0"/>
      <p:bldP spid="42" grpId="1"/>
      <p:bldP spid="42" grpId="2"/>
      <p:bldP spid="48" grpId="0"/>
      <p:bldP spid="49" grpId="0"/>
      <p:bldP spid="49" grpId="1"/>
      <p:bldP spid="49" grpId="2"/>
      <p:bldP spid="49" grpId="3"/>
      <p:bldP spid="52" grpId="0"/>
      <p:bldP spid="53" grpId="0"/>
      <p:bldP spid="54" grpId="0"/>
      <p:bldP spid="55" grpId="0"/>
      <p:bldP spid="58" grpId="0"/>
      <p:bldP spid="61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4" y="1710500"/>
            <a:ext cx="4918563" cy="4401375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9848" y="386292"/>
            <a:ext cx="7302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In </a:t>
            </a:r>
            <a:r>
              <a:rPr lang="en-US" sz="2000" dirty="0" err="1" smtClean="0">
                <a:latin typeface="Helvetica"/>
                <a:cs typeface="Helvetica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>
                <a:latin typeface="Helvetica"/>
                <a:cs typeface="Helvetica"/>
              </a:rPr>
              <a:t>:</a:t>
            </a:r>
            <a:r>
              <a:rPr lang="en-US" sz="2000" dirty="0" smtClean="0">
                <a:latin typeface="Helvetica"/>
                <a:cs typeface="Helvetica"/>
              </a:rPr>
              <a:t> “inflate” small (n–1)-balls in ∂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and “plug in” </a:t>
            </a:r>
            <a:r>
              <a:rPr lang="en-US" sz="2000" dirty="0" err="1">
                <a:latin typeface="Helvetica"/>
                <a:cs typeface="Helvetica"/>
              </a:rPr>
              <a:t>Q</a:t>
            </a:r>
            <a:r>
              <a:rPr lang="en-US" sz="2000" baseline="30000" dirty="0" err="1">
                <a:latin typeface="Helvetica"/>
                <a:cs typeface="Helvetica"/>
              </a:rPr>
              <a:t>n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>
                <a:sym typeface="Symbol"/>
              </a:rPr>
              <a:t></a:t>
            </a:r>
            <a:r>
              <a:rPr lang="en-US" sz="2000" baseline="-25000" dirty="0">
                <a:latin typeface="Helvetica"/>
                <a:cs typeface="Helvetica"/>
                <a:sym typeface="Symbol"/>
              </a:rPr>
              <a:t>P</a:t>
            </a:r>
            <a:r>
              <a:rPr lang="en-US" sz="2000" dirty="0">
                <a:latin typeface="Helvetica"/>
                <a:cs typeface="Helvetica"/>
              </a:rPr>
              <a:t> Q</a:t>
            </a:r>
            <a:r>
              <a:rPr lang="en-US" sz="2000" baseline="30000" dirty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  <a:endParaRPr lang="en-US" sz="20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Now </a:t>
            </a:r>
            <a:r>
              <a:rPr lang="en-US" sz="2000" dirty="0" err="1" smtClean="0">
                <a:latin typeface="Helvetica"/>
                <a:cs typeface="Helvetica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= the double of  </a:t>
            </a:r>
            <a:r>
              <a:rPr lang="en-US" sz="2000" dirty="0" err="1">
                <a:latin typeface="Helvetica"/>
                <a:cs typeface="Helvetica"/>
              </a:rPr>
              <a:t>Q</a:t>
            </a:r>
            <a:r>
              <a:rPr lang="en-US" sz="2000" baseline="30000" dirty="0" err="1">
                <a:latin typeface="Helvetica"/>
                <a:cs typeface="Helvetica"/>
              </a:rPr>
              <a:t>n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sym typeface="Symbol"/>
              </a:rPr>
              <a:t></a:t>
            </a:r>
            <a:r>
              <a:rPr lang="en-US" sz="2000" baseline="-25000" dirty="0" smtClean="0">
                <a:latin typeface="Helvetica"/>
                <a:cs typeface="Helvetica"/>
                <a:sym typeface="Symbol"/>
              </a:rPr>
              <a:t>D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sym typeface="Symbol"/>
              </a:rPr>
              <a:t></a:t>
            </a:r>
            <a:r>
              <a:rPr lang="en-US" sz="2000" baseline="-25000" dirty="0" smtClean="0">
                <a:latin typeface="Helvetica"/>
                <a:cs typeface="Helvetica"/>
                <a:sym typeface="Symbol"/>
              </a:rPr>
              <a:t>D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sym typeface="Symbol"/>
              </a:rPr>
              <a:t></a:t>
            </a:r>
            <a:r>
              <a:rPr lang="en-US" sz="2000" baseline="-25000" dirty="0" smtClean="0">
                <a:latin typeface="Helvetica"/>
                <a:cs typeface="Helvetica"/>
                <a:sym typeface="Symbol"/>
              </a:rPr>
              <a:t>D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along a “seam”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that is </a:t>
            </a:r>
            <a:r>
              <a:rPr lang="en-US" sz="2000" dirty="0" err="1" smtClean="0">
                <a:latin typeface="Helvetica"/>
                <a:cs typeface="Helvetica"/>
              </a:rPr>
              <a:t>homeomorphic</a:t>
            </a:r>
            <a:r>
              <a:rPr lang="en-US" sz="2000" dirty="0" smtClean="0">
                <a:latin typeface="Helvetica"/>
                <a:cs typeface="Helvetica"/>
              </a:rPr>
              <a:t> to </a:t>
            </a:r>
            <a:r>
              <a:rPr lang="en-US" sz="2000" dirty="0">
                <a:latin typeface="Helvetica"/>
                <a:cs typeface="Helvetica"/>
              </a:rPr>
              <a:t>∂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#</a:t>
            </a:r>
            <a:r>
              <a:rPr lang="en-US" sz="2000" baseline="300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∂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#</a:t>
            </a:r>
            <a:r>
              <a:rPr lang="en-US" sz="2000" baseline="30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∂</a:t>
            </a:r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 #</a:t>
            </a:r>
            <a:r>
              <a:rPr lang="en-US" sz="2000" baseline="30000" dirty="0" smtClean="0">
                <a:latin typeface="Helvetica"/>
                <a:cs typeface="Helvetica"/>
              </a:rPr>
              <a:t>  </a:t>
            </a:r>
            <a:r>
              <a:rPr lang="en-US" sz="2000" dirty="0">
                <a:latin typeface="Helvetica"/>
                <a:cs typeface="Helvetica"/>
              </a:rPr>
              <a:t>∂</a:t>
            </a:r>
            <a:r>
              <a:rPr lang="en-US" sz="2000" dirty="0" smtClean="0">
                <a:latin typeface="Helvetica"/>
                <a:cs typeface="Helvetica"/>
              </a:rPr>
              <a:t>Q</a:t>
            </a:r>
            <a:r>
              <a:rPr lang="en-US" sz="2000" baseline="30000" dirty="0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</a:p>
          <a:p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500" y="6127750"/>
            <a:ext cx="3370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Iterate this process </a:t>
            </a:r>
            <a:r>
              <a:rPr lang="en-US" sz="2000" i="1" dirty="0" smtClean="0">
                <a:latin typeface="Helvetica"/>
                <a:cs typeface="Helvetica"/>
              </a:rPr>
              <a:t>densely</a:t>
            </a:r>
            <a:r>
              <a:rPr lang="en-US" i="1" dirty="0" smtClean="0">
                <a:latin typeface="Helvetica"/>
                <a:cs typeface="Helvetica"/>
              </a:rPr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73550" y="2041525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375" y="2825750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6200" y="3844925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2100" y="4572000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6508" y="5055659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9175" y="4324350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8400" y="5311775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6400" y="4025900"/>
            <a:ext cx="48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5100" y="45974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2300" y="21082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54400" y="2387600"/>
            <a:ext cx="2159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43388" y="4572000"/>
            <a:ext cx="430212" cy="161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70400" y="265430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P</a:t>
            </a:r>
            <a:endParaRPr lang="en-US" sz="2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6500" y="505460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P</a:t>
            </a:r>
            <a:endParaRPr lang="en-US" sz="2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89400" y="2908300"/>
            <a:ext cx="431800" cy="3937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194300" y="4546600"/>
            <a:ext cx="127000" cy="5461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2" y="1748366"/>
            <a:ext cx="4892038" cy="43645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826933" y="5334000"/>
            <a:ext cx="659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r>
              <a:rPr lang="en-US" sz="2000" dirty="0" err="1" smtClean="0">
                <a:latin typeface="Helvetica"/>
                <a:cs typeface="Helvetica"/>
              </a:rPr>
              <a:t>’s</a:t>
            </a:r>
            <a:endParaRPr lang="en-US" sz="2000" baseline="30000" dirty="0">
              <a:latin typeface="Helvetica"/>
              <a:cs typeface="Helvetica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3175000" y="4756150"/>
            <a:ext cx="736600" cy="6921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333750" y="4679950"/>
            <a:ext cx="622300" cy="6985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882900" y="4616450"/>
            <a:ext cx="958850" cy="8826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241550" y="4533900"/>
            <a:ext cx="1600200" cy="10604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057650" y="4425950"/>
            <a:ext cx="31750" cy="9207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106120" y="4400550"/>
            <a:ext cx="751630" cy="9779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169620" y="4635500"/>
            <a:ext cx="757980" cy="774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258520" y="4673600"/>
            <a:ext cx="91038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3771900" y="4857750"/>
            <a:ext cx="234950" cy="495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64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7" grpId="0"/>
      <p:bldP spid="27" grpId="1"/>
      <p:bldP spid="28" grpId="0"/>
      <p:bldP spid="28" grpId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249" y="272961"/>
            <a:ext cx="813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In the limit,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baseline="30000" dirty="0" err="1">
                <a:latin typeface="Helvetica"/>
                <a:cs typeface="Helvetica"/>
              </a:rPr>
              <a:t>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=  </a:t>
            </a:r>
            <a:r>
              <a:rPr lang="en-US" dirty="0">
                <a:latin typeface="Helvetica"/>
                <a:cs typeface="Helvetica"/>
              </a:rPr>
              <a:t>the double of  </a:t>
            </a:r>
            <a:r>
              <a:rPr lang="en-US" dirty="0" err="1">
                <a:latin typeface="Helvetica"/>
                <a:cs typeface="Helvetica"/>
              </a:rPr>
              <a:t>Q</a:t>
            </a:r>
            <a:r>
              <a:rPr lang="en-US" baseline="30000" dirty="0" err="1">
                <a:latin typeface="Helvetica"/>
                <a:cs typeface="Helvetica"/>
              </a:rPr>
              <a:t>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>
                <a:sym typeface="Symbol"/>
              </a:rPr>
              <a:t></a:t>
            </a:r>
            <a:r>
              <a:rPr lang="en-US" baseline="-25000" dirty="0">
                <a:latin typeface="Helvetica"/>
                <a:cs typeface="Helvetica"/>
                <a:sym typeface="Symbol"/>
              </a:rPr>
              <a:t>D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Q</a:t>
            </a:r>
            <a:r>
              <a:rPr lang="en-US" baseline="30000" dirty="0" err="1">
                <a:latin typeface="Helvetica"/>
                <a:cs typeface="Helvetica"/>
              </a:rPr>
              <a:t>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>
                <a:sym typeface="Symbol"/>
              </a:rPr>
              <a:t></a:t>
            </a:r>
            <a:r>
              <a:rPr lang="en-US" baseline="-25000" dirty="0">
                <a:latin typeface="Helvetica"/>
                <a:cs typeface="Helvetica"/>
                <a:sym typeface="Symbol"/>
              </a:rPr>
              <a:t>D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Q</a:t>
            </a:r>
            <a:r>
              <a:rPr lang="en-US" baseline="30000" dirty="0" err="1">
                <a:latin typeface="Helvetica"/>
                <a:cs typeface="Helvetica"/>
              </a:rPr>
              <a:t>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>
                <a:sym typeface="Symbol"/>
              </a:rPr>
              <a:t></a:t>
            </a:r>
            <a:r>
              <a:rPr lang="en-US" baseline="-25000" dirty="0">
                <a:latin typeface="Helvetica"/>
                <a:cs typeface="Helvetica"/>
                <a:sym typeface="Symbol"/>
              </a:rPr>
              <a:t>D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is-IS" baseline="30000" dirty="0">
                <a:latin typeface="Helvetica"/>
                <a:cs typeface="Helvetica"/>
              </a:rPr>
              <a:t>…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is-IS" baseline="30000" dirty="0" smtClean="0">
                <a:latin typeface="Helvetica"/>
                <a:cs typeface="Helvetica"/>
              </a:rPr>
              <a:t>  </a:t>
            </a:r>
            <a:r>
              <a:rPr lang="en-US" dirty="0" smtClean="0">
                <a:latin typeface="Helvetica"/>
                <a:cs typeface="Helvetica"/>
                <a:sym typeface="Symbol"/>
              </a:rPr>
              <a:t>≈  </a:t>
            </a:r>
            <a:r>
              <a:rPr lang="en-US" dirty="0">
                <a:latin typeface="Helvetica"/>
                <a:cs typeface="Helvetica"/>
                <a:sym typeface="Symbol"/>
              </a:rPr>
              <a:t></a:t>
            </a:r>
            <a:r>
              <a:rPr lang="en-US" baseline="30000" dirty="0" smtClean="0">
                <a:latin typeface="Helvetica"/>
                <a:cs typeface="Helvetica"/>
                <a:sym typeface="Symbol"/>
              </a:rPr>
              <a:t>n</a:t>
            </a:r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long a “seam” J </a:t>
            </a:r>
            <a:r>
              <a:rPr lang="en-US" dirty="0">
                <a:latin typeface="Helvetica"/>
                <a:cs typeface="Helvetica"/>
              </a:rPr>
              <a:t>= </a:t>
            </a:r>
            <a:r>
              <a:rPr lang="en-US" dirty="0" err="1" smtClean="0">
                <a:latin typeface="Helvetica"/>
                <a:cs typeface="Helvetica"/>
              </a:rPr>
              <a:t>lim</a:t>
            </a:r>
            <a:r>
              <a:rPr lang="en-US" dirty="0" smtClean="0">
                <a:latin typeface="Helvetica"/>
                <a:cs typeface="Helvetica"/>
              </a:rPr>
              <a:t> { controlled </a:t>
            </a:r>
            <a:r>
              <a:rPr lang="en-US" dirty="0">
                <a:latin typeface="Helvetica"/>
                <a:cs typeface="Helvetica"/>
              </a:rPr>
              <a:t>sequence of connected sums of ∂</a:t>
            </a:r>
            <a:r>
              <a:rPr lang="en-US" dirty="0" err="1" smtClean="0">
                <a:latin typeface="Helvetica"/>
                <a:cs typeface="Helvetica"/>
              </a:rPr>
              <a:t>Q</a:t>
            </a:r>
            <a:r>
              <a:rPr lang="en-US" baseline="30000" dirty="0" err="1" smtClean="0">
                <a:latin typeface="Helvetica"/>
                <a:cs typeface="Helvetica"/>
              </a:rPr>
              <a:t>n</a:t>
            </a:r>
            <a:r>
              <a:rPr lang="en-US" baseline="30000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}.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34" y="1083734"/>
            <a:ext cx="5811370" cy="5266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6665" y="5164666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6401" y="5249333"/>
            <a:ext cx="47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8401" y="1659466"/>
            <a:ext cx="47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1999" y="49106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J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69466" y="4487332"/>
            <a:ext cx="444319" cy="558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2379133" y="889000"/>
            <a:ext cx="33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0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133" y="972234"/>
            <a:ext cx="603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J is the inverse limit of </a:t>
            </a:r>
            <a:r>
              <a:rPr lang="en-US" dirty="0" smtClean="0">
                <a:latin typeface="Helvetica"/>
                <a:cs typeface="Helvetica"/>
              </a:rPr>
              <a:t>a controlled </a:t>
            </a:r>
            <a:r>
              <a:rPr lang="en-US" dirty="0">
                <a:latin typeface="Helvetica"/>
                <a:cs typeface="Helvetica"/>
              </a:rPr>
              <a:t>sequence of the </a:t>
            </a:r>
            <a:r>
              <a:rPr lang="en-US" dirty="0" smtClean="0">
                <a:latin typeface="Helvetica"/>
                <a:cs typeface="Helvetica"/>
              </a:rPr>
              <a:t>form 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73867" y="3234266"/>
            <a:ext cx="4741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044017" y="3234266"/>
            <a:ext cx="4741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620000" y="3200400"/>
            <a:ext cx="4741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12666" y="292946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Helvetica"/>
                <a:cs typeface="Helvetica"/>
              </a:rPr>
              <a:t>…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00" y="5283199"/>
            <a:ext cx="6294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w</a:t>
            </a:r>
            <a:r>
              <a:rPr lang="en-US" sz="2000" dirty="0" smtClean="0">
                <a:latin typeface="Helvetica"/>
                <a:cs typeface="Helvetica"/>
              </a:rPr>
              <a:t>here each punctured torus is really a punctured ∂Q</a:t>
            </a:r>
            <a:r>
              <a:rPr lang="en-US" sz="2000" baseline="30000" dirty="0" smtClean="0">
                <a:latin typeface="Helvetica"/>
                <a:cs typeface="Helvetica"/>
              </a:rPr>
              <a:t>n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7" y="2254251"/>
            <a:ext cx="1708965" cy="203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65" y="2696633"/>
            <a:ext cx="1722038" cy="1138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918" y="2116666"/>
            <a:ext cx="1955798" cy="22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67" y="338666"/>
            <a:ext cx="8452905" cy="3298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Summary</a:t>
            </a:r>
            <a:r>
              <a:rPr lang="en-US" sz="2000" dirty="0" smtClean="0">
                <a:latin typeface="Helvetica"/>
                <a:cs typeface="Helvetica"/>
              </a:rPr>
              <a:t> (A – </a:t>
            </a:r>
            <a:r>
              <a:rPr lang="en-US" sz="2000" dirty="0" err="1" smtClean="0">
                <a:latin typeface="Helvetica"/>
                <a:cs typeface="Helvetica"/>
              </a:rPr>
              <a:t>Siebenmann</a:t>
            </a:r>
            <a:r>
              <a:rPr lang="en-US" sz="2000" dirty="0" smtClean="0">
                <a:latin typeface="Helvetica"/>
                <a:cs typeface="Helvetica"/>
              </a:rPr>
              <a:t>, 1985):</a:t>
            </a:r>
            <a:endParaRPr lang="en-US" sz="2000" b="1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Helvetica"/>
                <a:cs typeface="Helvetica"/>
              </a:rPr>
              <a:t>There is a </a:t>
            </a:r>
            <a:r>
              <a:rPr lang="en-US" sz="2000" dirty="0" err="1" smtClean="0">
                <a:latin typeface="Helvetica"/>
                <a:cs typeface="Helvetica"/>
              </a:rPr>
              <a:t>compactification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= </a:t>
            </a:r>
            <a:r>
              <a:rPr lang="en-US" sz="2000" dirty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>
                <a:sym typeface="Symbol"/>
              </a:rPr>
              <a:t>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J of </a:t>
            </a:r>
            <a:r>
              <a:rPr lang="en-US" sz="2000" dirty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such that: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is an AR,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J is a Z-set in </a:t>
            </a:r>
            <a:r>
              <a:rPr lang="en-US" sz="2000" dirty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  <a:sym typeface="Symbol"/>
              </a:rPr>
              <a:t>J is a </a:t>
            </a:r>
            <a:r>
              <a:rPr lang="en-US" sz="2000" i="1" dirty="0" err="1" smtClean="0">
                <a:latin typeface="Helvetica"/>
                <a:cs typeface="Helvetica"/>
                <a:sym typeface="Symbol"/>
              </a:rPr>
              <a:t>Jakobsche</a:t>
            </a:r>
            <a:r>
              <a:rPr lang="en-US" sz="2000" i="1" dirty="0" smtClean="0">
                <a:latin typeface="Helvetica"/>
                <a:cs typeface="Helvetica"/>
                <a:sym typeface="Symbol"/>
              </a:rPr>
              <a:t> fractal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based on ∂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Q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[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Jakobsche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1980]</a:t>
            </a:r>
          </a:p>
          <a:p>
            <a:r>
              <a:rPr lang="en-US" sz="2000" dirty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  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(</a:t>
            </a:r>
            <a:r>
              <a:rPr lang="en-US" sz="2000" smtClean="0">
                <a:latin typeface="Helvetica"/>
                <a:cs typeface="Helvetica"/>
                <a:sym typeface="Symbol"/>
              </a:rPr>
              <a:t>Hence, J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is a homogeneous non-ANR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Cech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homology (n-1)-manifold</a:t>
            </a:r>
          </a:p>
          <a:p>
            <a:r>
              <a:rPr lang="en-US" sz="2000" dirty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    and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Cech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homology (n-1)-sphere),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</a:t>
            </a:r>
            <a:r>
              <a:rPr lang="en-US" sz="2000" baseline="-25000" dirty="0">
                <a:latin typeface="Helvetica"/>
                <a:cs typeface="Helvetica"/>
                <a:sym typeface="Symbol"/>
              </a:rPr>
              <a:t>J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</a:t>
            </a:r>
            <a:r>
              <a:rPr lang="en-US" sz="2000" dirty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 ≈ </a:t>
            </a:r>
            <a:r>
              <a:rPr lang="en-US" sz="2000" dirty="0" err="1" smtClean="0">
                <a:latin typeface="Helvetica"/>
                <a:cs typeface="Helvetica"/>
                <a:sym typeface="Symbol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  <a:sym typeface="Symbol"/>
              </a:rPr>
              <a:t>n</a:t>
            </a:r>
            <a:r>
              <a:rPr lang="en-US" sz="2000" dirty="0" smtClean="0">
                <a:latin typeface="Helvetica"/>
                <a:cs typeface="Helvetica"/>
                <a:sym typeface="Symbol"/>
              </a:rPr>
              <a:t>.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3613615"/>
            <a:ext cx="3241216" cy="2926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9842" y="44132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_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345" y="898008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_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0495" y="1355208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_</a:t>
            </a:r>
          </a:p>
        </p:txBody>
      </p:sp>
      <p:sp>
        <p:nvSpPr>
          <p:cNvPr id="9" name="Rectangle 8"/>
          <p:cNvSpPr/>
          <p:nvPr/>
        </p:nvSpPr>
        <p:spPr>
          <a:xfrm>
            <a:off x="639345" y="2880266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_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0545" y="2877091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4067" y="5842001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S</a:t>
            </a:r>
            <a:r>
              <a:rPr lang="en-US" sz="2000" baseline="30000" dirty="0" err="1" smtClean="0">
                <a:latin typeface="Helvetica"/>
                <a:cs typeface="Helvetica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1667" y="5875867"/>
            <a:ext cx="47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8866" y="3894666"/>
            <a:ext cx="47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  <a:sym typeface="Symbol"/>
              </a:rPr>
              <a:t></a:t>
            </a:r>
            <a:r>
              <a:rPr lang="en-US" sz="2000" baseline="30000" dirty="0" smtClean="0">
                <a:latin typeface="Helvetica"/>
                <a:cs typeface="Helvetica"/>
                <a:sym typeface="Symbol"/>
              </a:rPr>
              <a:t>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3800" y="57488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J</a:t>
            </a:r>
            <a:endParaRPr lang="en-US" sz="2000" dirty="0">
              <a:latin typeface="Helvetic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876800" y="5554133"/>
            <a:ext cx="245533" cy="33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4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1244</Words>
  <Application>Microsoft Macintosh PowerPoint</Application>
  <PresentationFormat>On-screen Show (4:3)</PresentationFormat>
  <Paragraphs>219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On the visual boundaries  of Davis manifolds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Wisconsin - Milwaukee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visual boundaries  of Davis manifolds</dc:title>
  <dc:creator>Fredric Ancel</dc:creator>
  <cp:lastModifiedBy>Fredric Ancel</cp:lastModifiedBy>
  <cp:revision>207</cp:revision>
  <dcterms:created xsi:type="dcterms:W3CDTF">2017-03-01T22:02:49Z</dcterms:created>
  <dcterms:modified xsi:type="dcterms:W3CDTF">2017-03-10T06:39:26Z</dcterms:modified>
</cp:coreProperties>
</file>