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06" r:id="rId2"/>
    <p:sldId id="308" r:id="rId3"/>
    <p:sldId id="307" r:id="rId4"/>
    <p:sldId id="309" r:id="rId5"/>
    <p:sldId id="310" r:id="rId6"/>
    <p:sldId id="325" r:id="rId7"/>
    <p:sldId id="416" r:id="rId8"/>
    <p:sldId id="415" r:id="rId9"/>
    <p:sldId id="417" r:id="rId10"/>
    <p:sldId id="387" r:id="rId11"/>
    <p:sldId id="315" r:id="rId12"/>
    <p:sldId id="378" r:id="rId13"/>
    <p:sldId id="320" r:id="rId14"/>
    <p:sldId id="418" r:id="rId15"/>
    <p:sldId id="419" r:id="rId16"/>
    <p:sldId id="324" r:id="rId17"/>
    <p:sldId id="420" r:id="rId18"/>
    <p:sldId id="34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016"/>
    <a:srgbClr val="FF831D"/>
    <a:srgbClr val="63E71D"/>
    <a:srgbClr val="E7E7E7"/>
    <a:srgbClr val="30DDC6"/>
    <a:srgbClr val="F55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4"/>
    <p:restoredTop sz="94626" autoAdjust="0"/>
  </p:normalViewPr>
  <p:slideViewPr>
    <p:cSldViewPr snapToGrid="0">
      <p:cViewPr>
        <p:scale>
          <a:sx n="75" d="100"/>
          <a:sy n="75" d="100"/>
        </p:scale>
        <p:origin x="544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F39E6-EC33-CC4B-8C6C-C4980149E8BE}" type="datetimeFigureOut">
              <a:rPr lang="en-US" smtClean="0"/>
              <a:t>8/28/17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A65AB-082F-D94F-8048-50890F8F3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0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3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6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2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EED0-413C-5A43-86FE-C90C411A3EE0}" type="datetimeFigureOut">
              <a:rPr lang="en-US" smtClean="0"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A43EF-0164-9E46-8EDC-3802FAE4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36658">
            <a:off x="5632311" y="2353735"/>
            <a:ext cx="1872948" cy="3933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7915" y="510820"/>
            <a:ext cx="42446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It’s time to talk about</a:t>
            </a:r>
            <a:r>
              <a:rPr lang="is-IS" sz="3200" dirty="0" smtClean="0"/>
              <a:t>…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55786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glow rad="152400">
                    <a:schemeClr val="accent5"/>
                  </a:glow>
                </a:effectLst>
                <a:latin typeface="Papyrus"/>
                <a:cs typeface="Apple Chancery"/>
              </a:rPr>
              <a:t>Seven</a:t>
            </a: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glow rad="152400">
                    <a:schemeClr val="accent6"/>
                  </a:glow>
                </a:effectLst>
                <a:latin typeface="Papyrus"/>
                <a:cs typeface="Apple Chancery"/>
              </a:rPr>
              <a:t> </a:t>
            </a: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glow rad="152400">
                    <a:schemeClr val="accent5"/>
                  </a:glow>
                </a:effectLst>
                <a:latin typeface="Papyrus"/>
                <a:cs typeface="Apple Chancery"/>
              </a:rPr>
              <a:t>special surfaces</a:t>
            </a:r>
            <a:endParaRPr lang="en-US" sz="4800" b="1" cap="all" dirty="0">
              <a:ln/>
              <a:solidFill>
                <a:srgbClr val="FF0000"/>
              </a:solidFill>
              <a:effectLst>
                <a:glow rad="152400">
                  <a:schemeClr val="accent5"/>
                </a:glow>
              </a:effectLst>
              <a:latin typeface="Papyrus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15" y="5723474"/>
            <a:ext cx="6807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ecause the </a:t>
            </a:r>
            <a:r>
              <a:rPr lang="en-US" sz="2800" dirty="0" err="1" smtClean="0"/>
              <a:t>orbifold</a:t>
            </a:r>
            <a:r>
              <a:rPr lang="en-US" sz="2800" dirty="0" smtClean="0"/>
              <a:t> of each wallpaper group </a:t>
            </a:r>
          </a:p>
          <a:p>
            <a:r>
              <a:rPr lang="en-US" sz="2800" dirty="0" smtClean="0"/>
              <a:t>is one of these seven surfaces.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29465"/>
            <a:ext cx="3217333" cy="20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20" y="3717229"/>
            <a:ext cx="3098798" cy="2871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002" y="227169"/>
            <a:ext cx="8669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Observe that: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1" y="1083743"/>
            <a:ext cx="2063691" cy="2053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156" y="6334780"/>
            <a:ext cx="3151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Creepy</a:t>
            </a:r>
            <a:r>
              <a:rPr lang="en-US" sz="2800" dirty="0" smtClean="0"/>
              <a:t> the 2-sphere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813" y="1168397"/>
            <a:ext cx="1875367" cy="1835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4180" y="2997198"/>
            <a:ext cx="170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Pillowcase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101" y="4010244"/>
            <a:ext cx="1939208" cy="2215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6113" y="5903893"/>
            <a:ext cx="1517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Turnover</a:t>
            </a:r>
          </a:p>
          <a:p>
            <a:r>
              <a:rPr lang="en-US" sz="2800" dirty="0" smtClean="0"/>
              <a:t>(Samosa)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99064" y="3031070"/>
            <a:ext cx="147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2-sphere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0357" y="1727222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0091" y="4673622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0624" y="4673622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1550" y="1625601"/>
            <a:ext cx="17793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w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allpaper</a:t>
            </a:r>
          </a:p>
          <a:p>
            <a:pPr algn="ctr"/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p</a:t>
            </a:r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attern</a:t>
            </a:r>
          </a:p>
          <a:p>
            <a:pPr algn="ctr"/>
            <a:r>
              <a:rPr lang="en-US" sz="2800" b="1" i="1" dirty="0" err="1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orbifolds</a:t>
            </a:r>
            <a:endParaRPr lang="en-US" sz="2800" b="1" i="1" dirty="0">
              <a:ln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62133" y="1947333"/>
            <a:ext cx="1168400" cy="287867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16400" y="2540000"/>
            <a:ext cx="3048000" cy="2252133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6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6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1736" y="8475"/>
            <a:ext cx="6017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smtClean="0">
                <a:solidFill>
                  <a:schemeClr val="accent4"/>
                </a:solidFill>
              </a:rPr>
              <a:t>important difference </a:t>
            </a:r>
          </a:p>
          <a:p>
            <a:r>
              <a:rPr lang="en-US" sz="2800" dirty="0" smtClean="0"/>
              <a:t>between  the annulus  the Mobius strip:</a:t>
            </a:r>
          </a:p>
        </p:txBody>
      </p:sp>
      <p:sp>
        <p:nvSpPr>
          <p:cNvPr id="13" name="Freeform 12"/>
          <p:cNvSpPr/>
          <p:nvPr/>
        </p:nvSpPr>
        <p:spPr>
          <a:xfrm>
            <a:off x="3301985" y="4250267"/>
            <a:ext cx="2658535" cy="2235199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3" idx="36"/>
            <a:endCxn id="13" idx="83"/>
          </p:cNvCxnSpPr>
          <p:nvPr/>
        </p:nvCxnSpPr>
        <p:spPr>
          <a:xfrm>
            <a:off x="3303957" y="5098284"/>
            <a:ext cx="9874" cy="95472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44"/>
            <a:endCxn id="13" idx="5"/>
          </p:cNvCxnSpPr>
          <p:nvPr/>
        </p:nvCxnSpPr>
        <p:spPr>
          <a:xfrm>
            <a:off x="3990177" y="4385051"/>
            <a:ext cx="9874" cy="8985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30"/>
            <a:endCxn id="13" idx="78"/>
          </p:cNvCxnSpPr>
          <p:nvPr/>
        </p:nvCxnSpPr>
        <p:spPr>
          <a:xfrm flipH="1">
            <a:off x="3802577" y="5609340"/>
            <a:ext cx="49369" cy="7974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25"/>
            <a:endCxn id="13" idx="71"/>
          </p:cNvCxnSpPr>
          <p:nvPr/>
        </p:nvCxnSpPr>
        <p:spPr>
          <a:xfrm>
            <a:off x="4473986" y="5738508"/>
            <a:ext cx="597357" cy="6009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17"/>
            <a:endCxn id="13" idx="63"/>
          </p:cNvCxnSpPr>
          <p:nvPr/>
        </p:nvCxnSpPr>
        <p:spPr>
          <a:xfrm>
            <a:off x="5036785" y="5435244"/>
            <a:ext cx="913313" cy="5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53"/>
            <a:endCxn id="13" idx="12"/>
          </p:cNvCxnSpPr>
          <p:nvPr/>
        </p:nvCxnSpPr>
        <p:spPr>
          <a:xfrm flipH="1">
            <a:off x="4582596" y="4334507"/>
            <a:ext cx="607230" cy="8760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3366388" y="5632615"/>
            <a:ext cx="286335" cy="393121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301987" y="4216402"/>
            <a:ext cx="2658533" cy="2286000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21037" y="5623985"/>
            <a:ext cx="342900" cy="450850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41172" y="2074351"/>
            <a:ext cx="2116667" cy="1032933"/>
          </a:xfrm>
          <a:prstGeom prst="ellipse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85672" y="2328351"/>
            <a:ext cx="1231900" cy="5249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39054" y="2077526"/>
            <a:ext cx="2116667" cy="1032933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88845" y="2331513"/>
            <a:ext cx="1231900" cy="52493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72263" y="1354665"/>
            <a:ext cx="4232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annulus has </a:t>
            </a:r>
            <a:r>
              <a:rPr lang="en-US" sz="2800" b="1" dirty="0" smtClean="0"/>
              <a:t>two</a:t>
            </a:r>
            <a:r>
              <a:rPr lang="en-US" sz="2800" dirty="0" smtClean="0"/>
              <a:t> edges,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540931" y="3606800"/>
            <a:ext cx="612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but the Mobius strip has only </a:t>
            </a:r>
            <a:r>
              <a:rPr lang="en-US" sz="2800" b="1" dirty="0" smtClean="0"/>
              <a:t>one</a:t>
            </a:r>
            <a:r>
              <a:rPr lang="en-US" sz="2800" dirty="0" smtClean="0"/>
              <a:t> edge.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99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35" grpId="0" animBg="1"/>
      <p:bldP spid="36" grpId="0" animBg="1"/>
      <p:bldP spid="38" grpId="1" animBg="1"/>
      <p:bldP spid="39" grpId="1" animBg="1"/>
      <p:bldP spid="9" grpId="0" animBg="1"/>
      <p:bldP spid="9" grpId="1" animBg="1"/>
      <p:bldP spid="8" grpId="0" animBg="1"/>
      <p:bldP spid="8" grpId="1" animBg="1"/>
      <p:bldP spid="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26" y="0"/>
            <a:ext cx="5935133" cy="6118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5497" y="6350002"/>
            <a:ext cx="3847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Annulus or Mobius strip?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2" y="0"/>
            <a:ext cx="5952067" cy="61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132" y="135473"/>
            <a:ext cx="8830837" cy="6591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now create the </a:t>
            </a:r>
            <a:r>
              <a:rPr lang="en-US" sz="2800" b="1" dirty="0" smtClean="0"/>
              <a:t>sixth</a:t>
            </a:r>
            <a:r>
              <a:rPr lang="en-US" sz="2800" dirty="0" smtClean="0"/>
              <a:t> and </a:t>
            </a:r>
            <a:r>
              <a:rPr lang="en-US" sz="2800" b="1" dirty="0" smtClean="0"/>
              <a:t>seventh</a:t>
            </a:r>
            <a:r>
              <a:rPr lang="en-US" sz="2800" dirty="0" smtClean="0"/>
              <a:t>  special surfaces.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These surfaces exist </a:t>
            </a:r>
            <a:r>
              <a:rPr lang="en-US" sz="2800" b="1" i="1" dirty="0" smtClean="0">
                <a:solidFill>
                  <a:srgbClr val="3366FF"/>
                </a:solidFill>
              </a:rPr>
              <a:t>theoretically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but they </a:t>
            </a:r>
            <a:r>
              <a:rPr lang="en-US" sz="2800" b="1" i="1" dirty="0" smtClean="0">
                <a:solidFill>
                  <a:srgbClr val="F55DF3"/>
                </a:solidFill>
              </a:rPr>
              <a:t>can’t be constructed</a:t>
            </a:r>
            <a:r>
              <a:rPr lang="en-US" sz="2800" dirty="0" smtClean="0"/>
              <a:t> in 3-dimensional space.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</a:t>
            </a:r>
            <a:r>
              <a:rPr lang="en-US" sz="2800" b="1" dirty="0" smtClean="0"/>
              <a:t> sixth special surface</a:t>
            </a:r>
            <a:r>
              <a:rPr lang="en-US" sz="2800" dirty="0" smtClean="0"/>
              <a:t> is called the </a:t>
            </a:r>
            <a:r>
              <a:rPr lang="en-US" sz="2800" b="1" i="1" dirty="0">
                <a:solidFill>
                  <a:schemeClr val="accent5"/>
                </a:solidFill>
              </a:rPr>
              <a:t>projective </a:t>
            </a:r>
            <a:r>
              <a:rPr lang="en-US" sz="2800" b="1" i="1" dirty="0" smtClean="0">
                <a:solidFill>
                  <a:schemeClr val="accent5"/>
                </a:solidFill>
              </a:rPr>
              <a:t>plane</a:t>
            </a:r>
            <a:r>
              <a:rPr lang="en-US" sz="2800" dirty="0"/>
              <a:t> </a:t>
            </a:r>
            <a:r>
              <a:rPr lang="en-US" sz="2800" dirty="0" smtClean="0"/>
              <a:t>– P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The boundaries of </a:t>
            </a:r>
            <a:r>
              <a:rPr lang="en-US" sz="2800" dirty="0"/>
              <a:t>b</a:t>
            </a:r>
            <a:r>
              <a:rPr lang="en-US" sz="2800" dirty="0" smtClean="0"/>
              <a:t>oth the disk and the Mobius strip are</a:t>
            </a:r>
          </a:p>
          <a:p>
            <a:r>
              <a:rPr lang="en-US" sz="2800" b="1" i="1" dirty="0" smtClean="0"/>
              <a:t>single loops.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b="1" dirty="0" smtClean="0"/>
          </a:p>
          <a:p>
            <a:pPr>
              <a:lnSpc>
                <a:spcPct val="50000"/>
              </a:lnSpc>
            </a:pPr>
            <a:r>
              <a:rPr lang="en-US" sz="2800" dirty="0" smtClean="0"/>
              <a:t>The </a:t>
            </a:r>
            <a:r>
              <a:rPr lang="en-US" sz="2800" b="1" dirty="0" smtClean="0"/>
              <a:t>resulting surface </a:t>
            </a:r>
            <a:r>
              <a:rPr lang="en-US" sz="2800" dirty="0" smtClean="0"/>
              <a:t>is the </a:t>
            </a:r>
            <a:r>
              <a:rPr lang="en-US" sz="2800" b="1" i="1" dirty="0" smtClean="0">
                <a:solidFill>
                  <a:schemeClr val="accent5"/>
                </a:solidFill>
              </a:rPr>
              <a:t>projective plane</a:t>
            </a:r>
            <a:r>
              <a:rPr lang="en-US" sz="2800" dirty="0" smtClean="0"/>
              <a:t> – P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3600" y="5130790"/>
            <a:ext cx="1337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Identify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them!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>
          <a:xfrm flipV="1">
            <a:off x="4741333" y="4810116"/>
            <a:ext cx="532342" cy="7977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1"/>
          </p:cNvCxnSpPr>
          <p:nvPr/>
        </p:nvCxnSpPr>
        <p:spPr>
          <a:xfrm flipH="1" flipV="1">
            <a:off x="2959100" y="4743442"/>
            <a:ext cx="444500" cy="8644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5198532" y="3424755"/>
            <a:ext cx="2015067" cy="1524000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218762" y="4340808"/>
            <a:ext cx="217031" cy="268037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6" idx="83"/>
          </p:cNvCxnSpPr>
          <p:nvPr/>
        </p:nvCxnSpPr>
        <p:spPr>
          <a:xfrm>
            <a:off x="5199591" y="4036473"/>
            <a:ext cx="7920" cy="617422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44"/>
            <a:endCxn id="6" idx="5"/>
          </p:cNvCxnSpPr>
          <p:nvPr/>
        </p:nvCxnSpPr>
        <p:spPr>
          <a:xfrm>
            <a:off x="5720155" y="3516653"/>
            <a:ext cx="7484" cy="6126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6" idx="78"/>
          </p:cNvCxnSpPr>
          <p:nvPr/>
        </p:nvCxnSpPr>
        <p:spPr>
          <a:xfrm flipH="1">
            <a:off x="5577961" y="4342153"/>
            <a:ext cx="8844" cy="552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" idx="72"/>
          </p:cNvCxnSpPr>
          <p:nvPr/>
        </p:nvCxnSpPr>
        <p:spPr>
          <a:xfrm>
            <a:off x="6145605" y="4421528"/>
            <a:ext cx="266806" cy="4621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17"/>
            <a:endCxn id="6" idx="63"/>
          </p:cNvCxnSpPr>
          <p:nvPr/>
        </p:nvCxnSpPr>
        <p:spPr>
          <a:xfrm>
            <a:off x="6513443" y="4232694"/>
            <a:ext cx="692257" cy="38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53"/>
          </p:cNvCxnSpPr>
          <p:nvPr/>
        </p:nvCxnSpPr>
        <p:spPr>
          <a:xfrm flipH="1">
            <a:off x="6200715" y="3482191"/>
            <a:ext cx="428728" cy="596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198532" y="3420522"/>
            <a:ext cx="2015067" cy="1524000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02266" y="3780357"/>
            <a:ext cx="2116667" cy="1049866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18762" y="4349275"/>
            <a:ext cx="217031" cy="268037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14575" y="4824932"/>
            <a:ext cx="101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46775" y="4932882"/>
            <a:ext cx="101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201207" y="3794115"/>
            <a:ext cx="2116667" cy="1032933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6" grpId="0" animBg="1"/>
      <p:bldP spid="7" grpId="0" animBg="1"/>
      <p:bldP spid="14" grpId="0" animBg="1"/>
      <p:bldP spid="14" grpId="1" animBg="1"/>
      <p:bldP spid="5" grpId="0" animBg="1"/>
      <p:bldP spid="15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9065"/>
            <a:ext cx="8236274" cy="5873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seventh special surface</a:t>
            </a:r>
            <a:r>
              <a:rPr lang="en-US" sz="2800" dirty="0"/>
              <a:t> </a:t>
            </a:r>
            <a:r>
              <a:rPr lang="en-US" sz="2800" dirty="0" smtClean="0"/>
              <a:t>is our old friend –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</a:t>
            </a:r>
            <a:r>
              <a:rPr lang="en-US" sz="2800" dirty="0" smtClean="0"/>
              <a:t>he cylinder with ends</a:t>
            </a:r>
            <a:r>
              <a:rPr lang="en-US" sz="2800" dirty="0" smtClean="0">
                <a:solidFill>
                  <a:srgbClr val="FF0000"/>
                </a:solidFill>
              </a:rPr>
              <a:t> identified </a:t>
            </a:r>
            <a:r>
              <a:rPr lang="en-US" sz="2800" dirty="0" smtClean="0"/>
              <a:t>in </a:t>
            </a:r>
            <a:r>
              <a:rPr lang="en-US" sz="2800" b="1" i="1" dirty="0" smtClean="0">
                <a:solidFill>
                  <a:srgbClr val="0000FF"/>
                </a:solidFill>
              </a:rPr>
              <a:t>opposite</a:t>
            </a:r>
            <a:r>
              <a:rPr lang="en-US" sz="2800" dirty="0" smtClean="0"/>
              <a:t> directions.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								   </a:t>
            </a:r>
          </a:p>
          <a:p>
            <a:endParaRPr lang="en-US" sz="2800" dirty="0"/>
          </a:p>
          <a:p>
            <a:endParaRPr lang="en-US" sz="2800" b="1" i="1" dirty="0" smtClean="0">
              <a:solidFill>
                <a:srgbClr val="0000FF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This surface is called </a:t>
            </a:r>
            <a:r>
              <a:rPr lang="en-US" sz="2800" dirty="0"/>
              <a:t>the </a:t>
            </a:r>
            <a:r>
              <a:rPr lang="en-US" sz="2800" b="1" i="1" dirty="0">
                <a:solidFill>
                  <a:srgbClr val="FF6600"/>
                </a:solidFill>
              </a:rPr>
              <a:t>Klein bottle</a:t>
            </a:r>
            <a:r>
              <a:rPr lang="en-US" sz="2800" dirty="0"/>
              <a:t> – </a:t>
            </a:r>
            <a:r>
              <a:rPr lang="en-US" sz="2800" dirty="0" smtClean="0"/>
              <a:t>K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– discovered by and named after Felix Klein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– </a:t>
            </a:r>
            <a:r>
              <a:rPr lang="en-US" sz="2800" b="1" i="1" dirty="0" smtClean="0">
                <a:solidFill>
                  <a:srgbClr val="B3A2C7"/>
                </a:solidFill>
              </a:rPr>
              <a:t>not </a:t>
            </a:r>
            <a:r>
              <a:rPr lang="en-US" sz="2800" b="1" i="1" dirty="0">
                <a:solidFill>
                  <a:srgbClr val="B3A2C7"/>
                </a:solidFill>
              </a:rPr>
              <a:t>constructible</a:t>
            </a:r>
            <a:r>
              <a:rPr lang="en-US" sz="2800" dirty="0">
                <a:solidFill>
                  <a:srgbClr val="B3A2C7"/>
                </a:solidFill>
              </a:rPr>
              <a:t> </a:t>
            </a:r>
            <a:r>
              <a:rPr lang="en-US" sz="2800" dirty="0"/>
              <a:t>in </a:t>
            </a:r>
            <a:r>
              <a:rPr lang="en-US" sz="2800" dirty="0" smtClean="0"/>
              <a:t>3-dimensional space!</a:t>
            </a:r>
            <a:endParaRPr lang="en-US" sz="2800" dirty="0"/>
          </a:p>
        </p:txBody>
      </p:sp>
      <p:sp>
        <p:nvSpPr>
          <p:cNvPr id="5" name="Can 4"/>
          <p:cNvSpPr/>
          <p:nvPr/>
        </p:nvSpPr>
        <p:spPr>
          <a:xfrm rot="16200000">
            <a:off x="4151877" y="1323951"/>
            <a:ext cx="1354667" cy="2736864"/>
          </a:xfrm>
          <a:prstGeom prst="ca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62905" y="2010821"/>
            <a:ext cx="347133" cy="1358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54739" y="2010821"/>
            <a:ext cx="347133" cy="13589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036773" y="2015053"/>
            <a:ext cx="173566" cy="1350434"/>
          </a:xfrm>
          <a:custGeom>
            <a:avLst/>
            <a:gdLst>
              <a:gd name="connsiteX0" fmla="*/ 6350 w 120709"/>
              <a:gd name="connsiteY0" fmla="*/ 0 h 812800"/>
              <a:gd name="connsiteX1" fmla="*/ 50800 w 120709"/>
              <a:gd name="connsiteY1" fmla="*/ 38100 h 812800"/>
              <a:gd name="connsiteX2" fmla="*/ 60325 w 120709"/>
              <a:gd name="connsiteY2" fmla="*/ 57150 h 812800"/>
              <a:gd name="connsiteX3" fmla="*/ 69850 w 120709"/>
              <a:gd name="connsiteY3" fmla="*/ 73025 h 812800"/>
              <a:gd name="connsiteX4" fmla="*/ 76200 w 120709"/>
              <a:gd name="connsiteY4" fmla="*/ 92075 h 812800"/>
              <a:gd name="connsiteX5" fmla="*/ 82550 w 120709"/>
              <a:gd name="connsiteY5" fmla="*/ 114300 h 812800"/>
              <a:gd name="connsiteX6" fmla="*/ 95250 w 120709"/>
              <a:gd name="connsiteY6" fmla="*/ 161925 h 812800"/>
              <a:gd name="connsiteX7" fmla="*/ 101600 w 120709"/>
              <a:gd name="connsiteY7" fmla="*/ 212725 h 812800"/>
              <a:gd name="connsiteX8" fmla="*/ 107950 w 120709"/>
              <a:gd name="connsiteY8" fmla="*/ 241300 h 812800"/>
              <a:gd name="connsiteX9" fmla="*/ 114300 w 120709"/>
              <a:gd name="connsiteY9" fmla="*/ 276225 h 812800"/>
              <a:gd name="connsiteX10" fmla="*/ 114300 w 120709"/>
              <a:gd name="connsiteY10" fmla="*/ 298450 h 812800"/>
              <a:gd name="connsiteX11" fmla="*/ 114300 w 120709"/>
              <a:gd name="connsiteY11" fmla="*/ 323850 h 812800"/>
              <a:gd name="connsiteX12" fmla="*/ 120650 w 120709"/>
              <a:gd name="connsiteY12" fmla="*/ 361950 h 812800"/>
              <a:gd name="connsiteX13" fmla="*/ 117475 w 120709"/>
              <a:gd name="connsiteY13" fmla="*/ 396875 h 812800"/>
              <a:gd name="connsiteX14" fmla="*/ 117475 w 120709"/>
              <a:gd name="connsiteY14" fmla="*/ 438150 h 812800"/>
              <a:gd name="connsiteX15" fmla="*/ 117475 w 120709"/>
              <a:gd name="connsiteY15" fmla="*/ 482600 h 812800"/>
              <a:gd name="connsiteX16" fmla="*/ 114300 w 120709"/>
              <a:gd name="connsiteY16" fmla="*/ 530225 h 812800"/>
              <a:gd name="connsiteX17" fmla="*/ 111125 w 120709"/>
              <a:gd name="connsiteY17" fmla="*/ 574675 h 812800"/>
              <a:gd name="connsiteX18" fmla="*/ 98425 w 120709"/>
              <a:gd name="connsiteY18" fmla="*/ 631825 h 812800"/>
              <a:gd name="connsiteX19" fmla="*/ 85725 w 120709"/>
              <a:gd name="connsiteY19" fmla="*/ 676275 h 812800"/>
              <a:gd name="connsiteX20" fmla="*/ 73025 w 120709"/>
              <a:gd name="connsiteY20" fmla="*/ 727075 h 812800"/>
              <a:gd name="connsiteX21" fmla="*/ 53975 w 120709"/>
              <a:gd name="connsiteY21" fmla="*/ 762000 h 812800"/>
              <a:gd name="connsiteX22" fmla="*/ 41275 w 120709"/>
              <a:gd name="connsiteY22" fmla="*/ 796925 h 812800"/>
              <a:gd name="connsiteX23" fmla="*/ 19050 w 120709"/>
              <a:gd name="connsiteY23" fmla="*/ 809625 h 812800"/>
              <a:gd name="connsiteX24" fmla="*/ 0 w 120709"/>
              <a:gd name="connsiteY24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709" h="812800">
                <a:moveTo>
                  <a:pt x="6350" y="0"/>
                </a:moveTo>
                <a:cubicBezTo>
                  <a:pt x="24077" y="14287"/>
                  <a:pt x="41804" y="28575"/>
                  <a:pt x="50800" y="38100"/>
                </a:cubicBezTo>
                <a:cubicBezTo>
                  <a:pt x="59796" y="47625"/>
                  <a:pt x="57150" y="51329"/>
                  <a:pt x="60325" y="57150"/>
                </a:cubicBezTo>
                <a:cubicBezTo>
                  <a:pt x="63500" y="62971"/>
                  <a:pt x="67204" y="67204"/>
                  <a:pt x="69850" y="73025"/>
                </a:cubicBezTo>
                <a:cubicBezTo>
                  <a:pt x="72496" y="78846"/>
                  <a:pt x="74083" y="85196"/>
                  <a:pt x="76200" y="92075"/>
                </a:cubicBezTo>
                <a:cubicBezTo>
                  <a:pt x="78317" y="98954"/>
                  <a:pt x="79375" y="102658"/>
                  <a:pt x="82550" y="114300"/>
                </a:cubicBezTo>
                <a:cubicBezTo>
                  <a:pt x="85725" y="125942"/>
                  <a:pt x="92075" y="145521"/>
                  <a:pt x="95250" y="161925"/>
                </a:cubicBezTo>
                <a:cubicBezTo>
                  <a:pt x="98425" y="178329"/>
                  <a:pt x="99483" y="199496"/>
                  <a:pt x="101600" y="212725"/>
                </a:cubicBezTo>
                <a:cubicBezTo>
                  <a:pt x="103717" y="225954"/>
                  <a:pt x="105833" y="230717"/>
                  <a:pt x="107950" y="241300"/>
                </a:cubicBezTo>
                <a:cubicBezTo>
                  <a:pt x="110067" y="251883"/>
                  <a:pt x="113242" y="266700"/>
                  <a:pt x="114300" y="276225"/>
                </a:cubicBezTo>
                <a:cubicBezTo>
                  <a:pt x="115358" y="285750"/>
                  <a:pt x="114300" y="298450"/>
                  <a:pt x="114300" y="298450"/>
                </a:cubicBezTo>
                <a:cubicBezTo>
                  <a:pt x="114300" y="306387"/>
                  <a:pt x="113242" y="313267"/>
                  <a:pt x="114300" y="323850"/>
                </a:cubicBezTo>
                <a:cubicBezTo>
                  <a:pt x="115358" y="334433"/>
                  <a:pt x="120121" y="349779"/>
                  <a:pt x="120650" y="361950"/>
                </a:cubicBezTo>
                <a:cubicBezTo>
                  <a:pt x="121179" y="374121"/>
                  <a:pt x="118004" y="384175"/>
                  <a:pt x="117475" y="396875"/>
                </a:cubicBezTo>
                <a:cubicBezTo>
                  <a:pt x="116946" y="409575"/>
                  <a:pt x="117475" y="438150"/>
                  <a:pt x="117475" y="438150"/>
                </a:cubicBezTo>
                <a:cubicBezTo>
                  <a:pt x="117475" y="452437"/>
                  <a:pt x="118004" y="467254"/>
                  <a:pt x="117475" y="482600"/>
                </a:cubicBezTo>
                <a:cubicBezTo>
                  <a:pt x="116946" y="497946"/>
                  <a:pt x="115358" y="514879"/>
                  <a:pt x="114300" y="530225"/>
                </a:cubicBezTo>
                <a:cubicBezTo>
                  <a:pt x="113242" y="545571"/>
                  <a:pt x="113771" y="557742"/>
                  <a:pt x="111125" y="574675"/>
                </a:cubicBezTo>
                <a:cubicBezTo>
                  <a:pt x="108479" y="591608"/>
                  <a:pt x="102658" y="614892"/>
                  <a:pt x="98425" y="631825"/>
                </a:cubicBezTo>
                <a:cubicBezTo>
                  <a:pt x="94192" y="648758"/>
                  <a:pt x="89958" y="660400"/>
                  <a:pt x="85725" y="676275"/>
                </a:cubicBezTo>
                <a:cubicBezTo>
                  <a:pt x="81492" y="692150"/>
                  <a:pt x="78317" y="712788"/>
                  <a:pt x="73025" y="727075"/>
                </a:cubicBezTo>
                <a:cubicBezTo>
                  <a:pt x="67733" y="741362"/>
                  <a:pt x="59267" y="750358"/>
                  <a:pt x="53975" y="762000"/>
                </a:cubicBezTo>
                <a:cubicBezTo>
                  <a:pt x="48683" y="773642"/>
                  <a:pt x="47096" y="788988"/>
                  <a:pt x="41275" y="796925"/>
                </a:cubicBezTo>
                <a:cubicBezTo>
                  <a:pt x="35454" y="804862"/>
                  <a:pt x="25929" y="806979"/>
                  <a:pt x="19050" y="809625"/>
                </a:cubicBezTo>
                <a:cubicBezTo>
                  <a:pt x="12171" y="812271"/>
                  <a:pt x="0" y="812800"/>
                  <a:pt x="0" y="81280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10040" y="2586552"/>
            <a:ext cx="0" cy="55034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06106" y="2705087"/>
            <a:ext cx="0" cy="550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831206" y="3043753"/>
            <a:ext cx="639235" cy="6900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50307" y="3589854"/>
            <a:ext cx="130035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78465" y="2929453"/>
            <a:ext cx="968374" cy="8096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4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2" y="1617133"/>
            <a:ext cx="2235200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67" y="2184400"/>
            <a:ext cx="3898900" cy="208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133" y="626533"/>
            <a:ext cx="824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 pictures of the Klein bottle in 3-dimensional space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27205" y="5892800"/>
            <a:ext cx="5754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Self-intersections are </a:t>
            </a:r>
            <a:r>
              <a:rPr lang="en-US" sz="2800" b="1" i="1" dirty="0" smtClean="0"/>
              <a:t>not really there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 rot="20008256">
            <a:off x="2021535" y="3530608"/>
            <a:ext cx="575641" cy="37252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78400" y="2997201"/>
            <a:ext cx="1642533" cy="29802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44750" y="3898900"/>
            <a:ext cx="1212851" cy="207856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" y="220133"/>
            <a:ext cx="3716867" cy="4145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28" y="2878667"/>
            <a:ext cx="4501972" cy="3742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4" y="694267"/>
            <a:ext cx="40857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Glassblower’s Klein bottles</a:t>
            </a:r>
          </a:p>
          <a:p>
            <a:endParaRPr lang="en-US" sz="2800" dirty="0"/>
          </a:p>
          <a:p>
            <a:r>
              <a:rPr lang="en-US" sz="2800" dirty="0" smtClean="0"/>
              <a:t>– not </a:t>
            </a:r>
            <a:r>
              <a:rPr lang="en-US" sz="2800" b="1" i="1" dirty="0" smtClean="0"/>
              <a:t>real</a:t>
            </a:r>
            <a:r>
              <a:rPr lang="en-US" sz="2800" dirty="0" smtClean="0"/>
              <a:t> Klein bottles.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439333" y="2235200"/>
            <a:ext cx="643467" cy="609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59600" y="4690533"/>
            <a:ext cx="643467" cy="609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6" y="304799"/>
            <a:ext cx="4558083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Two</a:t>
            </a:r>
            <a:r>
              <a:rPr lang="en-US" sz="2800" b="1" i="1" dirty="0" smtClean="0">
                <a:solidFill>
                  <a:schemeClr val="accent4"/>
                </a:solidFill>
              </a:rPr>
              <a:t> Homework Problems:</a:t>
            </a:r>
          </a:p>
          <a:p>
            <a:endParaRPr lang="en-US" sz="2800" b="1" i="1" dirty="0">
              <a:solidFill>
                <a:schemeClr val="accent4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1.</a:t>
            </a:r>
            <a:r>
              <a:rPr lang="en-US" sz="2800" dirty="0" smtClean="0">
                <a:solidFill>
                  <a:srgbClr val="000000"/>
                </a:solidFill>
              </a:rPr>
              <a:t>  Prove the </a:t>
            </a:r>
            <a:r>
              <a:rPr lang="en-US" sz="2800" b="1" dirty="0">
                <a:solidFill>
                  <a:srgbClr val="4BACC6"/>
                </a:solidFill>
              </a:rPr>
              <a:t>projective plane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is </a:t>
            </a:r>
            <a:r>
              <a:rPr lang="en-US" sz="2800" dirty="0" err="1" smtClean="0">
                <a:solidFill>
                  <a:srgbClr val="000000"/>
                </a:solidFill>
              </a:rPr>
              <a:t>homeomorphic</a:t>
            </a:r>
            <a:r>
              <a:rPr lang="en-US" sz="2800" dirty="0" smtClean="0">
                <a:solidFill>
                  <a:srgbClr val="000000"/>
                </a:solidFill>
              </a:rPr>
              <a:t> to the </a:t>
            </a:r>
            <a:r>
              <a:rPr lang="en-US" sz="2800" b="1" i="1" dirty="0" smtClean="0">
                <a:solidFill>
                  <a:srgbClr val="000000"/>
                </a:solidFill>
              </a:rPr>
              <a:t>disk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with diametrically opposed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oundary points identified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(right).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2.</a:t>
            </a:r>
            <a:r>
              <a:rPr lang="en-US" sz="2800" dirty="0" smtClean="0">
                <a:solidFill>
                  <a:srgbClr val="000000"/>
                </a:solidFill>
              </a:rPr>
              <a:t>  Prove the </a:t>
            </a:r>
            <a:r>
              <a:rPr lang="en-US" sz="2800" b="1" dirty="0" smtClean="0">
                <a:solidFill>
                  <a:srgbClr val="FF6600"/>
                </a:solidFill>
              </a:rPr>
              <a:t>Klein bottle</a:t>
            </a:r>
            <a:r>
              <a:rPr lang="en-US" sz="2800" dirty="0" smtClean="0">
                <a:solidFill>
                  <a:srgbClr val="000000"/>
                </a:solidFill>
              </a:rPr>
              <a:t> is</a:t>
            </a:r>
          </a:p>
          <a:p>
            <a:r>
              <a:rPr lang="en-US" sz="2800" dirty="0" err="1" smtClean="0">
                <a:solidFill>
                  <a:srgbClr val="000000"/>
                </a:solidFill>
              </a:rPr>
              <a:t>homeomorphic</a:t>
            </a:r>
            <a:r>
              <a:rPr lang="en-US" sz="2800" dirty="0" smtClean="0">
                <a:solidFill>
                  <a:srgbClr val="000000"/>
                </a:solidFill>
              </a:rPr>
              <a:t> to </a:t>
            </a:r>
            <a:r>
              <a:rPr lang="en-US" sz="2800" dirty="0" smtClean="0"/>
              <a:t>the </a:t>
            </a:r>
            <a:r>
              <a:rPr lang="en-US" sz="2800" dirty="0"/>
              <a:t>surface </a:t>
            </a:r>
            <a:endParaRPr lang="en-US" sz="2800" dirty="0" smtClean="0"/>
          </a:p>
          <a:p>
            <a:r>
              <a:rPr lang="en-US" sz="2800" dirty="0" smtClean="0"/>
              <a:t>obtained </a:t>
            </a:r>
            <a:r>
              <a:rPr lang="en-US" sz="2800" dirty="0"/>
              <a:t>by </a:t>
            </a:r>
            <a:r>
              <a:rPr lang="en-US" sz="2800" dirty="0" smtClean="0"/>
              <a:t>identifying the</a:t>
            </a:r>
            <a:endParaRPr lang="en-US" sz="2800" dirty="0"/>
          </a:p>
          <a:p>
            <a:r>
              <a:rPr lang="en-US" sz="2800" dirty="0" smtClean="0"/>
              <a:t>boundaries </a:t>
            </a:r>
            <a:r>
              <a:rPr lang="en-US" sz="2800" dirty="0"/>
              <a:t>of two </a:t>
            </a:r>
            <a:r>
              <a:rPr lang="en-US" sz="2800" b="1" i="1" dirty="0">
                <a:solidFill>
                  <a:srgbClr val="F55DF3"/>
                </a:solidFill>
              </a:rPr>
              <a:t>Mobius </a:t>
            </a:r>
            <a:endParaRPr lang="en-US" sz="2800" b="1" i="1" dirty="0" smtClean="0">
              <a:solidFill>
                <a:srgbClr val="F55DF3"/>
              </a:solidFill>
            </a:endParaRPr>
          </a:p>
          <a:p>
            <a:r>
              <a:rPr lang="en-US" sz="2800" b="1" i="1" dirty="0" smtClean="0">
                <a:solidFill>
                  <a:srgbClr val="F55DF3"/>
                </a:solidFill>
              </a:rPr>
              <a:t>strips</a:t>
            </a:r>
            <a:r>
              <a:rPr lang="en-US" sz="2800" dirty="0" smtClean="0"/>
              <a:t> </a:t>
            </a:r>
            <a:r>
              <a:rPr lang="en-US" sz="2800" dirty="0"/>
              <a:t>(right).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5469477" y="1253082"/>
            <a:ext cx="1710267" cy="1710267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33731" y="1820362"/>
            <a:ext cx="127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73289" y="2960169"/>
            <a:ext cx="101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0889" y="1255194"/>
            <a:ext cx="101600" cy="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389044" y="2038362"/>
            <a:ext cx="150283" cy="150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03544" y="2038362"/>
            <a:ext cx="150283" cy="1502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79177" y="1181112"/>
            <a:ext cx="971551" cy="787400"/>
          </a:xfrm>
          <a:custGeom>
            <a:avLst/>
            <a:gdLst>
              <a:gd name="connsiteX0" fmla="*/ 675089 w 675089"/>
              <a:gd name="connsiteY0" fmla="*/ 314922 h 314922"/>
              <a:gd name="connsiteX1" fmla="*/ 605239 w 675089"/>
              <a:gd name="connsiteY1" fmla="*/ 213322 h 314922"/>
              <a:gd name="connsiteX2" fmla="*/ 516339 w 675089"/>
              <a:gd name="connsiteY2" fmla="*/ 118072 h 314922"/>
              <a:gd name="connsiteX3" fmla="*/ 408389 w 675089"/>
              <a:gd name="connsiteY3" fmla="*/ 54572 h 314922"/>
              <a:gd name="connsiteX4" fmla="*/ 268689 w 675089"/>
              <a:gd name="connsiteY4" fmla="*/ 3772 h 314922"/>
              <a:gd name="connsiteX5" fmla="*/ 148039 w 675089"/>
              <a:gd name="connsiteY5" fmla="*/ 10122 h 314922"/>
              <a:gd name="connsiteX6" fmla="*/ 14689 w 675089"/>
              <a:gd name="connsiteY6" fmla="*/ 60922 h 314922"/>
              <a:gd name="connsiteX7" fmla="*/ 1989 w 675089"/>
              <a:gd name="connsiteY7" fmla="*/ 67272 h 314922"/>
              <a:gd name="connsiteX8" fmla="*/ 1989 w 675089"/>
              <a:gd name="connsiteY8" fmla="*/ 60922 h 31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089" h="314922">
                <a:moveTo>
                  <a:pt x="675089" y="314922"/>
                </a:moveTo>
                <a:cubicBezTo>
                  <a:pt x="653393" y="280526"/>
                  <a:pt x="631697" y="246130"/>
                  <a:pt x="605239" y="213322"/>
                </a:cubicBezTo>
                <a:cubicBezTo>
                  <a:pt x="578781" y="180514"/>
                  <a:pt x="549147" y="144530"/>
                  <a:pt x="516339" y="118072"/>
                </a:cubicBezTo>
                <a:cubicBezTo>
                  <a:pt x="483531" y="91614"/>
                  <a:pt x="449664" y="73622"/>
                  <a:pt x="408389" y="54572"/>
                </a:cubicBezTo>
                <a:cubicBezTo>
                  <a:pt x="367114" y="35522"/>
                  <a:pt x="312081" y="11180"/>
                  <a:pt x="268689" y="3772"/>
                </a:cubicBezTo>
                <a:cubicBezTo>
                  <a:pt x="225297" y="-3636"/>
                  <a:pt x="190372" y="597"/>
                  <a:pt x="148039" y="10122"/>
                </a:cubicBezTo>
                <a:cubicBezTo>
                  <a:pt x="105706" y="19647"/>
                  <a:pt x="39031" y="51397"/>
                  <a:pt x="14689" y="60922"/>
                </a:cubicBezTo>
                <a:cubicBezTo>
                  <a:pt x="-9653" y="70447"/>
                  <a:pt x="4106" y="67272"/>
                  <a:pt x="1989" y="67272"/>
                </a:cubicBezTo>
                <a:cubicBezTo>
                  <a:pt x="-128" y="67272"/>
                  <a:pt x="1989" y="60922"/>
                  <a:pt x="1989" y="60922"/>
                </a:cubicBezTo>
              </a:path>
            </a:pathLst>
          </a:cu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6891877" y="2273312"/>
            <a:ext cx="971551" cy="787400"/>
          </a:xfrm>
          <a:custGeom>
            <a:avLst/>
            <a:gdLst>
              <a:gd name="connsiteX0" fmla="*/ 675089 w 675089"/>
              <a:gd name="connsiteY0" fmla="*/ 314922 h 314922"/>
              <a:gd name="connsiteX1" fmla="*/ 605239 w 675089"/>
              <a:gd name="connsiteY1" fmla="*/ 213322 h 314922"/>
              <a:gd name="connsiteX2" fmla="*/ 516339 w 675089"/>
              <a:gd name="connsiteY2" fmla="*/ 118072 h 314922"/>
              <a:gd name="connsiteX3" fmla="*/ 408389 w 675089"/>
              <a:gd name="connsiteY3" fmla="*/ 54572 h 314922"/>
              <a:gd name="connsiteX4" fmla="*/ 268689 w 675089"/>
              <a:gd name="connsiteY4" fmla="*/ 3772 h 314922"/>
              <a:gd name="connsiteX5" fmla="*/ 148039 w 675089"/>
              <a:gd name="connsiteY5" fmla="*/ 10122 h 314922"/>
              <a:gd name="connsiteX6" fmla="*/ 14689 w 675089"/>
              <a:gd name="connsiteY6" fmla="*/ 60922 h 314922"/>
              <a:gd name="connsiteX7" fmla="*/ 1989 w 675089"/>
              <a:gd name="connsiteY7" fmla="*/ 67272 h 314922"/>
              <a:gd name="connsiteX8" fmla="*/ 1989 w 675089"/>
              <a:gd name="connsiteY8" fmla="*/ 60922 h 31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089" h="314922">
                <a:moveTo>
                  <a:pt x="675089" y="314922"/>
                </a:moveTo>
                <a:cubicBezTo>
                  <a:pt x="653393" y="280526"/>
                  <a:pt x="631697" y="246130"/>
                  <a:pt x="605239" y="213322"/>
                </a:cubicBezTo>
                <a:cubicBezTo>
                  <a:pt x="578781" y="180514"/>
                  <a:pt x="549147" y="144530"/>
                  <a:pt x="516339" y="118072"/>
                </a:cubicBezTo>
                <a:cubicBezTo>
                  <a:pt x="483531" y="91614"/>
                  <a:pt x="449664" y="73622"/>
                  <a:pt x="408389" y="54572"/>
                </a:cubicBezTo>
                <a:cubicBezTo>
                  <a:pt x="367114" y="35522"/>
                  <a:pt x="312081" y="11180"/>
                  <a:pt x="268689" y="3772"/>
                </a:cubicBezTo>
                <a:cubicBezTo>
                  <a:pt x="225297" y="-3636"/>
                  <a:pt x="190372" y="597"/>
                  <a:pt x="148039" y="10122"/>
                </a:cubicBezTo>
                <a:cubicBezTo>
                  <a:pt x="105706" y="19647"/>
                  <a:pt x="39031" y="51397"/>
                  <a:pt x="14689" y="60922"/>
                </a:cubicBezTo>
                <a:cubicBezTo>
                  <a:pt x="-9653" y="70447"/>
                  <a:pt x="4106" y="67272"/>
                  <a:pt x="1989" y="67272"/>
                </a:cubicBezTo>
                <a:cubicBezTo>
                  <a:pt x="-128" y="67272"/>
                  <a:pt x="1989" y="60922"/>
                  <a:pt x="1989" y="60922"/>
                </a:cubicBezTo>
              </a:path>
            </a:pathLst>
          </a:cu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5"/>
          </p:cNvCxnSpPr>
          <p:nvPr/>
        </p:nvCxnSpPr>
        <p:spPr>
          <a:xfrm flipH="1">
            <a:off x="6841077" y="1206420"/>
            <a:ext cx="251150" cy="1778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6"/>
          </p:cNvCxnSpPr>
          <p:nvPr/>
        </p:nvCxnSpPr>
        <p:spPr>
          <a:xfrm flipH="1" flipV="1">
            <a:off x="6834727" y="2838462"/>
            <a:ext cx="78290" cy="699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656639" y="4744720"/>
            <a:ext cx="1949595" cy="1639148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5" idx="36"/>
            <a:endCxn id="15" idx="83"/>
          </p:cNvCxnSpPr>
          <p:nvPr/>
        </p:nvCxnSpPr>
        <p:spPr>
          <a:xfrm>
            <a:off x="4658085" y="5366600"/>
            <a:ext cx="7241" cy="700129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5" idx="44"/>
            <a:endCxn id="15" idx="5"/>
          </p:cNvCxnSpPr>
          <p:nvPr/>
        </p:nvCxnSpPr>
        <p:spPr>
          <a:xfrm>
            <a:off x="5161314" y="4843562"/>
            <a:ext cx="7240" cy="6589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" idx="30"/>
            <a:endCxn id="15" idx="78"/>
          </p:cNvCxnSpPr>
          <p:nvPr/>
        </p:nvCxnSpPr>
        <p:spPr>
          <a:xfrm flipH="1">
            <a:off x="5023740" y="5741375"/>
            <a:ext cx="36204" cy="5848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25"/>
            <a:endCxn id="15" idx="71"/>
          </p:cNvCxnSpPr>
          <p:nvPr/>
        </p:nvCxnSpPr>
        <p:spPr>
          <a:xfrm>
            <a:off x="5516108" y="5836098"/>
            <a:ext cx="438062" cy="440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17"/>
            <a:endCxn id="15" idx="63"/>
          </p:cNvCxnSpPr>
          <p:nvPr/>
        </p:nvCxnSpPr>
        <p:spPr>
          <a:xfrm>
            <a:off x="5928827" y="5613704"/>
            <a:ext cx="669764" cy="411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53"/>
            <a:endCxn id="15" idx="12"/>
          </p:cNvCxnSpPr>
          <p:nvPr/>
        </p:nvCxnSpPr>
        <p:spPr>
          <a:xfrm flipH="1">
            <a:off x="5595755" y="4806496"/>
            <a:ext cx="445303" cy="6424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4721042" y="5635849"/>
            <a:ext cx="209979" cy="288289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656641" y="4724401"/>
            <a:ext cx="1949593" cy="1676402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675691" y="5642613"/>
            <a:ext cx="251461" cy="330624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99859" y="5886450"/>
            <a:ext cx="128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7859181" y="5308600"/>
            <a:ext cx="158750" cy="7429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 flipV="1">
            <a:off x="6627281" y="5753100"/>
            <a:ext cx="772578" cy="3949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6942639" y="3610187"/>
            <a:ext cx="1949595" cy="1639148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1" idx="36"/>
            <a:endCxn id="41" idx="83"/>
          </p:cNvCxnSpPr>
          <p:nvPr/>
        </p:nvCxnSpPr>
        <p:spPr>
          <a:xfrm>
            <a:off x="6944085" y="4232067"/>
            <a:ext cx="7241" cy="700129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1" idx="44"/>
            <a:endCxn id="41" idx="5"/>
          </p:cNvCxnSpPr>
          <p:nvPr/>
        </p:nvCxnSpPr>
        <p:spPr>
          <a:xfrm>
            <a:off x="7447314" y="3709029"/>
            <a:ext cx="7240" cy="65894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1" idx="30"/>
            <a:endCxn id="41" idx="78"/>
          </p:cNvCxnSpPr>
          <p:nvPr/>
        </p:nvCxnSpPr>
        <p:spPr>
          <a:xfrm flipH="1">
            <a:off x="7309740" y="4606842"/>
            <a:ext cx="36204" cy="5848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1" idx="25"/>
            <a:endCxn id="41" idx="71"/>
          </p:cNvCxnSpPr>
          <p:nvPr/>
        </p:nvCxnSpPr>
        <p:spPr>
          <a:xfrm>
            <a:off x="7802108" y="4701565"/>
            <a:ext cx="438062" cy="440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1" idx="17"/>
            <a:endCxn id="41" idx="63"/>
          </p:cNvCxnSpPr>
          <p:nvPr/>
        </p:nvCxnSpPr>
        <p:spPr>
          <a:xfrm>
            <a:off x="8214827" y="4479171"/>
            <a:ext cx="669764" cy="411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1" idx="53"/>
            <a:endCxn id="41" idx="12"/>
          </p:cNvCxnSpPr>
          <p:nvPr/>
        </p:nvCxnSpPr>
        <p:spPr>
          <a:xfrm flipH="1">
            <a:off x="7881755" y="3671963"/>
            <a:ext cx="445303" cy="6424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7007042" y="4501316"/>
            <a:ext cx="209979" cy="288289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942641" y="3589868"/>
            <a:ext cx="1949593" cy="1676402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6961691" y="4508080"/>
            <a:ext cx="251461" cy="330624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22" grpId="0" animBg="1"/>
      <p:bldP spid="23" grpId="0" animBg="1"/>
      <p:bldP spid="24" grpId="0" animBg="1"/>
      <p:bldP spid="35" grpId="0"/>
      <p:bldP spid="41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7067" y="812803"/>
            <a:ext cx="3617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are ready to look at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35062" y="3522125"/>
            <a:ext cx="2124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and their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8330" y="1968266"/>
            <a:ext cx="5741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pattFill prst="smCheck">
                  <a:fgClr>
                    <a:schemeClr val="tx1"/>
                  </a:fgClr>
                  <a:bgClr>
                    <a:prstClr val="white"/>
                  </a:bgClr>
                </a:pattFill>
                <a:effectLst>
                  <a:glow rad="88900">
                    <a:srgbClr val="0000FF">
                      <a:alpha val="81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Wallpaper patterns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pattFill prst="smCheck">
                <a:fgClr>
                  <a:schemeClr val="tx1"/>
                </a:fgClr>
                <a:bgClr>
                  <a:prstClr val="white"/>
                </a:bgClr>
              </a:pattFill>
              <a:effectLst>
                <a:glow rad="88900">
                  <a:srgbClr val="0000FF">
                    <a:alpha val="81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3850" y="4863861"/>
            <a:ext cx="285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127000">
                    <a:schemeClr val="accent2">
                      <a:lumMod val="60000"/>
                      <a:lumOff val="40000"/>
                      <a:alpha val="75000"/>
                    </a:schemeClr>
                  </a:glow>
                </a:effectLst>
              </a:rPr>
              <a:t>Orbifolds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127000">
                  <a:schemeClr val="accent2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8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0293" y="220132"/>
            <a:ext cx="575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Here are the first </a:t>
            </a:r>
            <a:r>
              <a:rPr lang="en-US" sz="2800" b="1" i="1" dirty="0" smtClean="0"/>
              <a:t>five</a:t>
            </a:r>
            <a:r>
              <a:rPr lang="en-US" sz="2800" dirty="0" smtClean="0"/>
              <a:t> special surfaces.</a:t>
            </a:r>
          </a:p>
        </p:txBody>
      </p:sp>
      <p:sp>
        <p:nvSpPr>
          <p:cNvPr id="5" name="Oval 4"/>
          <p:cNvSpPr/>
          <p:nvPr/>
        </p:nvSpPr>
        <p:spPr>
          <a:xfrm>
            <a:off x="508000" y="1964258"/>
            <a:ext cx="2116667" cy="1032933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1339" y="3014123"/>
            <a:ext cx="147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Disk – D</a:t>
            </a:r>
            <a:r>
              <a:rPr lang="en-US" sz="2800" baseline="30000" dirty="0" smtClean="0"/>
              <a:t>2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05200" y="1926158"/>
            <a:ext cx="2116667" cy="1032933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49700" y="2180161"/>
            <a:ext cx="1231900" cy="52493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6806" y="2963324"/>
            <a:ext cx="2040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Annulus – A</a:t>
            </a:r>
            <a:r>
              <a:rPr lang="en-US" sz="2800" baseline="30000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45208" y="3060690"/>
            <a:ext cx="2788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Mobius strip – M</a:t>
            </a:r>
            <a:r>
              <a:rPr lang="en-US" sz="2800" baseline="30000" dirty="0" smtClean="0"/>
              <a:t>2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67" y="3945457"/>
            <a:ext cx="2216877" cy="22055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3338" y="6045188"/>
            <a:ext cx="2104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2-sphere – S</a:t>
            </a:r>
            <a:r>
              <a:rPr lang="en-US" sz="2800" baseline="30000" dirty="0" smtClean="0"/>
              <a:t>2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134" y="4161644"/>
            <a:ext cx="2929466" cy="190047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86399" y="6045188"/>
            <a:ext cx="164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Torus – </a:t>
            </a:r>
            <a:r>
              <a:rPr lang="en-US" sz="2800" dirty="0"/>
              <a:t>T</a:t>
            </a:r>
            <a:r>
              <a:rPr lang="en-US" sz="2800" baseline="30000" dirty="0" smtClean="0"/>
              <a:t>2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400799" y="1511290"/>
            <a:ext cx="2015067" cy="1524000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421029" y="2427343"/>
            <a:ext cx="217031" cy="268037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14" idx="83"/>
          </p:cNvCxnSpPr>
          <p:nvPr/>
        </p:nvCxnSpPr>
        <p:spPr>
          <a:xfrm>
            <a:off x="6401858" y="2123008"/>
            <a:ext cx="7920" cy="617422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44"/>
            <a:endCxn id="14" idx="5"/>
          </p:cNvCxnSpPr>
          <p:nvPr/>
        </p:nvCxnSpPr>
        <p:spPr>
          <a:xfrm>
            <a:off x="6922422" y="1603188"/>
            <a:ext cx="7484" cy="6126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4" idx="78"/>
          </p:cNvCxnSpPr>
          <p:nvPr/>
        </p:nvCxnSpPr>
        <p:spPr>
          <a:xfrm flipH="1">
            <a:off x="6780228" y="2428688"/>
            <a:ext cx="8844" cy="552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72"/>
          </p:cNvCxnSpPr>
          <p:nvPr/>
        </p:nvCxnSpPr>
        <p:spPr>
          <a:xfrm>
            <a:off x="7347872" y="2508063"/>
            <a:ext cx="266806" cy="4621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17"/>
            <a:endCxn id="14" idx="63"/>
          </p:cNvCxnSpPr>
          <p:nvPr/>
        </p:nvCxnSpPr>
        <p:spPr>
          <a:xfrm>
            <a:off x="7715710" y="2319229"/>
            <a:ext cx="692257" cy="38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53"/>
          </p:cNvCxnSpPr>
          <p:nvPr/>
        </p:nvCxnSpPr>
        <p:spPr>
          <a:xfrm flipH="1">
            <a:off x="7402982" y="1568726"/>
            <a:ext cx="428728" cy="596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0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1" grpId="0"/>
      <p:bldP spid="24" grpId="0"/>
      <p:bldP spid="26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934" y="135467"/>
            <a:ext cx="8720665" cy="514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Surfaces live in the world of  </a:t>
            </a:r>
            <a:r>
              <a:rPr lang="en-US" sz="40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6"/>
                  </a:glow>
                  <a:reflection blurRad="10000" stA="55000" endPos="48000" dist="500" dir="5400000" sy="-100000" algn="bl" rotWithShape="0"/>
                </a:effectLst>
                <a:latin typeface="Apple Chancery"/>
                <a:cs typeface="Apple Chancery"/>
              </a:rPr>
              <a:t>topology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In topology: two objects are regarded as </a:t>
            </a:r>
            <a:r>
              <a:rPr lang="en-US" sz="2800" b="1" dirty="0" smtClean="0"/>
              <a:t>the same</a:t>
            </a:r>
            <a:r>
              <a:rPr lang="en-US" sz="2800" dirty="0" smtClean="0"/>
              <a:t> if </a:t>
            </a:r>
          </a:p>
          <a:p>
            <a:r>
              <a:rPr lang="en-US" sz="2800" dirty="0" smtClean="0"/>
              <a:t>they are </a:t>
            </a:r>
            <a:r>
              <a:rPr lang="en-US" sz="2800" b="1" i="1" dirty="0" err="1" smtClean="0">
                <a:solidFill>
                  <a:schemeClr val="accent4"/>
                </a:solidFill>
              </a:rPr>
              <a:t>homeomorphic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be deformed into the other </a:t>
            </a:r>
            <a:r>
              <a:rPr lang="en-US" sz="2800" b="1" dirty="0" smtClean="0"/>
              <a:t>without</a:t>
            </a:r>
            <a:endParaRPr lang="en-US" sz="2800" b="1" dirty="0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tearing apart points </a:t>
            </a:r>
            <a:r>
              <a:rPr lang="en-US" sz="2800" dirty="0" smtClean="0"/>
              <a:t>and not </a:t>
            </a:r>
            <a:r>
              <a:rPr lang="en-US" sz="2800" dirty="0"/>
              <a:t>reattaching</a:t>
            </a:r>
          </a:p>
          <a:p>
            <a:r>
              <a:rPr lang="en-US" sz="2800" dirty="0"/>
              <a:t>	them as they were </a:t>
            </a:r>
            <a:r>
              <a:rPr lang="en-US" sz="2800" dirty="0" smtClean="0"/>
              <a:t>initially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and </a:t>
            </a:r>
            <a:r>
              <a:rPr lang="en-US" sz="2800" b="1" dirty="0" smtClean="0"/>
              <a:t>without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sticking together points that aren’t initially</a:t>
            </a:r>
          </a:p>
          <a:p>
            <a:r>
              <a:rPr lang="en-US" sz="2800" dirty="0"/>
              <a:t>	stuck </a:t>
            </a:r>
            <a:r>
              <a:rPr lang="en-US" sz="2800" dirty="0" smtClean="0"/>
              <a:t>together.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28016" y="1597025"/>
            <a:ext cx="414235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This means: one object can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64927" y="6129866"/>
            <a:ext cx="306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</a:rPr>
              <a:t>ot </a:t>
            </a:r>
            <a:r>
              <a:rPr lang="en-US" sz="2800" b="1" dirty="0" err="1" smtClean="0">
                <a:solidFill>
                  <a:srgbClr val="FF0000"/>
                </a:solidFill>
              </a:rPr>
              <a:t>homeomorphic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0" y="4144172"/>
            <a:ext cx="3488267" cy="1984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403" y="4131735"/>
            <a:ext cx="3367375" cy="19717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434292" y="5859992"/>
            <a:ext cx="270933" cy="45825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321301" y="5838825"/>
            <a:ext cx="380999" cy="4794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5" y="1536700"/>
            <a:ext cx="3488267" cy="198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342" y="948267"/>
            <a:ext cx="3115181" cy="325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81859" y="3606799"/>
            <a:ext cx="306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</a:rPr>
              <a:t>ot </a:t>
            </a:r>
            <a:r>
              <a:rPr lang="en-US" sz="2800" b="1" dirty="0" err="1" smtClean="0">
                <a:solidFill>
                  <a:srgbClr val="FF0000"/>
                </a:solidFill>
              </a:rPr>
              <a:t>homeomorphic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468158" y="3235325"/>
            <a:ext cx="270933" cy="45825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55167" y="3214158"/>
            <a:ext cx="380999" cy="4794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366000" y="2438400"/>
            <a:ext cx="795867" cy="491065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194" y="5384795"/>
            <a:ext cx="5249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r>
              <a:rPr lang="en-US" sz="2800" dirty="0" smtClean="0"/>
              <a:t>  means   “</a:t>
            </a:r>
            <a:r>
              <a:rPr lang="en-US" sz="2800" b="1" i="1" dirty="0" smtClean="0"/>
              <a:t>is </a:t>
            </a:r>
            <a:r>
              <a:rPr lang="en-US" sz="2800" b="1" i="1" dirty="0" err="1" smtClean="0"/>
              <a:t>homeomorphic</a:t>
            </a:r>
            <a:r>
              <a:rPr lang="en-US" sz="2800" b="1" i="1" dirty="0" smtClean="0"/>
              <a:t> to”.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28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13" grpId="0"/>
      <p:bldP spid="13" grpId="1"/>
      <p:bldP spid="17" grpId="0" animBg="1"/>
      <p:bldP spid="17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299"/>
            <a:ext cx="9144000" cy="4727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868" y="5689598"/>
            <a:ext cx="2808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n</a:t>
            </a:r>
            <a:r>
              <a:rPr lang="en-US" sz="2600" dirty="0" smtClean="0">
                <a:solidFill>
                  <a:srgbClr val="FF0000"/>
                </a:solidFill>
              </a:rPr>
              <a:t>ot </a:t>
            </a:r>
            <a:r>
              <a:rPr lang="en-US" sz="2600" dirty="0" err="1" smtClean="0">
                <a:solidFill>
                  <a:srgbClr val="FF0000"/>
                </a:solidFill>
              </a:rPr>
              <a:t>homeomorphic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2268" y="999065"/>
            <a:ext cx="2270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0000FF"/>
                </a:solidFill>
              </a:rPr>
              <a:t>homeomorphic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2" y="5689598"/>
            <a:ext cx="2808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n</a:t>
            </a:r>
            <a:r>
              <a:rPr lang="en-US" sz="2600" dirty="0" smtClean="0">
                <a:solidFill>
                  <a:srgbClr val="FF0000"/>
                </a:solidFill>
              </a:rPr>
              <a:t>ot </a:t>
            </a:r>
            <a:r>
              <a:rPr lang="en-US" sz="2600" dirty="0" err="1" smtClean="0">
                <a:solidFill>
                  <a:srgbClr val="FF0000"/>
                </a:solidFill>
              </a:rPr>
              <a:t>homeomorphic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84400" y="5198533"/>
            <a:ext cx="728133" cy="626535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912533" y="1507067"/>
            <a:ext cx="863603" cy="711200"/>
          </a:xfrm>
          <a:prstGeom prst="straightConnector1">
            <a:avLst/>
          </a:prstGeom>
          <a:ln w="50800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3600" y="1456267"/>
            <a:ext cx="541867" cy="846666"/>
          </a:xfrm>
          <a:prstGeom prst="straightConnector1">
            <a:avLst/>
          </a:prstGeom>
          <a:ln w="50800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236133" y="4064003"/>
            <a:ext cx="67734" cy="176106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67600" y="4097867"/>
            <a:ext cx="287867" cy="1744133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249333" y="5113867"/>
            <a:ext cx="711200" cy="711202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130" y="84669"/>
            <a:ext cx="6686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following objects are all </a:t>
            </a:r>
            <a:r>
              <a:rPr lang="en-US" sz="2800" dirty="0" err="1" smtClean="0"/>
              <a:t>homeomorphic</a:t>
            </a:r>
            <a:r>
              <a:rPr lang="en-US" sz="2800" dirty="0" smtClean="0"/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474132" y="1405468"/>
            <a:ext cx="2116667" cy="1032933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495527" cy="58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17800"/>
            <a:ext cx="1206500" cy="1422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40" y="893226"/>
            <a:ext cx="1541047" cy="18330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4" y="834117"/>
            <a:ext cx="1540932" cy="21375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134532" y="2404533"/>
            <a:ext cx="83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Oval 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384807" y="2556927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Cone 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010402" y="2912525"/>
            <a:ext cx="1458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Tote bag  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77" y="3530607"/>
            <a:ext cx="3566438" cy="1854199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1066" y="5273317"/>
            <a:ext cx="3860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Disk with knotted feelers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138" y="3729577"/>
            <a:ext cx="3141134" cy="19040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366928" y="5408790"/>
            <a:ext cx="1032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Glove</a:t>
            </a:r>
            <a:endParaRPr lang="en-US" sz="28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402" y="1439336"/>
            <a:ext cx="1605536" cy="114753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454396" y="2539994"/>
            <a:ext cx="90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Bowl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0422" y="6079069"/>
            <a:ext cx="2771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They are all </a:t>
            </a:r>
            <a:r>
              <a:rPr lang="en-US" sz="2800" b="1" i="1" dirty="0" smtClean="0"/>
              <a:t>disks.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8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6" grpId="0"/>
      <p:bldP spid="50" grpId="0"/>
      <p:bldP spid="52" grpId="0"/>
      <p:bldP spid="53" grpId="0"/>
      <p:bldP spid="55" grpId="0"/>
      <p:bldP spid="3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601" y="0"/>
            <a:ext cx="4384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 </a:t>
            </a:r>
            <a:r>
              <a:rPr lang="en-US" sz="4000" b="1" cap="all" dirty="0" smtClean="0">
                <a:ln/>
                <a:solidFill>
                  <a:srgbClr val="008000"/>
                </a:solidFill>
                <a:effectLst>
                  <a:glow rad="139700">
                    <a:schemeClr val="accent6"/>
                  </a:glow>
                  <a:reflection blurRad="10000" stA="55000" endPos="48000" dist="500" dir="5400000" sy="-100000" algn="bl" rotWithShape="0"/>
                </a:effectLst>
                <a:latin typeface="Apple Chancery"/>
                <a:cs typeface="Apple Chancery"/>
              </a:rPr>
              <a:t>muse</a:t>
            </a:r>
            <a:r>
              <a:rPr lang="en-US" sz="2800" dirty="0" smtClean="0"/>
              <a:t> of </a:t>
            </a:r>
            <a:r>
              <a:rPr lang="en-US" sz="2800" b="1" i="1" dirty="0" smtClean="0">
                <a:solidFill>
                  <a:schemeClr val="accent4"/>
                </a:solidFill>
              </a:rPr>
              <a:t>topology</a:t>
            </a:r>
            <a:endParaRPr lang="en-US" sz="28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9" y="1009417"/>
            <a:ext cx="4862719" cy="5560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7" y="1002959"/>
            <a:ext cx="5551254" cy="560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67" y="1633991"/>
            <a:ext cx="7010400" cy="4465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469" y="1306766"/>
            <a:ext cx="6879252" cy="5246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2" y="1778003"/>
            <a:ext cx="3636985" cy="4819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0133" y="1087765"/>
            <a:ext cx="3708400" cy="2434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Plastic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95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1" y="142537"/>
            <a:ext cx="8873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Identification</a:t>
            </a:r>
            <a:r>
              <a:rPr lang="en-US" sz="2800" dirty="0" smtClean="0"/>
              <a:t> is an important tool for constructing surfaces.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78936" y="1828851"/>
            <a:ext cx="1794933" cy="863600"/>
          </a:xfrm>
          <a:prstGeom prst="rect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76819" y="1799219"/>
            <a:ext cx="0" cy="911224"/>
          </a:xfrm>
          <a:prstGeom prst="straightConnector1">
            <a:avLst/>
          </a:prstGeom>
          <a:ln w="50800">
            <a:solidFill>
              <a:srgbClr val="FF0000"/>
            </a:solidFill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570694" y="1799219"/>
            <a:ext cx="0" cy="911224"/>
          </a:xfrm>
          <a:prstGeom prst="straightConnector1">
            <a:avLst/>
          </a:prstGeom>
          <a:ln w="50800">
            <a:solidFill>
              <a:srgbClr val="FF0000"/>
            </a:solidFill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23336" y="2631773"/>
            <a:ext cx="2489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Rectangle with</a:t>
            </a:r>
          </a:p>
          <a:p>
            <a:r>
              <a:rPr lang="en-US" sz="2800" dirty="0" smtClean="0"/>
              <a:t>ends </a:t>
            </a:r>
            <a:r>
              <a:rPr lang="en-US" sz="2800" dirty="0" smtClean="0">
                <a:solidFill>
                  <a:srgbClr val="FF0000"/>
                </a:solidFill>
              </a:rPr>
              <a:t>identified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2942" y="1124712"/>
            <a:ext cx="138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15385" y="1436217"/>
            <a:ext cx="717550" cy="958849"/>
          </a:xfrm>
          <a:custGeom>
            <a:avLst/>
            <a:gdLst>
              <a:gd name="connsiteX0" fmla="*/ 521489 w 521489"/>
              <a:gd name="connsiteY0" fmla="*/ 7027 h 959527"/>
              <a:gd name="connsiteX1" fmla="*/ 302414 w 521489"/>
              <a:gd name="connsiteY1" fmla="*/ 7027 h 959527"/>
              <a:gd name="connsiteX2" fmla="*/ 140489 w 521489"/>
              <a:gd name="connsiteY2" fmla="*/ 80052 h 959527"/>
              <a:gd name="connsiteX3" fmla="*/ 57939 w 521489"/>
              <a:gd name="connsiteY3" fmla="*/ 165777 h 959527"/>
              <a:gd name="connsiteX4" fmla="*/ 23014 w 521489"/>
              <a:gd name="connsiteY4" fmla="*/ 267377 h 959527"/>
              <a:gd name="connsiteX5" fmla="*/ 7139 w 521489"/>
              <a:gd name="connsiteY5" fmla="*/ 388027 h 959527"/>
              <a:gd name="connsiteX6" fmla="*/ 3964 w 521489"/>
              <a:gd name="connsiteY6" fmla="*/ 502327 h 959527"/>
              <a:gd name="connsiteX7" fmla="*/ 789 w 521489"/>
              <a:gd name="connsiteY7" fmla="*/ 622977 h 959527"/>
              <a:gd name="connsiteX8" fmla="*/ 19839 w 521489"/>
              <a:gd name="connsiteY8" fmla="*/ 746802 h 959527"/>
              <a:gd name="connsiteX9" fmla="*/ 48414 w 521489"/>
              <a:gd name="connsiteY9" fmla="*/ 832527 h 959527"/>
              <a:gd name="connsiteX10" fmla="*/ 99214 w 521489"/>
              <a:gd name="connsiteY10" fmla="*/ 899202 h 959527"/>
              <a:gd name="connsiteX11" fmla="*/ 156364 w 521489"/>
              <a:gd name="connsiteY11" fmla="*/ 940477 h 959527"/>
              <a:gd name="connsiteX12" fmla="*/ 197639 w 521489"/>
              <a:gd name="connsiteY12" fmla="*/ 953177 h 959527"/>
              <a:gd name="connsiteX13" fmla="*/ 254789 w 521489"/>
              <a:gd name="connsiteY13" fmla="*/ 959527 h 959527"/>
              <a:gd name="connsiteX14" fmla="*/ 254789 w 521489"/>
              <a:gd name="connsiteY14" fmla="*/ 959527 h 9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1489" h="959527">
                <a:moveTo>
                  <a:pt x="521489" y="7027"/>
                </a:moveTo>
                <a:cubicBezTo>
                  <a:pt x="443701" y="941"/>
                  <a:pt x="365914" y="-5144"/>
                  <a:pt x="302414" y="7027"/>
                </a:cubicBezTo>
                <a:cubicBezTo>
                  <a:pt x="238914" y="19198"/>
                  <a:pt x="181235" y="53594"/>
                  <a:pt x="140489" y="80052"/>
                </a:cubicBezTo>
                <a:cubicBezTo>
                  <a:pt x="99743" y="106510"/>
                  <a:pt x="77518" y="134556"/>
                  <a:pt x="57939" y="165777"/>
                </a:cubicBezTo>
                <a:cubicBezTo>
                  <a:pt x="38360" y="196998"/>
                  <a:pt x="31481" y="230335"/>
                  <a:pt x="23014" y="267377"/>
                </a:cubicBezTo>
                <a:cubicBezTo>
                  <a:pt x="14547" y="304419"/>
                  <a:pt x="10314" y="348869"/>
                  <a:pt x="7139" y="388027"/>
                </a:cubicBezTo>
                <a:cubicBezTo>
                  <a:pt x="3964" y="427185"/>
                  <a:pt x="5022" y="463169"/>
                  <a:pt x="3964" y="502327"/>
                </a:cubicBezTo>
                <a:cubicBezTo>
                  <a:pt x="2906" y="541485"/>
                  <a:pt x="-1857" y="582231"/>
                  <a:pt x="789" y="622977"/>
                </a:cubicBezTo>
                <a:cubicBezTo>
                  <a:pt x="3435" y="663723"/>
                  <a:pt x="11902" y="711877"/>
                  <a:pt x="19839" y="746802"/>
                </a:cubicBezTo>
                <a:cubicBezTo>
                  <a:pt x="27776" y="781727"/>
                  <a:pt x="35185" y="807127"/>
                  <a:pt x="48414" y="832527"/>
                </a:cubicBezTo>
                <a:cubicBezTo>
                  <a:pt x="61643" y="857927"/>
                  <a:pt x="81222" y="881210"/>
                  <a:pt x="99214" y="899202"/>
                </a:cubicBezTo>
                <a:cubicBezTo>
                  <a:pt x="117206" y="917194"/>
                  <a:pt x="139960" y="931481"/>
                  <a:pt x="156364" y="940477"/>
                </a:cubicBezTo>
                <a:cubicBezTo>
                  <a:pt x="172768" y="949473"/>
                  <a:pt x="181235" y="950002"/>
                  <a:pt x="197639" y="953177"/>
                </a:cubicBezTo>
                <a:cubicBezTo>
                  <a:pt x="214043" y="956352"/>
                  <a:pt x="254789" y="959527"/>
                  <a:pt x="254789" y="959527"/>
                </a:cubicBezTo>
                <a:lnTo>
                  <a:pt x="254789" y="959527"/>
                </a:lnTo>
              </a:path>
            </a:pathLst>
          </a:custGeom>
          <a:ln w="31750">
            <a:solidFill>
              <a:srgbClr val="FF0000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flipH="1">
            <a:off x="2296587" y="1431985"/>
            <a:ext cx="717550" cy="958849"/>
          </a:xfrm>
          <a:custGeom>
            <a:avLst/>
            <a:gdLst>
              <a:gd name="connsiteX0" fmla="*/ 521489 w 521489"/>
              <a:gd name="connsiteY0" fmla="*/ 7027 h 959527"/>
              <a:gd name="connsiteX1" fmla="*/ 302414 w 521489"/>
              <a:gd name="connsiteY1" fmla="*/ 7027 h 959527"/>
              <a:gd name="connsiteX2" fmla="*/ 140489 w 521489"/>
              <a:gd name="connsiteY2" fmla="*/ 80052 h 959527"/>
              <a:gd name="connsiteX3" fmla="*/ 57939 w 521489"/>
              <a:gd name="connsiteY3" fmla="*/ 165777 h 959527"/>
              <a:gd name="connsiteX4" fmla="*/ 23014 w 521489"/>
              <a:gd name="connsiteY4" fmla="*/ 267377 h 959527"/>
              <a:gd name="connsiteX5" fmla="*/ 7139 w 521489"/>
              <a:gd name="connsiteY5" fmla="*/ 388027 h 959527"/>
              <a:gd name="connsiteX6" fmla="*/ 3964 w 521489"/>
              <a:gd name="connsiteY6" fmla="*/ 502327 h 959527"/>
              <a:gd name="connsiteX7" fmla="*/ 789 w 521489"/>
              <a:gd name="connsiteY7" fmla="*/ 622977 h 959527"/>
              <a:gd name="connsiteX8" fmla="*/ 19839 w 521489"/>
              <a:gd name="connsiteY8" fmla="*/ 746802 h 959527"/>
              <a:gd name="connsiteX9" fmla="*/ 48414 w 521489"/>
              <a:gd name="connsiteY9" fmla="*/ 832527 h 959527"/>
              <a:gd name="connsiteX10" fmla="*/ 99214 w 521489"/>
              <a:gd name="connsiteY10" fmla="*/ 899202 h 959527"/>
              <a:gd name="connsiteX11" fmla="*/ 156364 w 521489"/>
              <a:gd name="connsiteY11" fmla="*/ 940477 h 959527"/>
              <a:gd name="connsiteX12" fmla="*/ 197639 w 521489"/>
              <a:gd name="connsiteY12" fmla="*/ 953177 h 959527"/>
              <a:gd name="connsiteX13" fmla="*/ 254789 w 521489"/>
              <a:gd name="connsiteY13" fmla="*/ 959527 h 959527"/>
              <a:gd name="connsiteX14" fmla="*/ 254789 w 521489"/>
              <a:gd name="connsiteY14" fmla="*/ 959527 h 9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1489" h="959527">
                <a:moveTo>
                  <a:pt x="521489" y="7027"/>
                </a:moveTo>
                <a:cubicBezTo>
                  <a:pt x="443701" y="941"/>
                  <a:pt x="365914" y="-5144"/>
                  <a:pt x="302414" y="7027"/>
                </a:cubicBezTo>
                <a:cubicBezTo>
                  <a:pt x="238914" y="19198"/>
                  <a:pt x="181235" y="53594"/>
                  <a:pt x="140489" y="80052"/>
                </a:cubicBezTo>
                <a:cubicBezTo>
                  <a:pt x="99743" y="106510"/>
                  <a:pt x="77518" y="134556"/>
                  <a:pt x="57939" y="165777"/>
                </a:cubicBezTo>
                <a:cubicBezTo>
                  <a:pt x="38360" y="196998"/>
                  <a:pt x="31481" y="230335"/>
                  <a:pt x="23014" y="267377"/>
                </a:cubicBezTo>
                <a:cubicBezTo>
                  <a:pt x="14547" y="304419"/>
                  <a:pt x="10314" y="348869"/>
                  <a:pt x="7139" y="388027"/>
                </a:cubicBezTo>
                <a:cubicBezTo>
                  <a:pt x="3964" y="427185"/>
                  <a:pt x="5022" y="463169"/>
                  <a:pt x="3964" y="502327"/>
                </a:cubicBezTo>
                <a:cubicBezTo>
                  <a:pt x="2906" y="541485"/>
                  <a:pt x="-1857" y="582231"/>
                  <a:pt x="789" y="622977"/>
                </a:cubicBezTo>
                <a:cubicBezTo>
                  <a:pt x="3435" y="663723"/>
                  <a:pt x="11902" y="711877"/>
                  <a:pt x="19839" y="746802"/>
                </a:cubicBezTo>
                <a:cubicBezTo>
                  <a:pt x="27776" y="781727"/>
                  <a:pt x="35185" y="807127"/>
                  <a:pt x="48414" y="832527"/>
                </a:cubicBezTo>
                <a:cubicBezTo>
                  <a:pt x="61643" y="857927"/>
                  <a:pt x="81222" y="881210"/>
                  <a:pt x="99214" y="899202"/>
                </a:cubicBezTo>
                <a:cubicBezTo>
                  <a:pt x="117206" y="917194"/>
                  <a:pt x="139960" y="931481"/>
                  <a:pt x="156364" y="940477"/>
                </a:cubicBezTo>
                <a:cubicBezTo>
                  <a:pt x="172768" y="949473"/>
                  <a:pt x="181235" y="950002"/>
                  <a:pt x="197639" y="953177"/>
                </a:cubicBezTo>
                <a:cubicBezTo>
                  <a:pt x="214043" y="956352"/>
                  <a:pt x="254789" y="959527"/>
                  <a:pt x="254789" y="959527"/>
                </a:cubicBezTo>
                <a:lnTo>
                  <a:pt x="254789" y="959527"/>
                </a:lnTo>
              </a:path>
            </a:pathLst>
          </a:custGeom>
          <a:ln w="31750">
            <a:solidFill>
              <a:srgbClr val="FF0000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3962460" y="1286935"/>
            <a:ext cx="1202267" cy="1845733"/>
          </a:xfrm>
          <a:prstGeom prst="can">
            <a:avLst/>
          </a:prstGeom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77793" y="3071992"/>
            <a:ext cx="138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Cylinder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554069" y="1571627"/>
            <a:ext cx="9525" cy="1557858"/>
          </a:xfrm>
          <a:prstGeom prst="straightConnector1">
            <a:avLst/>
          </a:prstGeom>
          <a:ln w="50800">
            <a:solidFill>
              <a:srgbClr val="FF0000"/>
            </a:solidFill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83463" y="1693344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1865" y="1693344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85349" y="1587502"/>
            <a:ext cx="2116667" cy="1032933"/>
          </a:xfrm>
          <a:prstGeom prst="ellipse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29849" y="1841505"/>
            <a:ext cx="1231900" cy="52493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0947" y="2580925"/>
            <a:ext cx="138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Annulus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707055" y="4948574"/>
            <a:ext cx="1794933" cy="863600"/>
          </a:xfrm>
          <a:prstGeom prst="rect">
            <a:avLst/>
          </a:prstGeom>
          <a:pattFill prst="wdUpDiag">
            <a:fgClr>
              <a:prstClr val="black"/>
            </a:fgClr>
            <a:bgClr>
              <a:prstClr val="white"/>
            </a:bgClr>
          </a:patt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04938" y="4925298"/>
            <a:ext cx="0" cy="885826"/>
          </a:xfrm>
          <a:prstGeom prst="straightConnector1">
            <a:avLst/>
          </a:prstGeom>
          <a:ln w="50800">
            <a:solidFill>
              <a:srgbClr val="FF0000"/>
            </a:solidFill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08338" y="4950698"/>
            <a:ext cx="0" cy="882644"/>
          </a:xfrm>
          <a:prstGeom prst="straightConnector1">
            <a:avLst/>
          </a:prstGeom>
          <a:ln w="50800">
            <a:solidFill>
              <a:srgbClr val="FF0000"/>
            </a:solidFill>
            <a:headEnd type="arrow" w="sm" len="med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68388" y="5751496"/>
            <a:ext cx="2489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Rectangle with</a:t>
            </a:r>
          </a:p>
          <a:p>
            <a:r>
              <a:rPr lang="en-US" sz="2800" dirty="0" smtClean="0"/>
              <a:t>ends </a:t>
            </a:r>
            <a:r>
              <a:rPr lang="en-US" sz="2800" dirty="0" smtClean="0">
                <a:solidFill>
                  <a:srgbClr val="FF0000"/>
                </a:solidFill>
              </a:rPr>
              <a:t>identified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2520" y="4227502"/>
            <a:ext cx="157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(Identify)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96944" y="4505177"/>
            <a:ext cx="717550" cy="958849"/>
          </a:xfrm>
          <a:custGeom>
            <a:avLst/>
            <a:gdLst>
              <a:gd name="connsiteX0" fmla="*/ 521489 w 521489"/>
              <a:gd name="connsiteY0" fmla="*/ 7027 h 959527"/>
              <a:gd name="connsiteX1" fmla="*/ 302414 w 521489"/>
              <a:gd name="connsiteY1" fmla="*/ 7027 h 959527"/>
              <a:gd name="connsiteX2" fmla="*/ 140489 w 521489"/>
              <a:gd name="connsiteY2" fmla="*/ 80052 h 959527"/>
              <a:gd name="connsiteX3" fmla="*/ 57939 w 521489"/>
              <a:gd name="connsiteY3" fmla="*/ 165777 h 959527"/>
              <a:gd name="connsiteX4" fmla="*/ 23014 w 521489"/>
              <a:gd name="connsiteY4" fmla="*/ 267377 h 959527"/>
              <a:gd name="connsiteX5" fmla="*/ 7139 w 521489"/>
              <a:gd name="connsiteY5" fmla="*/ 388027 h 959527"/>
              <a:gd name="connsiteX6" fmla="*/ 3964 w 521489"/>
              <a:gd name="connsiteY6" fmla="*/ 502327 h 959527"/>
              <a:gd name="connsiteX7" fmla="*/ 789 w 521489"/>
              <a:gd name="connsiteY7" fmla="*/ 622977 h 959527"/>
              <a:gd name="connsiteX8" fmla="*/ 19839 w 521489"/>
              <a:gd name="connsiteY8" fmla="*/ 746802 h 959527"/>
              <a:gd name="connsiteX9" fmla="*/ 48414 w 521489"/>
              <a:gd name="connsiteY9" fmla="*/ 832527 h 959527"/>
              <a:gd name="connsiteX10" fmla="*/ 99214 w 521489"/>
              <a:gd name="connsiteY10" fmla="*/ 899202 h 959527"/>
              <a:gd name="connsiteX11" fmla="*/ 156364 w 521489"/>
              <a:gd name="connsiteY11" fmla="*/ 940477 h 959527"/>
              <a:gd name="connsiteX12" fmla="*/ 197639 w 521489"/>
              <a:gd name="connsiteY12" fmla="*/ 953177 h 959527"/>
              <a:gd name="connsiteX13" fmla="*/ 254789 w 521489"/>
              <a:gd name="connsiteY13" fmla="*/ 959527 h 959527"/>
              <a:gd name="connsiteX14" fmla="*/ 254789 w 521489"/>
              <a:gd name="connsiteY14" fmla="*/ 959527 h 9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1489" h="959527">
                <a:moveTo>
                  <a:pt x="521489" y="7027"/>
                </a:moveTo>
                <a:cubicBezTo>
                  <a:pt x="443701" y="941"/>
                  <a:pt x="365914" y="-5144"/>
                  <a:pt x="302414" y="7027"/>
                </a:cubicBezTo>
                <a:cubicBezTo>
                  <a:pt x="238914" y="19198"/>
                  <a:pt x="181235" y="53594"/>
                  <a:pt x="140489" y="80052"/>
                </a:cubicBezTo>
                <a:cubicBezTo>
                  <a:pt x="99743" y="106510"/>
                  <a:pt x="77518" y="134556"/>
                  <a:pt x="57939" y="165777"/>
                </a:cubicBezTo>
                <a:cubicBezTo>
                  <a:pt x="38360" y="196998"/>
                  <a:pt x="31481" y="230335"/>
                  <a:pt x="23014" y="267377"/>
                </a:cubicBezTo>
                <a:cubicBezTo>
                  <a:pt x="14547" y="304419"/>
                  <a:pt x="10314" y="348869"/>
                  <a:pt x="7139" y="388027"/>
                </a:cubicBezTo>
                <a:cubicBezTo>
                  <a:pt x="3964" y="427185"/>
                  <a:pt x="5022" y="463169"/>
                  <a:pt x="3964" y="502327"/>
                </a:cubicBezTo>
                <a:cubicBezTo>
                  <a:pt x="2906" y="541485"/>
                  <a:pt x="-1857" y="582231"/>
                  <a:pt x="789" y="622977"/>
                </a:cubicBezTo>
                <a:cubicBezTo>
                  <a:pt x="3435" y="663723"/>
                  <a:pt x="11902" y="711877"/>
                  <a:pt x="19839" y="746802"/>
                </a:cubicBezTo>
                <a:cubicBezTo>
                  <a:pt x="27776" y="781727"/>
                  <a:pt x="35185" y="807127"/>
                  <a:pt x="48414" y="832527"/>
                </a:cubicBezTo>
                <a:cubicBezTo>
                  <a:pt x="61643" y="857927"/>
                  <a:pt x="81222" y="881210"/>
                  <a:pt x="99214" y="899202"/>
                </a:cubicBezTo>
                <a:cubicBezTo>
                  <a:pt x="117206" y="917194"/>
                  <a:pt x="139960" y="931481"/>
                  <a:pt x="156364" y="940477"/>
                </a:cubicBezTo>
                <a:cubicBezTo>
                  <a:pt x="172768" y="949473"/>
                  <a:pt x="181235" y="950002"/>
                  <a:pt x="197639" y="953177"/>
                </a:cubicBezTo>
                <a:cubicBezTo>
                  <a:pt x="214043" y="956352"/>
                  <a:pt x="254789" y="959527"/>
                  <a:pt x="254789" y="959527"/>
                </a:cubicBezTo>
                <a:lnTo>
                  <a:pt x="254789" y="959527"/>
                </a:lnTo>
              </a:path>
            </a:pathLst>
          </a:custGeom>
          <a:ln w="31750">
            <a:solidFill>
              <a:srgbClr val="FF0000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>
            <a:off x="2279744" y="4500945"/>
            <a:ext cx="717550" cy="958849"/>
          </a:xfrm>
          <a:custGeom>
            <a:avLst/>
            <a:gdLst>
              <a:gd name="connsiteX0" fmla="*/ 521489 w 521489"/>
              <a:gd name="connsiteY0" fmla="*/ 7027 h 959527"/>
              <a:gd name="connsiteX1" fmla="*/ 302414 w 521489"/>
              <a:gd name="connsiteY1" fmla="*/ 7027 h 959527"/>
              <a:gd name="connsiteX2" fmla="*/ 140489 w 521489"/>
              <a:gd name="connsiteY2" fmla="*/ 80052 h 959527"/>
              <a:gd name="connsiteX3" fmla="*/ 57939 w 521489"/>
              <a:gd name="connsiteY3" fmla="*/ 165777 h 959527"/>
              <a:gd name="connsiteX4" fmla="*/ 23014 w 521489"/>
              <a:gd name="connsiteY4" fmla="*/ 267377 h 959527"/>
              <a:gd name="connsiteX5" fmla="*/ 7139 w 521489"/>
              <a:gd name="connsiteY5" fmla="*/ 388027 h 959527"/>
              <a:gd name="connsiteX6" fmla="*/ 3964 w 521489"/>
              <a:gd name="connsiteY6" fmla="*/ 502327 h 959527"/>
              <a:gd name="connsiteX7" fmla="*/ 789 w 521489"/>
              <a:gd name="connsiteY7" fmla="*/ 622977 h 959527"/>
              <a:gd name="connsiteX8" fmla="*/ 19839 w 521489"/>
              <a:gd name="connsiteY8" fmla="*/ 746802 h 959527"/>
              <a:gd name="connsiteX9" fmla="*/ 48414 w 521489"/>
              <a:gd name="connsiteY9" fmla="*/ 832527 h 959527"/>
              <a:gd name="connsiteX10" fmla="*/ 99214 w 521489"/>
              <a:gd name="connsiteY10" fmla="*/ 899202 h 959527"/>
              <a:gd name="connsiteX11" fmla="*/ 156364 w 521489"/>
              <a:gd name="connsiteY11" fmla="*/ 940477 h 959527"/>
              <a:gd name="connsiteX12" fmla="*/ 197639 w 521489"/>
              <a:gd name="connsiteY12" fmla="*/ 953177 h 959527"/>
              <a:gd name="connsiteX13" fmla="*/ 254789 w 521489"/>
              <a:gd name="connsiteY13" fmla="*/ 959527 h 959527"/>
              <a:gd name="connsiteX14" fmla="*/ 254789 w 521489"/>
              <a:gd name="connsiteY14" fmla="*/ 959527 h 9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1489" h="959527">
                <a:moveTo>
                  <a:pt x="521489" y="7027"/>
                </a:moveTo>
                <a:cubicBezTo>
                  <a:pt x="443701" y="941"/>
                  <a:pt x="365914" y="-5144"/>
                  <a:pt x="302414" y="7027"/>
                </a:cubicBezTo>
                <a:cubicBezTo>
                  <a:pt x="238914" y="19198"/>
                  <a:pt x="181235" y="53594"/>
                  <a:pt x="140489" y="80052"/>
                </a:cubicBezTo>
                <a:cubicBezTo>
                  <a:pt x="99743" y="106510"/>
                  <a:pt x="77518" y="134556"/>
                  <a:pt x="57939" y="165777"/>
                </a:cubicBezTo>
                <a:cubicBezTo>
                  <a:pt x="38360" y="196998"/>
                  <a:pt x="31481" y="230335"/>
                  <a:pt x="23014" y="267377"/>
                </a:cubicBezTo>
                <a:cubicBezTo>
                  <a:pt x="14547" y="304419"/>
                  <a:pt x="10314" y="348869"/>
                  <a:pt x="7139" y="388027"/>
                </a:cubicBezTo>
                <a:cubicBezTo>
                  <a:pt x="3964" y="427185"/>
                  <a:pt x="5022" y="463169"/>
                  <a:pt x="3964" y="502327"/>
                </a:cubicBezTo>
                <a:cubicBezTo>
                  <a:pt x="2906" y="541485"/>
                  <a:pt x="-1857" y="582231"/>
                  <a:pt x="789" y="622977"/>
                </a:cubicBezTo>
                <a:cubicBezTo>
                  <a:pt x="3435" y="663723"/>
                  <a:pt x="11902" y="711877"/>
                  <a:pt x="19839" y="746802"/>
                </a:cubicBezTo>
                <a:cubicBezTo>
                  <a:pt x="27776" y="781727"/>
                  <a:pt x="35185" y="807127"/>
                  <a:pt x="48414" y="832527"/>
                </a:cubicBezTo>
                <a:cubicBezTo>
                  <a:pt x="61643" y="857927"/>
                  <a:pt x="81222" y="881210"/>
                  <a:pt x="99214" y="899202"/>
                </a:cubicBezTo>
                <a:cubicBezTo>
                  <a:pt x="117206" y="917194"/>
                  <a:pt x="139960" y="931481"/>
                  <a:pt x="156364" y="940477"/>
                </a:cubicBezTo>
                <a:cubicBezTo>
                  <a:pt x="172768" y="949473"/>
                  <a:pt x="181235" y="950002"/>
                  <a:pt x="197639" y="953177"/>
                </a:cubicBezTo>
                <a:cubicBezTo>
                  <a:pt x="214043" y="956352"/>
                  <a:pt x="254789" y="959527"/>
                  <a:pt x="254789" y="959527"/>
                </a:cubicBezTo>
                <a:lnTo>
                  <a:pt x="254789" y="959527"/>
                </a:lnTo>
              </a:path>
            </a:pathLst>
          </a:custGeom>
          <a:ln w="31750">
            <a:solidFill>
              <a:srgbClr val="FF0000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136963" y="4919144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0007" y="6053478"/>
            <a:ext cx="201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Mobius strip</a:t>
            </a:r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4000439" y="4516780"/>
            <a:ext cx="2015067" cy="1524000"/>
          </a:xfrm>
          <a:custGeom>
            <a:avLst/>
            <a:gdLst>
              <a:gd name="connsiteX0" fmla="*/ 774696 w 4885060"/>
              <a:gd name="connsiteY0" fmla="*/ 2022929 h 3610476"/>
              <a:gd name="connsiteX1" fmla="*/ 810981 w 4885060"/>
              <a:gd name="connsiteY1" fmla="*/ 1959429 h 3610476"/>
              <a:gd name="connsiteX2" fmla="*/ 865410 w 4885060"/>
              <a:gd name="connsiteY2" fmla="*/ 1923143 h 3610476"/>
              <a:gd name="connsiteX3" fmla="*/ 965196 w 4885060"/>
              <a:gd name="connsiteY3" fmla="*/ 1841500 h 3610476"/>
              <a:gd name="connsiteX4" fmla="*/ 1119410 w 4885060"/>
              <a:gd name="connsiteY4" fmla="*/ 1759857 h 3610476"/>
              <a:gd name="connsiteX5" fmla="*/ 1282696 w 4885060"/>
              <a:gd name="connsiteY5" fmla="*/ 1669143 h 3610476"/>
              <a:gd name="connsiteX6" fmla="*/ 1436910 w 4885060"/>
              <a:gd name="connsiteY6" fmla="*/ 1632857 h 3610476"/>
              <a:gd name="connsiteX7" fmla="*/ 1572981 w 4885060"/>
              <a:gd name="connsiteY7" fmla="*/ 1605643 h 3610476"/>
              <a:gd name="connsiteX8" fmla="*/ 1736267 w 4885060"/>
              <a:gd name="connsiteY8" fmla="*/ 1578429 h 3610476"/>
              <a:gd name="connsiteX9" fmla="*/ 1935838 w 4885060"/>
              <a:gd name="connsiteY9" fmla="*/ 1551214 h 3610476"/>
              <a:gd name="connsiteX10" fmla="*/ 2180767 w 4885060"/>
              <a:gd name="connsiteY10" fmla="*/ 1533071 h 3610476"/>
              <a:gd name="connsiteX11" fmla="*/ 2189838 w 4885060"/>
              <a:gd name="connsiteY11" fmla="*/ 1542143 h 3610476"/>
              <a:gd name="connsiteX12" fmla="*/ 2353124 w 4885060"/>
              <a:gd name="connsiteY12" fmla="*/ 1551214 h 3610476"/>
              <a:gd name="connsiteX13" fmla="*/ 2461981 w 4885060"/>
              <a:gd name="connsiteY13" fmla="*/ 1551214 h 3610476"/>
              <a:gd name="connsiteX14" fmla="*/ 2688767 w 4885060"/>
              <a:gd name="connsiteY14" fmla="*/ 1605643 h 3610476"/>
              <a:gd name="connsiteX15" fmla="*/ 3124196 w 4885060"/>
              <a:gd name="connsiteY15" fmla="*/ 1741714 h 3610476"/>
              <a:gd name="connsiteX16" fmla="*/ 3169553 w 4885060"/>
              <a:gd name="connsiteY16" fmla="*/ 1805214 h 3610476"/>
              <a:gd name="connsiteX17" fmla="*/ 3187696 w 4885060"/>
              <a:gd name="connsiteY17" fmla="*/ 1914071 h 3610476"/>
              <a:gd name="connsiteX18" fmla="*/ 3133267 w 4885060"/>
              <a:gd name="connsiteY18" fmla="*/ 2004786 h 3610476"/>
              <a:gd name="connsiteX19" fmla="*/ 3051624 w 4885060"/>
              <a:gd name="connsiteY19" fmla="*/ 2104571 h 3610476"/>
              <a:gd name="connsiteX20" fmla="*/ 2933696 w 4885060"/>
              <a:gd name="connsiteY20" fmla="*/ 2204357 h 3610476"/>
              <a:gd name="connsiteX21" fmla="*/ 2842981 w 4885060"/>
              <a:gd name="connsiteY21" fmla="*/ 2258786 h 3610476"/>
              <a:gd name="connsiteX22" fmla="*/ 2715981 w 4885060"/>
              <a:gd name="connsiteY22" fmla="*/ 2295071 h 3610476"/>
              <a:gd name="connsiteX23" fmla="*/ 2552696 w 4885060"/>
              <a:gd name="connsiteY23" fmla="*/ 2358571 h 3610476"/>
              <a:gd name="connsiteX24" fmla="*/ 2398481 w 4885060"/>
              <a:gd name="connsiteY24" fmla="*/ 2385786 h 3610476"/>
              <a:gd name="connsiteX25" fmla="*/ 2153553 w 4885060"/>
              <a:gd name="connsiteY25" fmla="*/ 2403929 h 3610476"/>
              <a:gd name="connsiteX26" fmla="*/ 1963053 w 4885060"/>
              <a:gd name="connsiteY26" fmla="*/ 2385786 h 3610476"/>
              <a:gd name="connsiteX27" fmla="*/ 1699981 w 4885060"/>
              <a:gd name="connsiteY27" fmla="*/ 2367643 h 3610476"/>
              <a:gd name="connsiteX28" fmla="*/ 1491338 w 4885060"/>
              <a:gd name="connsiteY28" fmla="*/ 2340429 h 3610476"/>
              <a:gd name="connsiteX29" fmla="*/ 1291767 w 4885060"/>
              <a:gd name="connsiteY29" fmla="*/ 2295071 h 3610476"/>
              <a:gd name="connsiteX30" fmla="*/ 1010553 w 4885060"/>
              <a:gd name="connsiteY30" fmla="*/ 2195286 h 3610476"/>
              <a:gd name="connsiteX31" fmla="*/ 729338 w 4885060"/>
              <a:gd name="connsiteY31" fmla="*/ 2131786 h 3610476"/>
              <a:gd name="connsiteX32" fmla="*/ 547910 w 4885060"/>
              <a:gd name="connsiteY32" fmla="*/ 2004786 h 3610476"/>
              <a:gd name="connsiteX33" fmla="*/ 384624 w 4885060"/>
              <a:gd name="connsiteY33" fmla="*/ 1895929 h 3610476"/>
              <a:gd name="connsiteX34" fmla="*/ 175981 w 4885060"/>
              <a:gd name="connsiteY34" fmla="*/ 1741714 h 3610476"/>
              <a:gd name="connsiteX35" fmla="*/ 30838 w 4885060"/>
              <a:gd name="connsiteY35" fmla="*/ 1551214 h 3610476"/>
              <a:gd name="connsiteX36" fmla="*/ 3624 w 4885060"/>
              <a:gd name="connsiteY36" fmla="*/ 1369786 h 3610476"/>
              <a:gd name="connsiteX37" fmla="*/ 85267 w 4885060"/>
              <a:gd name="connsiteY37" fmla="*/ 1161143 h 3610476"/>
              <a:gd name="connsiteX38" fmla="*/ 157838 w 4885060"/>
              <a:gd name="connsiteY38" fmla="*/ 943429 h 3610476"/>
              <a:gd name="connsiteX39" fmla="*/ 248553 w 4885060"/>
              <a:gd name="connsiteY39" fmla="*/ 861786 h 3610476"/>
              <a:gd name="connsiteX40" fmla="*/ 393696 w 4885060"/>
              <a:gd name="connsiteY40" fmla="*/ 734786 h 3610476"/>
              <a:gd name="connsiteX41" fmla="*/ 556981 w 4885060"/>
              <a:gd name="connsiteY41" fmla="*/ 598714 h 3610476"/>
              <a:gd name="connsiteX42" fmla="*/ 756553 w 4885060"/>
              <a:gd name="connsiteY42" fmla="*/ 444500 h 3610476"/>
              <a:gd name="connsiteX43" fmla="*/ 1037767 w 4885060"/>
              <a:gd name="connsiteY43" fmla="*/ 299357 h 3610476"/>
              <a:gd name="connsiteX44" fmla="*/ 1264553 w 4885060"/>
              <a:gd name="connsiteY44" fmla="*/ 217714 h 3610476"/>
              <a:gd name="connsiteX45" fmla="*/ 1455053 w 4885060"/>
              <a:gd name="connsiteY45" fmla="*/ 163286 h 3610476"/>
              <a:gd name="connsiteX46" fmla="*/ 1736267 w 4885060"/>
              <a:gd name="connsiteY46" fmla="*/ 72571 h 3610476"/>
              <a:gd name="connsiteX47" fmla="*/ 1953981 w 4885060"/>
              <a:gd name="connsiteY47" fmla="*/ 36286 h 3610476"/>
              <a:gd name="connsiteX48" fmla="*/ 2244267 w 4885060"/>
              <a:gd name="connsiteY48" fmla="*/ 0 h 3610476"/>
              <a:gd name="connsiteX49" fmla="*/ 2398481 w 4885060"/>
              <a:gd name="connsiteY49" fmla="*/ 9071 h 3610476"/>
              <a:gd name="connsiteX50" fmla="*/ 2715981 w 4885060"/>
              <a:gd name="connsiteY50" fmla="*/ 18143 h 3610476"/>
              <a:gd name="connsiteX51" fmla="*/ 2988124 w 4885060"/>
              <a:gd name="connsiteY51" fmla="*/ 54429 h 3610476"/>
              <a:gd name="connsiteX52" fmla="*/ 3287481 w 4885060"/>
              <a:gd name="connsiteY52" fmla="*/ 108857 h 3610476"/>
              <a:gd name="connsiteX53" fmla="*/ 3468910 w 4885060"/>
              <a:gd name="connsiteY53" fmla="*/ 136071 h 3610476"/>
              <a:gd name="connsiteX54" fmla="*/ 3659410 w 4885060"/>
              <a:gd name="connsiteY54" fmla="*/ 190500 h 3610476"/>
              <a:gd name="connsiteX55" fmla="*/ 3895267 w 4885060"/>
              <a:gd name="connsiteY55" fmla="*/ 299357 h 3610476"/>
              <a:gd name="connsiteX56" fmla="*/ 4176481 w 4885060"/>
              <a:gd name="connsiteY56" fmla="*/ 426357 h 3610476"/>
              <a:gd name="connsiteX57" fmla="*/ 4376053 w 4885060"/>
              <a:gd name="connsiteY57" fmla="*/ 598714 h 3610476"/>
              <a:gd name="connsiteX58" fmla="*/ 4575624 w 4885060"/>
              <a:gd name="connsiteY58" fmla="*/ 734786 h 3610476"/>
              <a:gd name="connsiteX59" fmla="*/ 4702624 w 4885060"/>
              <a:gd name="connsiteY59" fmla="*/ 879929 h 3610476"/>
              <a:gd name="connsiteX60" fmla="*/ 4811481 w 4885060"/>
              <a:gd name="connsiteY60" fmla="*/ 1097643 h 3610476"/>
              <a:gd name="connsiteX61" fmla="*/ 4874981 w 4885060"/>
              <a:gd name="connsiteY61" fmla="*/ 1387929 h 3610476"/>
              <a:gd name="connsiteX62" fmla="*/ 4884053 w 4885060"/>
              <a:gd name="connsiteY62" fmla="*/ 1623786 h 3610476"/>
              <a:gd name="connsiteX63" fmla="*/ 4865910 w 4885060"/>
              <a:gd name="connsiteY63" fmla="*/ 1923143 h 3610476"/>
              <a:gd name="connsiteX64" fmla="*/ 4729838 w 4885060"/>
              <a:gd name="connsiteY64" fmla="*/ 2240643 h 3610476"/>
              <a:gd name="connsiteX65" fmla="*/ 4521196 w 4885060"/>
              <a:gd name="connsiteY65" fmla="*/ 2567214 h 3610476"/>
              <a:gd name="connsiteX66" fmla="*/ 4330696 w 4885060"/>
              <a:gd name="connsiteY66" fmla="*/ 2739571 h 3610476"/>
              <a:gd name="connsiteX67" fmla="*/ 4239981 w 4885060"/>
              <a:gd name="connsiteY67" fmla="*/ 2848429 h 3610476"/>
              <a:gd name="connsiteX68" fmla="*/ 4067624 w 4885060"/>
              <a:gd name="connsiteY68" fmla="*/ 2993571 h 3610476"/>
              <a:gd name="connsiteX69" fmla="*/ 3813624 w 4885060"/>
              <a:gd name="connsiteY69" fmla="*/ 3102429 h 3610476"/>
              <a:gd name="connsiteX70" fmla="*/ 3541481 w 4885060"/>
              <a:gd name="connsiteY70" fmla="*/ 3256643 h 3610476"/>
              <a:gd name="connsiteX71" fmla="*/ 3251196 w 4885060"/>
              <a:gd name="connsiteY71" fmla="*/ 3374571 h 3610476"/>
              <a:gd name="connsiteX72" fmla="*/ 2942767 w 4885060"/>
              <a:gd name="connsiteY72" fmla="*/ 3456214 h 3610476"/>
              <a:gd name="connsiteX73" fmla="*/ 2625267 w 4885060"/>
              <a:gd name="connsiteY73" fmla="*/ 3528786 h 3610476"/>
              <a:gd name="connsiteX74" fmla="*/ 2289624 w 4885060"/>
              <a:gd name="connsiteY74" fmla="*/ 3556000 h 3610476"/>
              <a:gd name="connsiteX75" fmla="*/ 1981196 w 4885060"/>
              <a:gd name="connsiteY75" fmla="*/ 3610429 h 3610476"/>
              <a:gd name="connsiteX76" fmla="*/ 1636481 w 4885060"/>
              <a:gd name="connsiteY76" fmla="*/ 3565071 h 3610476"/>
              <a:gd name="connsiteX77" fmla="*/ 1228267 w 4885060"/>
              <a:gd name="connsiteY77" fmla="*/ 3537857 h 3610476"/>
              <a:gd name="connsiteX78" fmla="*/ 919838 w 4885060"/>
              <a:gd name="connsiteY78" fmla="*/ 3483429 h 3610476"/>
              <a:gd name="connsiteX79" fmla="*/ 620481 w 4885060"/>
              <a:gd name="connsiteY79" fmla="*/ 3429000 h 3610476"/>
              <a:gd name="connsiteX80" fmla="*/ 393696 w 4885060"/>
              <a:gd name="connsiteY80" fmla="*/ 3283857 h 3610476"/>
              <a:gd name="connsiteX81" fmla="*/ 175981 w 4885060"/>
              <a:gd name="connsiteY81" fmla="*/ 3156857 h 3610476"/>
              <a:gd name="connsiteX82" fmla="*/ 39910 w 4885060"/>
              <a:gd name="connsiteY82" fmla="*/ 2993571 h 3610476"/>
              <a:gd name="connsiteX83" fmla="*/ 21767 w 4885060"/>
              <a:gd name="connsiteY83" fmla="*/ 2911929 h 361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85060" h="3610476">
                <a:moveTo>
                  <a:pt x="774696" y="2022929"/>
                </a:moveTo>
                <a:cubicBezTo>
                  <a:pt x="785279" y="1999494"/>
                  <a:pt x="795862" y="1976060"/>
                  <a:pt x="810981" y="1959429"/>
                </a:cubicBezTo>
                <a:cubicBezTo>
                  <a:pt x="826100" y="1942798"/>
                  <a:pt x="839708" y="1942798"/>
                  <a:pt x="865410" y="1923143"/>
                </a:cubicBezTo>
                <a:cubicBezTo>
                  <a:pt x="891113" y="1903488"/>
                  <a:pt x="922863" y="1868714"/>
                  <a:pt x="965196" y="1841500"/>
                </a:cubicBezTo>
                <a:cubicBezTo>
                  <a:pt x="1007529" y="1814286"/>
                  <a:pt x="1066493" y="1788583"/>
                  <a:pt x="1119410" y="1759857"/>
                </a:cubicBezTo>
                <a:cubicBezTo>
                  <a:pt x="1172327" y="1731131"/>
                  <a:pt x="1229779" y="1690310"/>
                  <a:pt x="1282696" y="1669143"/>
                </a:cubicBezTo>
                <a:cubicBezTo>
                  <a:pt x="1335613" y="1647976"/>
                  <a:pt x="1388529" y="1643440"/>
                  <a:pt x="1436910" y="1632857"/>
                </a:cubicBezTo>
                <a:cubicBezTo>
                  <a:pt x="1485291" y="1622274"/>
                  <a:pt x="1523088" y="1614714"/>
                  <a:pt x="1572981" y="1605643"/>
                </a:cubicBezTo>
                <a:cubicBezTo>
                  <a:pt x="1622874" y="1596572"/>
                  <a:pt x="1675791" y="1587500"/>
                  <a:pt x="1736267" y="1578429"/>
                </a:cubicBezTo>
                <a:cubicBezTo>
                  <a:pt x="1796743" y="1569357"/>
                  <a:pt x="1861755" y="1558774"/>
                  <a:pt x="1935838" y="1551214"/>
                </a:cubicBezTo>
                <a:cubicBezTo>
                  <a:pt x="2009921" y="1543654"/>
                  <a:pt x="2138434" y="1534583"/>
                  <a:pt x="2180767" y="1533071"/>
                </a:cubicBezTo>
                <a:cubicBezTo>
                  <a:pt x="2223100" y="1531559"/>
                  <a:pt x="2161112" y="1539119"/>
                  <a:pt x="2189838" y="1542143"/>
                </a:cubicBezTo>
                <a:cubicBezTo>
                  <a:pt x="2218564" y="1545167"/>
                  <a:pt x="2307767" y="1549702"/>
                  <a:pt x="2353124" y="1551214"/>
                </a:cubicBezTo>
                <a:cubicBezTo>
                  <a:pt x="2398481" y="1552726"/>
                  <a:pt x="2406041" y="1542143"/>
                  <a:pt x="2461981" y="1551214"/>
                </a:cubicBezTo>
                <a:cubicBezTo>
                  <a:pt x="2517921" y="1560285"/>
                  <a:pt x="2578398" y="1573893"/>
                  <a:pt x="2688767" y="1605643"/>
                </a:cubicBezTo>
                <a:cubicBezTo>
                  <a:pt x="2799136" y="1637393"/>
                  <a:pt x="3044065" y="1708452"/>
                  <a:pt x="3124196" y="1741714"/>
                </a:cubicBezTo>
                <a:cubicBezTo>
                  <a:pt x="3204327" y="1774976"/>
                  <a:pt x="3158970" y="1776488"/>
                  <a:pt x="3169553" y="1805214"/>
                </a:cubicBezTo>
                <a:cubicBezTo>
                  <a:pt x="3180136" y="1833940"/>
                  <a:pt x="3193744" y="1880809"/>
                  <a:pt x="3187696" y="1914071"/>
                </a:cubicBezTo>
                <a:cubicBezTo>
                  <a:pt x="3181648" y="1947333"/>
                  <a:pt x="3155946" y="1973036"/>
                  <a:pt x="3133267" y="2004786"/>
                </a:cubicBezTo>
                <a:cubicBezTo>
                  <a:pt x="3110588" y="2036536"/>
                  <a:pt x="3084886" y="2071309"/>
                  <a:pt x="3051624" y="2104571"/>
                </a:cubicBezTo>
                <a:cubicBezTo>
                  <a:pt x="3018362" y="2137833"/>
                  <a:pt x="2968470" y="2178655"/>
                  <a:pt x="2933696" y="2204357"/>
                </a:cubicBezTo>
                <a:cubicBezTo>
                  <a:pt x="2898922" y="2230060"/>
                  <a:pt x="2879267" y="2243667"/>
                  <a:pt x="2842981" y="2258786"/>
                </a:cubicBezTo>
                <a:cubicBezTo>
                  <a:pt x="2806695" y="2273905"/>
                  <a:pt x="2764362" y="2278440"/>
                  <a:pt x="2715981" y="2295071"/>
                </a:cubicBezTo>
                <a:cubicBezTo>
                  <a:pt x="2667600" y="2311702"/>
                  <a:pt x="2605613" y="2343452"/>
                  <a:pt x="2552696" y="2358571"/>
                </a:cubicBezTo>
                <a:cubicBezTo>
                  <a:pt x="2499779" y="2373690"/>
                  <a:pt x="2465005" y="2378226"/>
                  <a:pt x="2398481" y="2385786"/>
                </a:cubicBezTo>
                <a:cubicBezTo>
                  <a:pt x="2331957" y="2393346"/>
                  <a:pt x="2226124" y="2403929"/>
                  <a:pt x="2153553" y="2403929"/>
                </a:cubicBezTo>
                <a:cubicBezTo>
                  <a:pt x="2080982" y="2403929"/>
                  <a:pt x="2038648" y="2391834"/>
                  <a:pt x="1963053" y="2385786"/>
                </a:cubicBezTo>
                <a:cubicBezTo>
                  <a:pt x="1887458" y="2379738"/>
                  <a:pt x="1778600" y="2375203"/>
                  <a:pt x="1699981" y="2367643"/>
                </a:cubicBezTo>
                <a:cubicBezTo>
                  <a:pt x="1621362" y="2360084"/>
                  <a:pt x="1559373" y="2352524"/>
                  <a:pt x="1491338" y="2340429"/>
                </a:cubicBezTo>
                <a:cubicBezTo>
                  <a:pt x="1423303" y="2328334"/>
                  <a:pt x="1371898" y="2319261"/>
                  <a:pt x="1291767" y="2295071"/>
                </a:cubicBezTo>
                <a:cubicBezTo>
                  <a:pt x="1211636" y="2270881"/>
                  <a:pt x="1104291" y="2222500"/>
                  <a:pt x="1010553" y="2195286"/>
                </a:cubicBezTo>
                <a:cubicBezTo>
                  <a:pt x="916815" y="2168072"/>
                  <a:pt x="806445" y="2163536"/>
                  <a:pt x="729338" y="2131786"/>
                </a:cubicBezTo>
                <a:cubicBezTo>
                  <a:pt x="652231" y="2100036"/>
                  <a:pt x="605362" y="2044095"/>
                  <a:pt x="547910" y="2004786"/>
                </a:cubicBezTo>
                <a:cubicBezTo>
                  <a:pt x="490458" y="1965477"/>
                  <a:pt x="446612" y="1939774"/>
                  <a:pt x="384624" y="1895929"/>
                </a:cubicBezTo>
                <a:cubicBezTo>
                  <a:pt x="322636" y="1852084"/>
                  <a:pt x="234945" y="1799166"/>
                  <a:pt x="175981" y="1741714"/>
                </a:cubicBezTo>
                <a:cubicBezTo>
                  <a:pt x="117017" y="1684261"/>
                  <a:pt x="59564" y="1613202"/>
                  <a:pt x="30838" y="1551214"/>
                </a:cubicBezTo>
                <a:cubicBezTo>
                  <a:pt x="2112" y="1489226"/>
                  <a:pt x="-5448" y="1434798"/>
                  <a:pt x="3624" y="1369786"/>
                </a:cubicBezTo>
                <a:cubicBezTo>
                  <a:pt x="12696" y="1304774"/>
                  <a:pt x="59565" y="1232202"/>
                  <a:pt x="85267" y="1161143"/>
                </a:cubicBezTo>
                <a:cubicBezTo>
                  <a:pt x="110969" y="1090084"/>
                  <a:pt x="130624" y="993322"/>
                  <a:pt x="157838" y="943429"/>
                </a:cubicBezTo>
                <a:cubicBezTo>
                  <a:pt x="185052" y="893536"/>
                  <a:pt x="248553" y="861786"/>
                  <a:pt x="248553" y="861786"/>
                </a:cubicBezTo>
                <a:cubicBezTo>
                  <a:pt x="287863" y="827012"/>
                  <a:pt x="342291" y="778631"/>
                  <a:pt x="393696" y="734786"/>
                </a:cubicBezTo>
                <a:cubicBezTo>
                  <a:pt x="445101" y="690941"/>
                  <a:pt x="496505" y="647095"/>
                  <a:pt x="556981" y="598714"/>
                </a:cubicBezTo>
                <a:cubicBezTo>
                  <a:pt x="617457" y="550333"/>
                  <a:pt x="676422" y="494393"/>
                  <a:pt x="756553" y="444500"/>
                </a:cubicBezTo>
                <a:cubicBezTo>
                  <a:pt x="836684" y="394607"/>
                  <a:pt x="953100" y="337155"/>
                  <a:pt x="1037767" y="299357"/>
                </a:cubicBezTo>
                <a:cubicBezTo>
                  <a:pt x="1122434" y="261559"/>
                  <a:pt x="1195005" y="240392"/>
                  <a:pt x="1264553" y="217714"/>
                </a:cubicBezTo>
                <a:cubicBezTo>
                  <a:pt x="1334101" y="195036"/>
                  <a:pt x="1376434" y="187476"/>
                  <a:pt x="1455053" y="163286"/>
                </a:cubicBezTo>
                <a:cubicBezTo>
                  <a:pt x="1533672" y="139096"/>
                  <a:pt x="1653112" y="93738"/>
                  <a:pt x="1736267" y="72571"/>
                </a:cubicBezTo>
                <a:cubicBezTo>
                  <a:pt x="1819422" y="51404"/>
                  <a:pt x="1869314" y="48381"/>
                  <a:pt x="1953981" y="36286"/>
                </a:cubicBezTo>
                <a:cubicBezTo>
                  <a:pt x="2038648" y="24191"/>
                  <a:pt x="2170184" y="4536"/>
                  <a:pt x="2244267" y="0"/>
                </a:cubicBezTo>
                <a:lnTo>
                  <a:pt x="2398481" y="9071"/>
                </a:lnTo>
                <a:cubicBezTo>
                  <a:pt x="2477100" y="12095"/>
                  <a:pt x="2617707" y="10583"/>
                  <a:pt x="2715981" y="18143"/>
                </a:cubicBezTo>
                <a:cubicBezTo>
                  <a:pt x="2814255" y="25703"/>
                  <a:pt x="2892874" y="39310"/>
                  <a:pt x="2988124" y="54429"/>
                </a:cubicBezTo>
                <a:cubicBezTo>
                  <a:pt x="3083374" y="69548"/>
                  <a:pt x="3207350" y="95250"/>
                  <a:pt x="3287481" y="108857"/>
                </a:cubicBezTo>
                <a:cubicBezTo>
                  <a:pt x="3367612" y="122464"/>
                  <a:pt x="3406922" y="122464"/>
                  <a:pt x="3468910" y="136071"/>
                </a:cubicBezTo>
                <a:cubicBezTo>
                  <a:pt x="3530898" y="149678"/>
                  <a:pt x="3588351" y="163286"/>
                  <a:pt x="3659410" y="190500"/>
                </a:cubicBezTo>
                <a:cubicBezTo>
                  <a:pt x="3730469" y="217714"/>
                  <a:pt x="3895267" y="299357"/>
                  <a:pt x="3895267" y="299357"/>
                </a:cubicBezTo>
                <a:cubicBezTo>
                  <a:pt x="3981445" y="338666"/>
                  <a:pt x="4096350" y="376464"/>
                  <a:pt x="4176481" y="426357"/>
                </a:cubicBezTo>
                <a:cubicBezTo>
                  <a:pt x="4256612" y="476250"/>
                  <a:pt x="4309529" y="547309"/>
                  <a:pt x="4376053" y="598714"/>
                </a:cubicBezTo>
                <a:cubicBezTo>
                  <a:pt x="4442577" y="650119"/>
                  <a:pt x="4521196" y="687917"/>
                  <a:pt x="4575624" y="734786"/>
                </a:cubicBezTo>
                <a:cubicBezTo>
                  <a:pt x="4630052" y="781655"/>
                  <a:pt x="4663315" y="819453"/>
                  <a:pt x="4702624" y="879929"/>
                </a:cubicBezTo>
                <a:cubicBezTo>
                  <a:pt x="4741933" y="940405"/>
                  <a:pt x="4782755" y="1012976"/>
                  <a:pt x="4811481" y="1097643"/>
                </a:cubicBezTo>
                <a:cubicBezTo>
                  <a:pt x="4840207" y="1182310"/>
                  <a:pt x="4862886" y="1300238"/>
                  <a:pt x="4874981" y="1387929"/>
                </a:cubicBezTo>
                <a:cubicBezTo>
                  <a:pt x="4887076" y="1475619"/>
                  <a:pt x="4885565" y="1534584"/>
                  <a:pt x="4884053" y="1623786"/>
                </a:cubicBezTo>
                <a:cubicBezTo>
                  <a:pt x="4882541" y="1712988"/>
                  <a:pt x="4891612" y="1820334"/>
                  <a:pt x="4865910" y="1923143"/>
                </a:cubicBezTo>
                <a:cubicBezTo>
                  <a:pt x="4840208" y="2025952"/>
                  <a:pt x="4787290" y="2133298"/>
                  <a:pt x="4729838" y="2240643"/>
                </a:cubicBezTo>
                <a:cubicBezTo>
                  <a:pt x="4672386" y="2347988"/>
                  <a:pt x="4587720" y="2484059"/>
                  <a:pt x="4521196" y="2567214"/>
                </a:cubicBezTo>
                <a:cubicBezTo>
                  <a:pt x="4454672" y="2650369"/>
                  <a:pt x="4377565" y="2692702"/>
                  <a:pt x="4330696" y="2739571"/>
                </a:cubicBezTo>
                <a:cubicBezTo>
                  <a:pt x="4283827" y="2786440"/>
                  <a:pt x="4283826" y="2806096"/>
                  <a:pt x="4239981" y="2848429"/>
                </a:cubicBezTo>
                <a:cubicBezTo>
                  <a:pt x="4196136" y="2890762"/>
                  <a:pt x="4138683" y="2951238"/>
                  <a:pt x="4067624" y="2993571"/>
                </a:cubicBezTo>
                <a:cubicBezTo>
                  <a:pt x="3996565" y="3035904"/>
                  <a:pt x="3901314" y="3058584"/>
                  <a:pt x="3813624" y="3102429"/>
                </a:cubicBezTo>
                <a:cubicBezTo>
                  <a:pt x="3725934" y="3146274"/>
                  <a:pt x="3635219" y="3211286"/>
                  <a:pt x="3541481" y="3256643"/>
                </a:cubicBezTo>
                <a:cubicBezTo>
                  <a:pt x="3447743" y="3302000"/>
                  <a:pt x="3350982" y="3341309"/>
                  <a:pt x="3251196" y="3374571"/>
                </a:cubicBezTo>
                <a:cubicBezTo>
                  <a:pt x="3151410" y="3407833"/>
                  <a:pt x="3047088" y="3430512"/>
                  <a:pt x="2942767" y="3456214"/>
                </a:cubicBezTo>
                <a:cubicBezTo>
                  <a:pt x="2838446" y="3481916"/>
                  <a:pt x="2734124" y="3512155"/>
                  <a:pt x="2625267" y="3528786"/>
                </a:cubicBezTo>
                <a:cubicBezTo>
                  <a:pt x="2516410" y="3545417"/>
                  <a:pt x="2396969" y="3542393"/>
                  <a:pt x="2289624" y="3556000"/>
                </a:cubicBezTo>
                <a:cubicBezTo>
                  <a:pt x="2182279" y="3569607"/>
                  <a:pt x="2090053" y="3608917"/>
                  <a:pt x="1981196" y="3610429"/>
                </a:cubicBezTo>
                <a:cubicBezTo>
                  <a:pt x="1872339" y="3611941"/>
                  <a:pt x="1761969" y="3577166"/>
                  <a:pt x="1636481" y="3565071"/>
                </a:cubicBezTo>
                <a:cubicBezTo>
                  <a:pt x="1510993" y="3552976"/>
                  <a:pt x="1347708" y="3551464"/>
                  <a:pt x="1228267" y="3537857"/>
                </a:cubicBezTo>
                <a:cubicBezTo>
                  <a:pt x="1108827" y="3524250"/>
                  <a:pt x="919838" y="3483429"/>
                  <a:pt x="919838" y="3483429"/>
                </a:cubicBezTo>
                <a:cubicBezTo>
                  <a:pt x="818540" y="3465286"/>
                  <a:pt x="708171" y="3462262"/>
                  <a:pt x="620481" y="3429000"/>
                </a:cubicBezTo>
                <a:cubicBezTo>
                  <a:pt x="532791" y="3395738"/>
                  <a:pt x="467779" y="3329214"/>
                  <a:pt x="393696" y="3283857"/>
                </a:cubicBezTo>
                <a:cubicBezTo>
                  <a:pt x="319613" y="3238500"/>
                  <a:pt x="234945" y="3205238"/>
                  <a:pt x="175981" y="3156857"/>
                </a:cubicBezTo>
                <a:cubicBezTo>
                  <a:pt x="117017" y="3108476"/>
                  <a:pt x="65612" y="3034392"/>
                  <a:pt x="39910" y="2993571"/>
                </a:cubicBezTo>
                <a:cubicBezTo>
                  <a:pt x="14208" y="2952750"/>
                  <a:pt x="21767" y="2911929"/>
                  <a:pt x="21767" y="2911929"/>
                </a:cubicBezTo>
              </a:path>
            </a:pathLst>
          </a:cu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020669" y="5445533"/>
            <a:ext cx="217031" cy="268037"/>
          </a:xfrm>
          <a:custGeom>
            <a:avLst/>
            <a:gdLst>
              <a:gd name="connsiteX0" fmla="*/ 528831 w 528831"/>
              <a:gd name="connsiteY0" fmla="*/ 0 h 617457"/>
              <a:gd name="connsiteX1" fmla="*/ 338331 w 528831"/>
              <a:gd name="connsiteY1" fmla="*/ 181429 h 617457"/>
              <a:gd name="connsiteX2" fmla="*/ 211331 w 528831"/>
              <a:gd name="connsiteY2" fmla="*/ 344715 h 617457"/>
              <a:gd name="connsiteX3" fmla="*/ 38974 w 528831"/>
              <a:gd name="connsiteY3" fmla="*/ 571500 h 617457"/>
              <a:gd name="connsiteX4" fmla="*/ 2688 w 528831"/>
              <a:gd name="connsiteY4" fmla="*/ 616858 h 617457"/>
              <a:gd name="connsiteX5" fmla="*/ 2688 w 528831"/>
              <a:gd name="connsiteY5" fmla="*/ 598715 h 6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831" h="617457">
                <a:moveTo>
                  <a:pt x="528831" y="0"/>
                </a:moveTo>
                <a:cubicBezTo>
                  <a:pt x="460039" y="61988"/>
                  <a:pt x="391248" y="123977"/>
                  <a:pt x="338331" y="181429"/>
                </a:cubicBezTo>
                <a:cubicBezTo>
                  <a:pt x="285414" y="238881"/>
                  <a:pt x="261224" y="279703"/>
                  <a:pt x="211331" y="344715"/>
                </a:cubicBezTo>
                <a:cubicBezTo>
                  <a:pt x="161438" y="409727"/>
                  <a:pt x="73748" y="526143"/>
                  <a:pt x="38974" y="571500"/>
                </a:cubicBezTo>
                <a:cubicBezTo>
                  <a:pt x="4200" y="616857"/>
                  <a:pt x="8736" y="612322"/>
                  <a:pt x="2688" y="616858"/>
                </a:cubicBezTo>
                <a:cubicBezTo>
                  <a:pt x="-3360" y="621394"/>
                  <a:pt x="2688" y="598715"/>
                  <a:pt x="2688" y="598715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9" idx="83"/>
          </p:cNvCxnSpPr>
          <p:nvPr/>
        </p:nvCxnSpPr>
        <p:spPr>
          <a:xfrm>
            <a:off x="4001498" y="5128498"/>
            <a:ext cx="7920" cy="617422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9" idx="44"/>
            <a:endCxn id="29" idx="5"/>
          </p:cNvCxnSpPr>
          <p:nvPr/>
        </p:nvCxnSpPr>
        <p:spPr>
          <a:xfrm>
            <a:off x="4522062" y="4608678"/>
            <a:ext cx="7484" cy="6126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9" idx="78"/>
          </p:cNvCxnSpPr>
          <p:nvPr/>
        </p:nvCxnSpPr>
        <p:spPr>
          <a:xfrm flipH="1">
            <a:off x="4379868" y="5434178"/>
            <a:ext cx="8844" cy="552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9" idx="72"/>
          </p:cNvCxnSpPr>
          <p:nvPr/>
        </p:nvCxnSpPr>
        <p:spPr>
          <a:xfrm>
            <a:off x="4947512" y="5513553"/>
            <a:ext cx="266806" cy="4621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15350" y="5337419"/>
            <a:ext cx="692257" cy="38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9" idx="53"/>
          </p:cNvCxnSpPr>
          <p:nvPr/>
        </p:nvCxnSpPr>
        <p:spPr>
          <a:xfrm flipH="1">
            <a:off x="5002622" y="4574216"/>
            <a:ext cx="428728" cy="5963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9" idx="63"/>
          </p:cNvCxnSpPr>
          <p:nvPr/>
        </p:nvCxnSpPr>
        <p:spPr>
          <a:xfrm flipV="1">
            <a:off x="5308540" y="5328548"/>
            <a:ext cx="699067" cy="1033"/>
          </a:xfrm>
          <a:prstGeom prst="straightConnector1">
            <a:avLst/>
          </a:prstGeom>
          <a:ln w="50800">
            <a:solidFill>
              <a:srgbClr val="FF0000"/>
            </a:solidFill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59" y="4216190"/>
            <a:ext cx="2024356" cy="17274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555423" y="5920826"/>
            <a:ext cx="2588068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Another view of  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the Mobius strip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9568" y="4919144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 animBg="1"/>
      <p:bldP spid="11" grpId="0" animBg="1"/>
      <p:bldP spid="12" grpId="0" animBg="1"/>
      <p:bldP spid="13" grpId="0"/>
      <p:bldP spid="15" grpId="0"/>
      <p:bldP spid="16" grpId="0"/>
      <p:bldP spid="17" grpId="0" animBg="1"/>
      <p:bldP spid="18" grpId="0" animBg="1"/>
      <p:bldP spid="19" grpId="0"/>
      <p:bldP spid="20" grpId="0" animBg="1"/>
      <p:bldP spid="23" grpId="0"/>
      <p:bldP spid="24" grpId="0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378" y="440289"/>
            <a:ext cx="2063691" cy="2053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711" y="2387616"/>
            <a:ext cx="147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2-sphere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8773" y="1016024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17" y="393800"/>
            <a:ext cx="1694731" cy="2400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87" y="2641617"/>
            <a:ext cx="2517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Two bowls with</a:t>
            </a:r>
          </a:p>
          <a:p>
            <a:pPr algn="ctr"/>
            <a:r>
              <a:rPr lang="en-US" sz="2800" dirty="0" smtClean="0"/>
              <a:t>edges </a:t>
            </a:r>
            <a:r>
              <a:rPr lang="en-US" sz="2800" dirty="0" smtClean="0">
                <a:solidFill>
                  <a:srgbClr val="FF0000"/>
                </a:solidFill>
              </a:rPr>
              <a:t>identified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 rot="16200000">
            <a:off x="1915645" y="3881910"/>
            <a:ext cx="821267" cy="226906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60270" y="4607928"/>
            <a:ext cx="120709" cy="812800"/>
          </a:xfrm>
          <a:custGeom>
            <a:avLst/>
            <a:gdLst>
              <a:gd name="connsiteX0" fmla="*/ 6350 w 120709"/>
              <a:gd name="connsiteY0" fmla="*/ 0 h 812800"/>
              <a:gd name="connsiteX1" fmla="*/ 50800 w 120709"/>
              <a:gd name="connsiteY1" fmla="*/ 38100 h 812800"/>
              <a:gd name="connsiteX2" fmla="*/ 60325 w 120709"/>
              <a:gd name="connsiteY2" fmla="*/ 57150 h 812800"/>
              <a:gd name="connsiteX3" fmla="*/ 69850 w 120709"/>
              <a:gd name="connsiteY3" fmla="*/ 73025 h 812800"/>
              <a:gd name="connsiteX4" fmla="*/ 76200 w 120709"/>
              <a:gd name="connsiteY4" fmla="*/ 92075 h 812800"/>
              <a:gd name="connsiteX5" fmla="*/ 82550 w 120709"/>
              <a:gd name="connsiteY5" fmla="*/ 114300 h 812800"/>
              <a:gd name="connsiteX6" fmla="*/ 95250 w 120709"/>
              <a:gd name="connsiteY6" fmla="*/ 161925 h 812800"/>
              <a:gd name="connsiteX7" fmla="*/ 101600 w 120709"/>
              <a:gd name="connsiteY7" fmla="*/ 212725 h 812800"/>
              <a:gd name="connsiteX8" fmla="*/ 107950 w 120709"/>
              <a:gd name="connsiteY8" fmla="*/ 241300 h 812800"/>
              <a:gd name="connsiteX9" fmla="*/ 114300 w 120709"/>
              <a:gd name="connsiteY9" fmla="*/ 276225 h 812800"/>
              <a:gd name="connsiteX10" fmla="*/ 114300 w 120709"/>
              <a:gd name="connsiteY10" fmla="*/ 298450 h 812800"/>
              <a:gd name="connsiteX11" fmla="*/ 114300 w 120709"/>
              <a:gd name="connsiteY11" fmla="*/ 323850 h 812800"/>
              <a:gd name="connsiteX12" fmla="*/ 120650 w 120709"/>
              <a:gd name="connsiteY12" fmla="*/ 361950 h 812800"/>
              <a:gd name="connsiteX13" fmla="*/ 117475 w 120709"/>
              <a:gd name="connsiteY13" fmla="*/ 396875 h 812800"/>
              <a:gd name="connsiteX14" fmla="*/ 117475 w 120709"/>
              <a:gd name="connsiteY14" fmla="*/ 438150 h 812800"/>
              <a:gd name="connsiteX15" fmla="*/ 117475 w 120709"/>
              <a:gd name="connsiteY15" fmla="*/ 482600 h 812800"/>
              <a:gd name="connsiteX16" fmla="*/ 114300 w 120709"/>
              <a:gd name="connsiteY16" fmla="*/ 530225 h 812800"/>
              <a:gd name="connsiteX17" fmla="*/ 111125 w 120709"/>
              <a:gd name="connsiteY17" fmla="*/ 574675 h 812800"/>
              <a:gd name="connsiteX18" fmla="*/ 98425 w 120709"/>
              <a:gd name="connsiteY18" fmla="*/ 631825 h 812800"/>
              <a:gd name="connsiteX19" fmla="*/ 85725 w 120709"/>
              <a:gd name="connsiteY19" fmla="*/ 676275 h 812800"/>
              <a:gd name="connsiteX20" fmla="*/ 73025 w 120709"/>
              <a:gd name="connsiteY20" fmla="*/ 727075 h 812800"/>
              <a:gd name="connsiteX21" fmla="*/ 53975 w 120709"/>
              <a:gd name="connsiteY21" fmla="*/ 762000 h 812800"/>
              <a:gd name="connsiteX22" fmla="*/ 41275 w 120709"/>
              <a:gd name="connsiteY22" fmla="*/ 796925 h 812800"/>
              <a:gd name="connsiteX23" fmla="*/ 19050 w 120709"/>
              <a:gd name="connsiteY23" fmla="*/ 809625 h 812800"/>
              <a:gd name="connsiteX24" fmla="*/ 0 w 120709"/>
              <a:gd name="connsiteY24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709" h="812800">
                <a:moveTo>
                  <a:pt x="6350" y="0"/>
                </a:moveTo>
                <a:cubicBezTo>
                  <a:pt x="24077" y="14287"/>
                  <a:pt x="41804" y="28575"/>
                  <a:pt x="50800" y="38100"/>
                </a:cubicBezTo>
                <a:cubicBezTo>
                  <a:pt x="59796" y="47625"/>
                  <a:pt x="57150" y="51329"/>
                  <a:pt x="60325" y="57150"/>
                </a:cubicBezTo>
                <a:cubicBezTo>
                  <a:pt x="63500" y="62971"/>
                  <a:pt x="67204" y="67204"/>
                  <a:pt x="69850" y="73025"/>
                </a:cubicBezTo>
                <a:cubicBezTo>
                  <a:pt x="72496" y="78846"/>
                  <a:pt x="74083" y="85196"/>
                  <a:pt x="76200" y="92075"/>
                </a:cubicBezTo>
                <a:cubicBezTo>
                  <a:pt x="78317" y="98954"/>
                  <a:pt x="79375" y="102658"/>
                  <a:pt x="82550" y="114300"/>
                </a:cubicBezTo>
                <a:cubicBezTo>
                  <a:pt x="85725" y="125942"/>
                  <a:pt x="92075" y="145521"/>
                  <a:pt x="95250" y="161925"/>
                </a:cubicBezTo>
                <a:cubicBezTo>
                  <a:pt x="98425" y="178329"/>
                  <a:pt x="99483" y="199496"/>
                  <a:pt x="101600" y="212725"/>
                </a:cubicBezTo>
                <a:cubicBezTo>
                  <a:pt x="103717" y="225954"/>
                  <a:pt x="105833" y="230717"/>
                  <a:pt x="107950" y="241300"/>
                </a:cubicBezTo>
                <a:cubicBezTo>
                  <a:pt x="110067" y="251883"/>
                  <a:pt x="113242" y="266700"/>
                  <a:pt x="114300" y="276225"/>
                </a:cubicBezTo>
                <a:cubicBezTo>
                  <a:pt x="115358" y="285750"/>
                  <a:pt x="114300" y="298450"/>
                  <a:pt x="114300" y="298450"/>
                </a:cubicBezTo>
                <a:cubicBezTo>
                  <a:pt x="114300" y="306387"/>
                  <a:pt x="113242" y="313267"/>
                  <a:pt x="114300" y="323850"/>
                </a:cubicBezTo>
                <a:cubicBezTo>
                  <a:pt x="115358" y="334433"/>
                  <a:pt x="120121" y="349779"/>
                  <a:pt x="120650" y="361950"/>
                </a:cubicBezTo>
                <a:cubicBezTo>
                  <a:pt x="121179" y="374121"/>
                  <a:pt x="118004" y="384175"/>
                  <a:pt x="117475" y="396875"/>
                </a:cubicBezTo>
                <a:cubicBezTo>
                  <a:pt x="116946" y="409575"/>
                  <a:pt x="117475" y="438150"/>
                  <a:pt x="117475" y="438150"/>
                </a:cubicBezTo>
                <a:cubicBezTo>
                  <a:pt x="117475" y="452437"/>
                  <a:pt x="118004" y="467254"/>
                  <a:pt x="117475" y="482600"/>
                </a:cubicBezTo>
                <a:cubicBezTo>
                  <a:pt x="116946" y="497946"/>
                  <a:pt x="115358" y="514879"/>
                  <a:pt x="114300" y="530225"/>
                </a:cubicBezTo>
                <a:cubicBezTo>
                  <a:pt x="113242" y="545571"/>
                  <a:pt x="113771" y="557742"/>
                  <a:pt x="111125" y="574675"/>
                </a:cubicBezTo>
                <a:cubicBezTo>
                  <a:pt x="108479" y="591608"/>
                  <a:pt x="102658" y="614892"/>
                  <a:pt x="98425" y="631825"/>
                </a:cubicBezTo>
                <a:cubicBezTo>
                  <a:pt x="94192" y="648758"/>
                  <a:pt x="89958" y="660400"/>
                  <a:pt x="85725" y="676275"/>
                </a:cubicBezTo>
                <a:cubicBezTo>
                  <a:pt x="81492" y="692150"/>
                  <a:pt x="78317" y="712788"/>
                  <a:pt x="73025" y="727075"/>
                </a:cubicBezTo>
                <a:cubicBezTo>
                  <a:pt x="67733" y="741362"/>
                  <a:pt x="59267" y="750358"/>
                  <a:pt x="53975" y="762000"/>
                </a:cubicBezTo>
                <a:cubicBezTo>
                  <a:pt x="48683" y="773642"/>
                  <a:pt x="47096" y="788988"/>
                  <a:pt x="41275" y="796925"/>
                </a:cubicBezTo>
                <a:cubicBezTo>
                  <a:pt x="35454" y="804862"/>
                  <a:pt x="25929" y="806979"/>
                  <a:pt x="19050" y="809625"/>
                </a:cubicBezTo>
                <a:cubicBezTo>
                  <a:pt x="12171" y="812271"/>
                  <a:pt x="0" y="812800"/>
                  <a:pt x="0" y="81280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252320" y="4604753"/>
            <a:ext cx="111595" cy="819988"/>
          </a:xfrm>
          <a:custGeom>
            <a:avLst/>
            <a:gdLst>
              <a:gd name="connsiteX0" fmla="*/ 104775 w 111595"/>
              <a:gd name="connsiteY0" fmla="*/ 0 h 819988"/>
              <a:gd name="connsiteX1" fmla="*/ 69850 w 111595"/>
              <a:gd name="connsiteY1" fmla="*/ 44450 h 819988"/>
              <a:gd name="connsiteX2" fmla="*/ 53975 w 111595"/>
              <a:gd name="connsiteY2" fmla="*/ 66675 h 819988"/>
              <a:gd name="connsiteX3" fmla="*/ 41275 w 111595"/>
              <a:gd name="connsiteY3" fmla="*/ 98425 h 819988"/>
              <a:gd name="connsiteX4" fmla="*/ 28575 w 111595"/>
              <a:gd name="connsiteY4" fmla="*/ 136525 h 819988"/>
              <a:gd name="connsiteX5" fmla="*/ 25400 w 111595"/>
              <a:gd name="connsiteY5" fmla="*/ 177800 h 819988"/>
              <a:gd name="connsiteX6" fmla="*/ 9525 w 111595"/>
              <a:gd name="connsiteY6" fmla="*/ 212725 h 819988"/>
              <a:gd name="connsiteX7" fmla="*/ 12700 w 111595"/>
              <a:gd name="connsiteY7" fmla="*/ 215900 h 819988"/>
              <a:gd name="connsiteX8" fmla="*/ 9525 w 111595"/>
              <a:gd name="connsiteY8" fmla="*/ 241300 h 819988"/>
              <a:gd name="connsiteX9" fmla="*/ 9525 w 111595"/>
              <a:gd name="connsiteY9" fmla="*/ 282575 h 819988"/>
              <a:gd name="connsiteX10" fmla="*/ 3175 w 111595"/>
              <a:gd name="connsiteY10" fmla="*/ 323850 h 819988"/>
              <a:gd name="connsiteX11" fmla="*/ 3175 w 111595"/>
              <a:gd name="connsiteY11" fmla="*/ 368300 h 819988"/>
              <a:gd name="connsiteX12" fmla="*/ 0 w 111595"/>
              <a:gd name="connsiteY12" fmla="*/ 415925 h 819988"/>
              <a:gd name="connsiteX13" fmla="*/ 3175 w 111595"/>
              <a:gd name="connsiteY13" fmla="*/ 450850 h 819988"/>
              <a:gd name="connsiteX14" fmla="*/ 3175 w 111595"/>
              <a:gd name="connsiteY14" fmla="*/ 495300 h 819988"/>
              <a:gd name="connsiteX15" fmla="*/ 3175 w 111595"/>
              <a:gd name="connsiteY15" fmla="*/ 530225 h 819988"/>
              <a:gd name="connsiteX16" fmla="*/ 12700 w 111595"/>
              <a:gd name="connsiteY16" fmla="*/ 568325 h 819988"/>
              <a:gd name="connsiteX17" fmla="*/ 12700 w 111595"/>
              <a:gd name="connsiteY17" fmla="*/ 596900 h 819988"/>
              <a:gd name="connsiteX18" fmla="*/ 15875 w 111595"/>
              <a:gd name="connsiteY18" fmla="*/ 625475 h 819988"/>
              <a:gd name="connsiteX19" fmla="*/ 31750 w 111595"/>
              <a:gd name="connsiteY19" fmla="*/ 673100 h 819988"/>
              <a:gd name="connsiteX20" fmla="*/ 31750 w 111595"/>
              <a:gd name="connsiteY20" fmla="*/ 704850 h 819988"/>
              <a:gd name="connsiteX21" fmla="*/ 44450 w 111595"/>
              <a:gd name="connsiteY21" fmla="*/ 720725 h 819988"/>
              <a:gd name="connsiteX22" fmla="*/ 53975 w 111595"/>
              <a:gd name="connsiteY22" fmla="*/ 746125 h 819988"/>
              <a:gd name="connsiteX23" fmla="*/ 60325 w 111595"/>
              <a:gd name="connsiteY23" fmla="*/ 768350 h 819988"/>
              <a:gd name="connsiteX24" fmla="*/ 73025 w 111595"/>
              <a:gd name="connsiteY24" fmla="*/ 787400 h 819988"/>
              <a:gd name="connsiteX25" fmla="*/ 85725 w 111595"/>
              <a:gd name="connsiteY25" fmla="*/ 809625 h 819988"/>
              <a:gd name="connsiteX26" fmla="*/ 104775 w 111595"/>
              <a:gd name="connsiteY26" fmla="*/ 819150 h 819988"/>
              <a:gd name="connsiteX27" fmla="*/ 111125 w 111595"/>
              <a:gd name="connsiteY27" fmla="*/ 819150 h 819988"/>
              <a:gd name="connsiteX28" fmla="*/ 111125 w 111595"/>
              <a:gd name="connsiteY28" fmla="*/ 815975 h 8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1595" h="819988">
                <a:moveTo>
                  <a:pt x="104775" y="0"/>
                </a:moveTo>
                <a:cubicBezTo>
                  <a:pt x="91546" y="16669"/>
                  <a:pt x="78317" y="33338"/>
                  <a:pt x="69850" y="44450"/>
                </a:cubicBezTo>
                <a:cubicBezTo>
                  <a:pt x="61383" y="55562"/>
                  <a:pt x="58737" y="57679"/>
                  <a:pt x="53975" y="66675"/>
                </a:cubicBezTo>
                <a:cubicBezTo>
                  <a:pt x="49213" y="75671"/>
                  <a:pt x="45508" y="86783"/>
                  <a:pt x="41275" y="98425"/>
                </a:cubicBezTo>
                <a:cubicBezTo>
                  <a:pt x="37042" y="110067"/>
                  <a:pt x="31221" y="123296"/>
                  <a:pt x="28575" y="136525"/>
                </a:cubicBezTo>
                <a:cubicBezTo>
                  <a:pt x="25929" y="149754"/>
                  <a:pt x="28575" y="165100"/>
                  <a:pt x="25400" y="177800"/>
                </a:cubicBezTo>
                <a:cubicBezTo>
                  <a:pt x="22225" y="190500"/>
                  <a:pt x="11642" y="206375"/>
                  <a:pt x="9525" y="212725"/>
                </a:cubicBezTo>
                <a:cubicBezTo>
                  <a:pt x="7408" y="219075"/>
                  <a:pt x="12700" y="211138"/>
                  <a:pt x="12700" y="215900"/>
                </a:cubicBezTo>
                <a:cubicBezTo>
                  <a:pt x="12700" y="220662"/>
                  <a:pt x="10054" y="230188"/>
                  <a:pt x="9525" y="241300"/>
                </a:cubicBezTo>
                <a:cubicBezTo>
                  <a:pt x="8996" y="252412"/>
                  <a:pt x="10583" y="268817"/>
                  <a:pt x="9525" y="282575"/>
                </a:cubicBezTo>
                <a:cubicBezTo>
                  <a:pt x="8467" y="296333"/>
                  <a:pt x="4233" y="309563"/>
                  <a:pt x="3175" y="323850"/>
                </a:cubicBezTo>
                <a:cubicBezTo>
                  <a:pt x="2117" y="338137"/>
                  <a:pt x="3704" y="352954"/>
                  <a:pt x="3175" y="368300"/>
                </a:cubicBezTo>
                <a:cubicBezTo>
                  <a:pt x="2646" y="383646"/>
                  <a:pt x="0" y="402167"/>
                  <a:pt x="0" y="415925"/>
                </a:cubicBezTo>
                <a:cubicBezTo>
                  <a:pt x="0" y="429683"/>
                  <a:pt x="2646" y="437621"/>
                  <a:pt x="3175" y="450850"/>
                </a:cubicBezTo>
                <a:cubicBezTo>
                  <a:pt x="3704" y="464079"/>
                  <a:pt x="3175" y="495300"/>
                  <a:pt x="3175" y="495300"/>
                </a:cubicBezTo>
                <a:cubicBezTo>
                  <a:pt x="3175" y="508529"/>
                  <a:pt x="1588" y="518054"/>
                  <a:pt x="3175" y="530225"/>
                </a:cubicBezTo>
                <a:cubicBezTo>
                  <a:pt x="4762" y="542396"/>
                  <a:pt x="11113" y="557213"/>
                  <a:pt x="12700" y="568325"/>
                </a:cubicBezTo>
                <a:cubicBezTo>
                  <a:pt x="14287" y="579437"/>
                  <a:pt x="12171" y="587375"/>
                  <a:pt x="12700" y="596900"/>
                </a:cubicBezTo>
                <a:cubicBezTo>
                  <a:pt x="13229" y="606425"/>
                  <a:pt x="12700" y="612775"/>
                  <a:pt x="15875" y="625475"/>
                </a:cubicBezTo>
                <a:cubicBezTo>
                  <a:pt x="19050" y="638175"/>
                  <a:pt x="29104" y="659871"/>
                  <a:pt x="31750" y="673100"/>
                </a:cubicBezTo>
                <a:cubicBezTo>
                  <a:pt x="34396" y="686329"/>
                  <a:pt x="29633" y="696913"/>
                  <a:pt x="31750" y="704850"/>
                </a:cubicBezTo>
                <a:cubicBezTo>
                  <a:pt x="33867" y="712787"/>
                  <a:pt x="40746" y="713846"/>
                  <a:pt x="44450" y="720725"/>
                </a:cubicBezTo>
                <a:cubicBezTo>
                  <a:pt x="48154" y="727604"/>
                  <a:pt x="51329" y="738188"/>
                  <a:pt x="53975" y="746125"/>
                </a:cubicBezTo>
                <a:cubicBezTo>
                  <a:pt x="56621" y="754062"/>
                  <a:pt x="57150" y="761471"/>
                  <a:pt x="60325" y="768350"/>
                </a:cubicBezTo>
                <a:cubicBezTo>
                  <a:pt x="63500" y="775229"/>
                  <a:pt x="68792" y="780521"/>
                  <a:pt x="73025" y="787400"/>
                </a:cubicBezTo>
                <a:cubicBezTo>
                  <a:pt x="77258" y="794279"/>
                  <a:pt x="80433" y="804333"/>
                  <a:pt x="85725" y="809625"/>
                </a:cubicBezTo>
                <a:cubicBezTo>
                  <a:pt x="91017" y="814917"/>
                  <a:pt x="100542" y="817563"/>
                  <a:pt x="104775" y="819150"/>
                </a:cubicBezTo>
                <a:cubicBezTo>
                  <a:pt x="109008" y="820737"/>
                  <a:pt x="110067" y="819679"/>
                  <a:pt x="111125" y="819150"/>
                </a:cubicBezTo>
                <a:cubicBezTo>
                  <a:pt x="112183" y="818621"/>
                  <a:pt x="111125" y="815975"/>
                  <a:pt x="111125" y="815975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47570" y="4611103"/>
            <a:ext cx="28575" cy="9525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80920" y="5007978"/>
            <a:ext cx="0" cy="79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188570" y="4607928"/>
            <a:ext cx="212725" cy="806450"/>
          </a:xfrm>
          <a:prstGeom prst="ellipse">
            <a:avLst/>
          </a:prstGeom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00237" y="5020678"/>
            <a:ext cx="0" cy="79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5996" y="5418611"/>
            <a:ext cx="23580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Cylinder with</a:t>
            </a:r>
          </a:p>
          <a:p>
            <a:pPr algn="ctr"/>
            <a:r>
              <a:rPr lang="en-US" sz="2800" dirty="0"/>
              <a:t>e</a:t>
            </a:r>
            <a:r>
              <a:rPr lang="en-US" sz="2800" dirty="0" smtClean="0"/>
              <a:t>nds </a:t>
            </a:r>
            <a:r>
              <a:rPr lang="en-US" sz="2800" dirty="0" smtClean="0">
                <a:solidFill>
                  <a:srgbClr val="FF0000"/>
                </a:solidFill>
              </a:rPr>
              <a:t>identified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8773" y="4656691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365" y="4021611"/>
            <a:ext cx="3318939" cy="217266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6988079" y="5326539"/>
            <a:ext cx="120709" cy="812800"/>
          </a:xfrm>
          <a:custGeom>
            <a:avLst/>
            <a:gdLst>
              <a:gd name="connsiteX0" fmla="*/ 6350 w 120709"/>
              <a:gd name="connsiteY0" fmla="*/ 0 h 812800"/>
              <a:gd name="connsiteX1" fmla="*/ 50800 w 120709"/>
              <a:gd name="connsiteY1" fmla="*/ 38100 h 812800"/>
              <a:gd name="connsiteX2" fmla="*/ 60325 w 120709"/>
              <a:gd name="connsiteY2" fmla="*/ 57150 h 812800"/>
              <a:gd name="connsiteX3" fmla="*/ 69850 w 120709"/>
              <a:gd name="connsiteY3" fmla="*/ 73025 h 812800"/>
              <a:gd name="connsiteX4" fmla="*/ 76200 w 120709"/>
              <a:gd name="connsiteY4" fmla="*/ 92075 h 812800"/>
              <a:gd name="connsiteX5" fmla="*/ 82550 w 120709"/>
              <a:gd name="connsiteY5" fmla="*/ 114300 h 812800"/>
              <a:gd name="connsiteX6" fmla="*/ 95250 w 120709"/>
              <a:gd name="connsiteY6" fmla="*/ 161925 h 812800"/>
              <a:gd name="connsiteX7" fmla="*/ 101600 w 120709"/>
              <a:gd name="connsiteY7" fmla="*/ 212725 h 812800"/>
              <a:gd name="connsiteX8" fmla="*/ 107950 w 120709"/>
              <a:gd name="connsiteY8" fmla="*/ 241300 h 812800"/>
              <a:gd name="connsiteX9" fmla="*/ 114300 w 120709"/>
              <a:gd name="connsiteY9" fmla="*/ 276225 h 812800"/>
              <a:gd name="connsiteX10" fmla="*/ 114300 w 120709"/>
              <a:gd name="connsiteY10" fmla="*/ 298450 h 812800"/>
              <a:gd name="connsiteX11" fmla="*/ 114300 w 120709"/>
              <a:gd name="connsiteY11" fmla="*/ 323850 h 812800"/>
              <a:gd name="connsiteX12" fmla="*/ 120650 w 120709"/>
              <a:gd name="connsiteY12" fmla="*/ 361950 h 812800"/>
              <a:gd name="connsiteX13" fmla="*/ 117475 w 120709"/>
              <a:gd name="connsiteY13" fmla="*/ 396875 h 812800"/>
              <a:gd name="connsiteX14" fmla="*/ 117475 w 120709"/>
              <a:gd name="connsiteY14" fmla="*/ 438150 h 812800"/>
              <a:gd name="connsiteX15" fmla="*/ 117475 w 120709"/>
              <a:gd name="connsiteY15" fmla="*/ 482600 h 812800"/>
              <a:gd name="connsiteX16" fmla="*/ 114300 w 120709"/>
              <a:gd name="connsiteY16" fmla="*/ 530225 h 812800"/>
              <a:gd name="connsiteX17" fmla="*/ 111125 w 120709"/>
              <a:gd name="connsiteY17" fmla="*/ 574675 h 812800"/>
              <a:gd name="connsiteX18" fmla="*/ 98425 w 120709"/>
              <a:gd name="connsiteY18" fmla="*/ 631825 h 812800"/>
              <a:gd name="connsiteX19" fmla="*/ 85725 w 120709"/>
              <a:gd name="connsiteY19" fmla="*/ 676275 h 812800"/>
              <a:gd name="connsiteX20" fmla="*/ 73025 w 120709"/>
              <a:gd name="connsiteY20" fmla="*/ 727075 h 812800"/>
              <a:gd name="connsiteX21" fmla="*/ 53975 w 120709"/>
              <a:gd name="connsiteY21" fmla="*/ 762000 h 812800"/>
              <a:gd name="connsiteX22" fmla="*/ 41275 w 120709"/>
              <a:gd name="connsiteY22" fmla="*/ 796925 h 812800"/>
              <a:gd name="connsiteX23" fmla="*/ 19050 w 120709"/>
              <a:gd name="connsiteY23" fmla="*/ 809625 h 812800"/>
              <a:gd name="connsiteX24" fmla="*/ 0 w 120709"/>
              <a:gd name="connsiteY24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709" h="812800">
                <a:moveTo>
                  <a:pt x="6350" y="0"/>
                </a:moveTo>
                <a:cubicBezTo>
                  <a:pt x="24077" y="14287"/>
                  <a:pt x="41804" y="28575"/>
                  <a:pt x="50800" y="38100"/>
                </a:cubicBezTo>
                <a:cubicBezTo>
                  <a:pt x="59796" y="47625"/>
                  <a:pt x="57150" y="51329"/>
                  <a:pt x="60325" y="57150"/>
                </a:cubicBezTo>
                <a:cubicBezTo>
                  <a:pt x="63500" y="62971"/>
                  <a:pt x="67204" y="67204"/>
                  <a:pt x="69850" y="73025"/>
                </a:cubicBezTo>
                <a:cubicBezTo>
                  <a:pt x="72496" y="78846"/>
                  <a:pt x="74083" y="85196"/>
                  <a:pt x="76200" y="92075"/>
                </a:cubicBezTo>
                <a:cubicBezTo>
                  <a:pt x="78317" y="98954"/>
                  <a:pt x="79375" y="102658"/>
                  <a:pt x="82550" y="114300"/>
                </a:cubicBezTo>
                <a:cubicBezTo>
                  <a:pt x="85725" y="125942"/>
                  <a:pt x="92075" y="145521"/>
                  <a:pt x="95250" y="161925"/>
                </a:cubicBezTo>
                <a:cubicBezTo>
                  <a:pt x="98425" y="178329"/>
                  <a:pt x="99483" y="199496"/>
                  <a:pt x="101600" y="212725"/>
                </a:cubicBezTo>
                <a:cubicBezTo>
                  <a:pt x="103717" y="225954"/>
                  <a:pt x="105833" y="230717"/>
                  <a:pt x="107950" y="241300"/>
                </a:cubicBezTo>
                <a:cubicBezTo>
                  <a:pt x="110067" y="251883"/>
                  <a:pt x="113242" y="266700"/>
                  <a:pt x="114300" y="276225"/>
                </a:cubicBezTo>
                <a:cubicBezTo>
                  <a:pt x="115358" y="285750"/>
                  <a:pt x="114300" y="298450"/>
                  <a:pt x="114300" y="298450"/>
                </a:cubicBezTo>
                <a:cubicBezTo>
                  <a:pt x="114300" y="306387"/>
                  <a:pt x="113242" y="313267"/>
                  <a:pt x="114300" y="323850"/>
                </a:cubicBezTo>
                <a:cubicBezTo>
                  <a:pt x="115358" y="334433"/>
                  <a:pt x="120121" y="349779"/>
                  <a:pt x="120650" y="361950"/>
                </a:cubicBezTo>
                <a:cubicBezTo>
                  <a:pt x="121179" y="374121"/>
                  <a:pt x="118004" y="384175"/>
                  <a:pt x="117475" y="396875"/>
                </a:cubicBezTo>
                <a:cubicBezTo>
                  <a:pt x="116946" y="409575"/>
                  <a:pt x="117475" y="438150"/>
                  <a:pt x="117475" y="438150"/>
                </a:cubicBezTo>
                <a:cubicBezTo>
                  <a:pt x="117475" y="452437"/>
                  <a:pt x="118004" y="467254"/>
                  <a:pt x="117475" y="482600"/>
                </a:cubicBezTo>
                <a:cubicBezTo>
                  <a:pt x="116946" y="497946"/>
                  <a:pt x="115358" y="514879"/>
                  <a:pt x="114300" y="530225"/>
                </a:cubicBezTo>
                <a:cubicBezTo>
                  <a:pt x="113242" y="545571"/>
                  <a:pt x="113771" y="557742"/>
                  <a:pt x="111125" y="574675"/>
                </a:cubicBezTo>
                <a:cubicBezTo>
                  <a:pt x="108479" y="591608"/>
                  <a:pt x="102658" y="614892"/>
                  <a:pt x="98425" y="631825"/>
                </a:cubicBezTo>
                <a:cubicBezTo>
                  <a:pt x="94192" y="648758"/>
                  <a:pt x="89958" y="660400"/>
                  <a:pt x="85725" y="676275"/>
                </a:cubicBezTo>
                <a:cubicBezTo>
                  <a:pt x="81492" y="692150"/>
                  <a:pt x="78317" y="712788"/>
                  <a:pt x="73025" y="727075"/>
                </a:cubicBezTo>
                <a:cubicBezTo>
                  <a:pt x="67733" y="741362"/>
                  <a:pt x="59267" y="750358"/>
                  <a:pt x="53975" y="762000"/>
                </a:cubicBezTo>
                <a:cubicBezTo>
                  <a:pt x="48683" y="773642"/>
                  <a:pt x="47096" y="788988"/>
                  <a:pt x="41275" y="796925"/>
                </a:cubicBezTo>
                <a:cubicBezTo>
                  <a:pt x="35454" y="804862"/>
                  <a:pt x="25929" y="806979"/>
                  <a:pt x="19050" y="809625"/>
                </a:cubicBezTo>
                <a:cubicBezTo>
                  <a:pt x="12171" y="812271"/>
                  <a:pt x="0" y="812800"/>
                  <a:pt x="0" y="81280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17639" y="6148517"/>
            <a:ext cx="94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torus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106770" y="5785853"/>
            <a:ext cx="0" cy="793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4" grpId="0" animBg="1"/>
      <p:bldP spid="16" grpId="0"/>
      <p:bldP spid="18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 rot="16200000">
            <a:off x="2424711" y="2052070"/>
            <a:ext cx="1354667" cy="2736864"/>
          </a:xfrm>
          <a:prstGeom prst="ca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5739" y="2738940"/>
            <a:ext cx="347133" cy="1358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27573" y="2738940"/>
            <a:ext cx="347133" cy="13589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309607" y="2743172"/>
            <a:ext cx="173566" cy="1350434"/>
          </a:xfrm>
          <a:custGeom>
            <a:avLst/>
            <a:gdLst>
              <a:gd name="connsiteX0" fmla="*/ 6350 w 120709"/>
              <a:gd name="connsiteY0" fmla="*/ 0 h 812800"/>
              <a:gd name="connsiteX1" fmla="*/ 50800 w 120709"/>
              <a:gd name="connsiteY1" fmla="*/ 38100 h 812800"/>
              <a:gd name="connsiteX2" fmla="*/ 60325 w 120709"/>
              <a:gd name="connsiteY2" fmla="*/ 57150 h 812800"/>
              <a:gd name="connsiteX3" fmla="*/ 69850 w 120709"/>
              <a:gd name="connsiteY3" fmla="*/ 73025 h 812800"/>
              <a:gd name="connsiteX4" fmla="*/ 76200 w 120709"/>
              <a:gd name="connsiteY4" fmla="*/ 92075 h 812800"/>
              <a:gd name="connsiteX5" fmla="*/ 82550 w 120709"/>
              <a:gd name="connsiteY5" fmla="*/ 114300 h 812800"/>
              <a:gd name="connsiteX6" fmla="*/ 95250 w 120709"/>
              <a:gd name="connsiteY6" fmla="*/ 161925 h 812800"/>
              <a:gd name="connsiteX7" fmla="*/ 101600 w 120709"/>
              <a:gd name="connsiteY7" fmla="*/ 212725 h 812800"/>
              <a:gd name="connsiteX8" fmla="*/ 107950 w 120709"/>
              <a:gd name="connsiteY8" fmla="*/ 241300 h 812800"/>
              <a:gd name="connsiteX9" fmla="*/ 114300 w 120709"/>
              <a:gd name="connsiteY9" fmla="*/ 276225 h 812800"/>
              <a:gd name="connsiteX10" fmla="*/ 114300 w 120709"/>
              <a:gd name="connsiteY10" fmla="*/ 298450 h 812800"/>
              <a:gd name="connsiteX11" fmla="*/ 114300 w 120709"/>
              <a:gd name="connsiteY11" fmla="*/ 323850 h 812800"/>
              <a:gd name="connsiteX12" fmla="*/ 120650 w 120709"/>
              <a:gd name="connsiteY12" fmla="*/ 361950 h 812800"/>
              <a:gd name="connsiteX13" fmla="*/ 117475 w 120709"/>
              <a:gd name="connsiteY13" fmla="*/ 396875 h 812800"/>
              <a:gd name="connsiteX14" fmla="*/ 117475 w 120709"/>
              <a:gd name="connsiteY14" fmla="*/ 438150 h 812800"/>
              <a:gd name="connsiteX15" fmla="*/ 117475 w 120709"/>
              <a:gd name="connsiteY15" fmla="*/ 482600 h 812800"/>
              <a:gd name="connsiteX16" fmla="*/ 114300 w 120709"/>
              <a:gd name="connsiteY16" fmla="*/ 530225 h 812800"/>
              <a:gd name="connsiteX17" fmla="*/ 111125 w 120709"/>
              <a:gd name="connsiteY17" fmla="*/ 574675 h 812800"/>
              <a:gd name="connsiteX18" fmla="*/ 98425 w 120709"/>
              <a:gd name="connsiteY18" fmla="*/ 631825 h 812800"/>
              <a:gd name="connsiteX19" fmla="*/ 85725 w 120709"/>
              <a:gd name="connsiteY19" fmla="*/ 676275 h 812800"/>
              <a:gd name="connsiteX20" fmla="*/ 73025 w 120709"/>
              <a:gd name="connsiteY20" fmla="*/ 727075 h 812800"/>
              <a:gd name="connsiteX21" fmla="*/ 53975 w 120709"/>
              <a:gd name="connsiteY21" fmla="*/ 762000 h 812800"/>
              <a:gd name="connsiteX22" fmla="*/ 41275 w 120709"/>
              <a:gd name="connsiteY22" fmla="*/ 796925 h 812800"/>
              <a:gd name="connsiteX23" fmla="*/ 19050 w 120709"/>
              <a:gd name="connsiteY23" fmla="*/ 809625 h 812800"/>
              <a:gd name="connsiteX24" fmla="*/ 0 w 120709"/>
              <a:gd name="connsiteY24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709" h="812800">
                <a:moveTo>
                  <a:pt x="6350" y="0"/>
                </a:moveTo>
                <a:cubicBezTo>
                  <a:pt x="24077" y="14287"/>
                  <a:pt x="41804" y="28575"/>
                  <a:pt x="50800" y="38100"/>
                </a:cubicBezTo>
                <a:cubicBezTo>
                  <a:pt x="59796" y="47625"/>
                  <a:pt x="57150" y="51329"/>
                  <a:pt x="60325" y="57150"/>
                </a:cubicBezTo>
                <a:cubicBezTo>
                  <a:pt x="63500" y="62971"/>
                  <a:pt x="67204" y="67204"/>
                  <a:pt x="69850" y="73025"/>
                </a:cubicBezTo>
                <a:cubicBezTo>
                  <a:pt x="72496" y="78846"/>
                  <a:pt x="74083" y="85196"/>
                  <a:pt x="76200" y="92075"/>
                </a:cubicBezTo>
                <a:cubicBezTo>
                  <a:pt x="78317" y="98954"/>
                  <a:pt x="79375" y="102658"/>
                  <a:pt x="82550" y="114300"/>
                </a:cubicBezTo>
                <a:cubicBezTo>
                  <a:pt x="85725" y="125942"/>
                  <a:pt x="92075" y="145521"/>
                  <a:pt x="95250" y="161925"/>
                </a:cubicBezTo>
                <a:cubicBezTo>
                  <a:pt x="98425" y="178329"/>
                  <a:pt x="99483" y="199496"/>
                  <a:pt x="101600" y="212725"/>
                </a:cubicBezTo>
                <a:cubicBezTo>
                  <a:pt x="103717" y="225954"/>
                  <a:pt x="105833" y="230717"/>
                  <a:pt x="107950" y="241300"/>
                </a:cubicBezTo>
                <a:cubicBezTo>
                  <a:pt x="110067" y="251883"/>
                  <a:pt x="113242" y="266700"/>
                  <a:pt x="114300" y="276225"/>
                </a:cubicBezTo>
                <a:cubicBezTo>
                  <a:pt x="115358" y="285750"/>
                  <a:pt x="114300" y="298450"/>
                  <a:pt x="114300" y="298450"/>
                </a:cubicBezTo>
                <a:cubicBezTo>
                  <a:pt x="114300" y="306387"/>
                  <a:pt x="113242" y="313267"/>
                  <a:pt x="114300" y="323850"/>
                </a:cubicBezTo>
                <a:cubicBezTo>
                  <a:pt x="115358" y="334433"/>
                  <a:pt x="120121" y="349779"/>
                  <a:pt x="120650" y="361950"/>
                </a:cubicBezTo>
                <a:cubicBezTo>
                  <a:pt x="121179" y="374121"/>
                  <a:pt x="118004" y="384175"/>
                  <a:pt x="117475" y="396875"/>
                </a:cubicBezTo>
                <a:cubicBezTo>
                  <a:pt x="116946" y="409575"/>
                  <a:pt x="117475" y="438150"/>
                  <a:pt x="117475" y="438150"/>
                </a:cubicBezTo>
                <a:cubicBezTo>
                  <a:pt x="117475" y="452437"/>
                  <a:pt x="118004" y="467254"/>
                  <a:pt x="117475" y="482600"/>
                </a:cubicBezTo>
                <a:cubicBezTo>
                  <a:pt x="116946" y="497946"/>
                  <a:pt x="115358" y="514879"/>
                  <a:pt x="114300" y="530225"/>
                </a:cubicBezTo>
                <a:cubicBezTo>
                  <a:pt x="113242" y="545571"/>
                  <a:pt x="113771" y="557742"/>
                  <a:pt x="111125" y="574675"/>
                </a:cubicBezTo>
                <a:cubicBezTo>
                  <a:pt x="108479" y="591608"/>
                  <a:pt x="102658" y="614892"/>
                  <a:pt x="98425" y="631825"/>
                </a:cubicBezTo>
                <a:cubicBezTo>
                  <a:pt x="94192" y="648758"/>
                  <a:pt x="89958" y="660400"/>
                  <a:pt x="85725" y="676275"/>
                </a:cubicBezTo>
                <a:cubicBezTo>
                  <a:pt x="81492" y="692150"/>
                  <a:pt x="78317" y="712788"/>
                  <a:pt x="73025" y="727075"/>
                </a:cubicBezTo>
                <a:cubicBezTo>
                  <a:pt x="67733" y="741362"/>
                  <a:pt x="59267" y="750358"/>
                  <a:pt x="53975" y="762000"/>
                </a:cubicBezTo>
                <a:cubicBezTo>
                  <a:pt x="48683" y="773642"/>
                  <a:pt x="47096" y="788988"/>
                  <a:pt x="41275" y="796925"/>
                </a:cubicBezTo>
                <a:cubicBezTo>
                  <a:pt x="35454" y="804862"/>
                  <a:pt x="25929" y="806979"/>
                  <a:pt x="19050" y="809625"/>
                </a:cubicBezTo>
                <a:cubicBezTo>
                  <a:pt x="12171" y="812271"/>
                  <a:pt x="0" y="812800"/>
                  <a:pt x="0" y="81280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82874" y="3314671"/>
            <a:ext cx="0" cy="55034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78940" y="3433206"/>
            <a:ext cx="0" cy="5503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104040" y="3771872"/>
            <a:ext cx="639235" cy="6900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3141" y="4317973"/>
            <a:ext cx="130035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51299" y="3657572"/>
            <a:ext cx="968374" cy="8096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64624" y="3014156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</a:rPr>
              <a:t>≈</a:t>
            </a:r>
            <a:endParaRPr lang="en-US" sz="44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0477" y="4859869"/>
            <a:ext cx="4368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Cylinder with ends </a:t>
            </a:r>
            <a:r>
              <a:rPr lang="en-US" sz="2800" dirty="0" smtClean="0">
                <a:solidFill>
                  <a:srgbClr val="FF0000"/>
                </a:solidFill>
              </a:rPr>
              <a:t>identified</a:t>
            </a:r>
          </a:p>
          <a:p>
            <a:pPr algn="ctr"/>
            <a:r>
              <a:rPr lang="en-US" sz="2800" dirty="0"/>
              <a:t>i</a:t>
            </a:r>
            <a:r>
              <a:rPr lang="en-US" sz="2800" dirty="0" smtClean="0"/>
              <a:t>n </a:t>
            </a:r>
            <a:r>
              <a:rPr lang="en-US" sz="2800" b="1" i="1" dirty="0" smtClean="0">
                <a:solidFill>
                  <a:srgbClr val="0000FF"/>
                </a:solidFill>
              </a:rPr>
              <a:t>opposite</a:t>
            </a:r>
            <a:r>
              <a:rPr lang="en-US" sz="2800" b="1" i="1" dirty="0" smtClean="0"/>
              <a:t> </a:t>
            </a:r>
            <a:r>
              <a:rPr lang="en-US" sz="2800" dirty="0" smtClean="0"/>
              <a:t>directions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139" y="2624679"/>
            <a:ext cx="1055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smtClean="0">
                <a:solidFill>
                  <a:srgbClr val="F55DF3"/>
                </a:solidFill>
                <a:effectLst>
                  <a:glow rad="355600">
                    <a:srgbClr val="FFFF00">
                      <a:alpha val="89000"/>
                    </a:srgbClr>
                  </a:glow>
                </a:effectLst>
              </a:rPr>
              <a:t>?</a:t>
            </a:r>
            <a:endParaRPr lang="en-US" sz="9600" b="1" i="1" dirty="0">
              <a:solidFill>
                <a:srgbClr val="F55DF3"/>
              </a:solidFill>
              <a:effectLst>
                <a:glow rad="355600">
                  <a:srgbClr val="FFFF00">
                    <a:alpha val="89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8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8201</TotalTime>
  <Words>406</Words>
  <Application>Microsoft Macintosh PowerPoint</Application>
  <PresentationFormat>On-screen Show (4:3)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Apple Chancery</vt:lpstr>
      <vt:lpstr>Arial</vt:lpstr>
      <vt:lpstr>Calibri</vt:lpstr>
      <vt:lpstr>Papyrus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Wisconsin - Milwaukee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Symmetry  and the  Alhambra Mosaics</dc:title>
  <dc:creator>Fredric Ancel</dc:creator>
  <cp:lastModifiedBy>Fredric D Ancel</cp:lastModifiedBy>
  <cp:revision>785</cp:revision>
  <dcterms:created xsi:type="dcterms:W3CDTF">2017-02-16T21:06:00Z</dcterms:created>
  <dcterms:modified xsi:type="dcterms:W3CDTF">2017-08-28T18:00:07Z</dcterms:modified>
</cp:coreProperties>
</file>