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41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21" r:id="rId16"/>
    <p:sldId id="405" r:id="rId17"/>
    <p:sldId id="406" r:id="rId18"/>
    <p:sldId id="414" r:id="rId19"/>
    <p:sldId id="408" r:id="rId20"/>
    <p:sldId id="409" r:id="rId21"/>
    <p:sldId id="410" r:id="rId22"/>
    <p:sldId id="41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016"/>
    <a:srgbClr val="FF831D"/>
    <a:srgbClr val="63E71D"/>
    <a:srgbClr val="E7E7E7"/>
    <a:srgbClr val="30DDC6"/>
    <a:srgbClr val="F55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233" autoAdjust="0"/>
  </p:normalViewPr>
  <p:slideViewPr>
    <p:cSldViewPr snapToGrid="0">
      <p:cViewPr>
        <p:scale>
          <a:sx n="75" d="100"/>
          <a:sy n="75" d="100"/>
        </p:scale>
        <p:origin x="-142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F39E6-EC33-CC4B-8C6C-C4980149E8BE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A65AB-082F-D94F-8048-50890F8F3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0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4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3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6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0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2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EED0-413C-5A43-86FE-C90C411A3EE0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people.uwm.edu/ancel/scienceba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7067" y="812803"/>
            <a:ext cx="3617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 are ready to look at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35062" y="3522125"/>
            <a:ext cx="2124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and their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8330" y="1968266"/>
            <a:ext cx="5741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pattFill prst="smCheck">
                  <a:fgClr>
                    <a:schemeClr val="tx1"/>
                  </a:fgClr>
                  <a:bgClr>
                    <a:prstClr val="white"/>
                  </a:bgClr>
                </a:pattFill>
                <a:effectLst>
                  <a:glow rad="88900">
                    <a:srgbClr val="0000FF">
                      <a:alpha val="81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Wallpaper patterns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pattFill prst="smCheck">
                <a:fgClr>
                  <a:schemeClr val="tx1"/>
                </a:fgClr>
                <a:bgClr>
                  <a:prstClr val="white"/>
                </a:bgClr>
              </a:pattFill>
              <a:effectLst>
                <a:glow rad="88900">
                  <a:srgbClr val="0000FF">
                    <a:alpha val="81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3850" y="4863861"/>
            <a:ext cx="285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127000">
                    <a:schemeClr val="accent2">
                      <a:lumMod val="60000"/>
                      <a:lumOff val="40000"/>
                      <a:alpha val="75000"/>
                    </a:schemeClr>
                  </a:glow>
                </a:effectLst>
              </a:rPr>
              <a:t>Orbifolds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127000">
                  <a:schemeClr val="accent2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87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51" y="245533"/>
            <a:ext cx="5537200" cy="553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663" y="6028260"/>
            <a:ext cx="698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Pavement.  Hudson River Walk.  Jersey City, NJ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 rot="2799566">
            <a:off x="4834682" y="2675234"/>
            <a:ext cx="1116550" cy="574036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70459" y="3065993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93691" y="2651125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55694" y="3460750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183451" y="220646"/>
            <a:ext cx="4942417" cy="5193121"/>
          </a:xfrm>
          <a:prstGeom prst="line">
            <a:avLst/>
          </a:prstGeom>
          <a:ln w="635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5223918" y="2235200"/>
            <a:ext cx="567267" cy="550333"/>
          </a:xfrm>
          <a:custGeom>
            <a:avLst/>
            <a:gdLst>
              <a:gd name="connsiteX0" fmla="*/ 0 w 450953"/>
              <a:gd name="connsiteY0" fmla="*/ 47031 h 515519"/>
              <a:gd name="connsiteX1" fmla="*/ 173566 w 450953"/>
              <a:gd name="connsiteY1" fmla="*/ 464 h 515519"/>
              <a:gd name="connsiteX2" fmla="*/ 338666 w 450953"/>
              <a:gd name="connsiteY2" fmla="*/ 72431 h 515519"/>
              <a:gd name="connsiteX3" fmla="*/ 440266 w 450953"/>
              <a:gd name="connsiteY3" fmla="*/ 195197 h 515519"/>
              <a:gd name="connsiteX4" fmla="*/ 440266 w 450953"/>
              <a:gd name="connsiteY4" fmla="*/ 351831 h 515519"/>
              <a:gd name="connsiteX5" fmla="*/ 372533 w 450953"/>
              <a:gd name="connsiteY5" fmla="*/ 504231 h 515519"/>
              <a:gd name="connsiteX6" fmla="*/ 364066 w 450953"/>
              <a:gd name="connsiteY6" fmla="*/ 504231 h 51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953" h="515519">
                <a:moveTo>
                  <a:pt x="0" y="47031"/>
                </a:moveTo>
                <a:cubicBezTo>
                  <a:pt x="58561" y="21631"/>
                  <a:pt x="117122" y="-3769"/>
                  <a:pt x="173566" y="464"/>
                </a:cubicBezTo>
                <a:cubicBezTo>
                  <a:pt x="230010" y="4697"/>
                  <a:pt x="294216" y="39976"/>
                  <a:pt x="338666" y="72431"/>
                </a:cubicBezTo>
                <a:cubicBezTo>
                  <a:pt x="383116" y="104886"/>
                  <a:pt x="423333" y="148630"/>
                  <a:pt x="440266" y="195197"/>
                </a:cubicBezTo>
                <a:cubicBezTo>
                  <a:pt x="457199" y="241764"/>
                  <a:pt x="451555" y="300325"/>
                  <a:pt x="440266" y="351831"/>
                </a:cubicBezTo>
                <a:cubicBezTo>
                  <a:pt x="428977" y="403337"/>
                  <a:pt x="385233" y="478831"/>
                  <a:pt x="372533" y="504231"/>
                </a:cubicBezTo>
                <a:cubicBezTo>
                  <a:pt x="359833" y="529631"/>
                  <a:pt x="364066" y="504231"/>
                  <a:pt x="364066" y="504231"/>
                </a:cubicBezTo>
              </a:path>
            </a:pathLst>
          </a:custGeom>
          <a:ln w="38100">
            <a:solidFill>
              <a:srgbClr val="66006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74626" y="1695468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9467" y="1524019"/>
            <a:ext cx="12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½ twist</a:t>
            </a:r>
            <a:endParaRPr lang="en-US" sz="28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18534" y="2692414"/>
            <a:ext cx="135466" cy="694267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7869" y="2556949"/>
            <a:ext cx="1587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Glide</a:t>
            </a:r>
          </a:p>
          <a:p>
            <a:r>
              <a:rPr lang="en-US" sz="2800" dirty="0" smtClean="0"/>
              <a:t>reflection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 rot="2799566">
            <a:off x="99619" y="4231761"/>
            <a:ext cx="524717" cy="360554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58798" y="3962415"/>
            <a:ext cx="220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Fundamental</a:t>
            </a:r>
          </a:p>
          <a:p>
            <a:r>
              <a:rPr lang="en-US" sz="2800" dirty="0" smtClean="0"/>
              <a:t>chamber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27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7" grpId="0" animBg="1"/>
      <p:bldP spid="8" grpId="0" animBg="1"/>
      <p:bldP spid="19" grpId="0" animBg="1"/>
      <p:bldP spid="20" grpId="0" animBg="1"/>
      <p:bldP spid="21" grpId="0"/>
      <p:bldP spid="24" grpId="0"/>
      <p:bldP spid="26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4103414" y="1591733"/>
            <a:ext cx="38250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Arrows of same color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dentified</a:t>
            </a:r>
            <a:r>
              <a:rPr lang="en-US" sz="2800" dirty="0" smtClean="0"/>
              <a:t> by </a:t>
            </a:r>
            <a:r>
              <a:rPr lang="en-US" sz="2800" b="1" dirty="0" smtClean="0">
                <a:solidFill>
                  <a:srgbClr val="3366FF"/>
                </a:solidFill>
              </a:rPr>
              <a:t>½ twist</a:t>
            </a:r>
            <a:r>
              <a:rPr lang="en-US" sz="2800" dirty="0" smtClean="0"/>
              <a:t>,</a:t>
            </a:r>
          </a:p>
          <a:p>
            <a:r>
              <a:rPr lang="en-US" sz="2800" b="1" dirty="0" smtClean="0">
                <a:solidFill>
                  <a:srgbClr val="FF6600"/>
                </a:solidFill>
              </a:rPr>
              <a:t>slide</a:t>
            </a:r>
            <a:r>
              <a:rPr lang="en-US" sz="2800" dirty="0" smtClean="0"/>
              <a:t> and </a:t>
            </a:r>
            <a:r>
              <a:rPr lang="en-US" sz="2800" b="1" dirty="0" smtClean="0">
                <a:solidFill>
                  <a:srgbClr val="008000"/>
                </a:solidFill>
              </a:rPr>
              <a:t>glide reflection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800" y="287870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Fundamental chamber</a:t>
            </a:r>
            <a:endParaRPr lang="en-US" sz="2800" b="1" dirty="0"/>
          </a:p>
        </p:txBody>
      </p:sp>
      <p:sp>
        <p:nvSpPr>
          <p:cNvPr id="19" name="Rectangle 18"/>
          <p:cNvSpPr/>
          <p:nvPr/>
        </p:nvSpPr>
        <p:spPr>
          <a:xfrm rot="2799566">
            <a:off x="1442516" y="1656999"/>
            <a:ext cx="2215073" cy="1141895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9043" y="1714503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31043" y="2527303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93043" y="3333753"/>
            <a:ext cx="203200" cy="2032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1452133" y="1909218"/>
            <a:ext cx="590550" cy="609600"/>
          </a:xfrm>
          <a:prstGeom prst="straightConnector1">
            <a:avLst/>
          </a:prstGeom>
          <a:ln w="50800">
            <a:solidFill>
              <a:srgbClr val="F55DF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226833" y="2715668"/>
            <a:ext cx="590550" cy="609600"/>
          </a:xfrm>
          <a:prstGeom prst="straightConnector1">
            <a:avLst/>
          </a:prstGeom>
          <a:ln w="50800">
            <a:solidFill>
              <a:srgbClr val="F55DF3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433083" y="1007518"/>
            <a:ext cx="742950" cy="685800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07883" y="2677568"/>
            <a:ext cx="742950" cy="685800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226834" y="1001168"/>
            <a:ext cx="733425" cy="800100"/>
          </a:xfrm>
          <a:prstGeom prst="straightConnector1">
            <a:avLst/>
          </a:prstGeom>
          <a:ln w="508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969783" y="1813968"/>
            <a:ext cx="768351" cy="838200"/>
          </a:xfrm>
          <a:prstGeom prst="straightConnector1">
            <a:avLst/>
          </a:prstGeom>
          <a:ln w="508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48366" y="169331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2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76500" y="2438385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2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06234" y="3301984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2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2149" y="4165598"/>
            <a:ext cx="46543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A016"/>
                </a:solidFill>
              </a:rPr>
              <a:t>Orbifold</a:t>
            </a:r>
            <a:r>
              <a:rPr lang="en-US" sz="2800" dirty="0" smtClean="0"/>
              <a:t>:</a:t>
            </a:r>
          </a:p>
          <a:p>
            <a:r>
              <a:rPr lang="en-US" sz="2800" dirty="0" smtClean="0">
                <a:solidFill>
                  <a:srgbClr val="FFA016"/>
                </a:solidFill>
              </a:rPr>
              <a:t>“purse with</a:t>
            </a:r>
          </a:p>
          <a:p>
            <a:r>
              <a:rPr lang="en-US" sz="2800" dirty="0">
                <a:solidFill>
                  <a:srgbClr val="FFA016"/>
                </a:solidFill>
              </a:rPr>
              <a:t>t</a:t>
            </a:r>
            <a:r>
              <a:rPr lang="en-US" sz="2800" dirty="0" smtClean="0">
                <a:solidFill>
                  <a:srgbClr val="FFA016"/>
                </a:solidFill>
              </a:rPr>
              <a:t>wisted zipper”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two order 2 cone points</a:t>
            </a:r>
          </a:p>
          <a:p>
            <a:r>
              <a:rPr lang="en-US" sz="2800" b="1" dirty="0" err="1" smtClean="0">
                <a:solidFill>
                  <a:srgbClr val="FF6600"/>
                </a:solidFill>
              </a:rPr>
              <a:t>Orbifold</a:t>
            </a:r>
            <a:r>
              <a:rPr lang="en-US" sz="2800" b="1" dirty="0" smtClean="0">
                <a:solidFill>
                  <a:srgbClr val="FF6600"/>
                </a:solidFill>
              </a:rPr>
              <a:t> symbol</a:t>
            </a:r>
            <a:r>
              <a:rPr lang="en-US" sz="2800" dirty="0" smtClean="0"/>
              <a:t>: </a:t>
            </a:r>
            <a:r>
              <a:rPr lang="en-US" sz="2800" b="1" dirty="0" smtClean="0"/>
              <a:t>P</a:t>
            </a:r>
            <a:r>
              <a:rPr lang="en-US" sz="2800" b="1" dirty="0" smtClean="0">
                <a:solidFill>
                  <a:srgbClr val="3366FF"/>
                </a:solidFill>
              </a:rPr>
              <a:t>22</a:t>
            </a:r>
          </a:p>
          <a:p>
            <a:r>
              <a:rPr lang="en-US" sz="2800" dirty="0" smtClean="0"/>
              <a:t>(</a:t>
            </a:r>
            <a:r>
              <a:rPr lang="en-US" sz="2800" b="1" dirty="0" smtClean="0"/>
              <a:t>P</a:t>
            </a:r>
            <a:r>
              <a:rPr lang="en-US" sz="2800" dirty="0" smtClean="0"/>
              <a:t> stands for projective plane.)</a:t>
            </a:r>
            <a:endParaRPr lang="en-US" sz="2800" dirty="0">
              <a:solidFill>
                <a:srgbClr val="3366FF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32" y="3567289"/>
            <a:ext cx="2254553" cy="26303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197602" y="5784442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2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09007" y="5699778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2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260601" y="893233"/>
            <a:ext cx="884766" cy="897467"/>
          </a:xfrm>
          <a:custGeom>
            <a:avLst/>
            <a:gdLst>
              <a:gd name="connsiteX0" fmla="*/ 0 w 450953"/>
              <a:gd name="connsiteY0" fmla="*/ 47031 h 515519"/>
              <a:gd name="connsiteX1" fmla="*/ 173566 w 450953"/>
              <a:gd name="connsiteY1" fmla="*/ 464 h 515519"/>
              <a:gd name="connsiteX2" fmla="*/ 338666 w 450953"/>
              <a:gd name="connsiteY2" fmla="*/ 72431 h 515519"/>
              <a:gd name="connsiteX3" fmla="*/ 440266 w 450953"/>
              <a:gd name="connsiteY3" fmla="*/ 195197 h 515519"/>
              <a:gd name="connsiteX4" fmla="*/ 440266 w 450953"/>
              <a:gd name="connsiteY4" fmla="*/ 351831 h 515519"/>
              <a:gd name="connsiteX5" fmla="*/ 372533 w 450953"/>
              <a:gd name="connsiteY5" fmla="*/ 504231 h 515519"/>
              <a:gd name="connsiteX6" fmla="*/ 364066 w 450953"/>
              <a:gd name="connsiteY6" fmla="*/ 504231 h 51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953" h="515519">
                <a:moveTo>
                  <a:pt x="0" y="47031"/>
                </a:moveTo>
                <a:cubicBezTo>
                  <a:pt x="58561" y="21631"/>
                  <a:pt x="117122" y="-3769"/>
                  <a:pt x="173566" y="464"/>
                </a:cubicBezTo>
                <a:cubicBezTo>
                  <a:pt x="230010" y="4697"/>
                  <a:pt x="294216" y="39976"/>
                  <a:pt x="338666" y="72431"/>
                </a:cubicBezTo>
                <a:cubicBezTo>
                  <a:pt x="383116" y="104886"/>
                  <a:pt x="423333" y="148630"/>
                  <a:pt x="440266" y="195197"/>
                </a:cubicBezTo>
                <a:cubicBezTo>
                  <a:pt x="457199" y="241764"/>
                  <a:pt x="451555" y="300325"/>
                  <a:pt x="440266" y="351831"/>
                </a:cubicBezTo>
                <a:cubicBezTo>
                  <a:pt x="428977" y="403337"/>
                  <a:pt x="385233" y="478831"/>
                  <a:pt x="372533" y="504231"/>
                </a:cubicBezTo>
                <a:cubicBezTo>
                  <a:pt x="359833" y="529631"/>
                  <a:pt x="364066" y="504231"/>
                  <a:pt x="364066" y="504231"/>
                </a:cubicBezTo>
              </a:path>
            </a:pathLst>
          </a:custGeom>
          <a:ln w="38100">
            <a:solidFill>
              <a:srgbClr val="66006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8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67" y="270935"/>
            <a:ext cx="5122333" cy="5122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145" y="5638801"/>
            <a:ext cx="8466155" cy="1133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This pattern also has </a:t>
            </a:r>
            <a:r>
              <a:rPr lang="en-US" sz="2800" dirty="0" err="1" smtClean="0"/>
              <a:t>orbifold</a:t>
            </a:r>
            <a:r>
              <a:rPr lang="en-US" sz="2800" dirty="0" smtClean="0"/>
              <a:t> </a:t>
            </a:r>
            <a:r>
              <a:rPr lang="en-US" sz="2800" b="1" dirty="0" smtClean="0"/>
              <a:t>P</a:t>
            </a:r>
            <a:r>
              <a:rPr lang="en-US" sz="2800" b="1" dirty="0" smtClean="0">
                <a:solidFill>
                  <a:srgbClr val="3366FF"/>
                </a:solidFill>
              </a:rPr>
              <a:t>22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i="1" dirty="0" smtClean="0">
                <a:solidFill>
                  <a:schemeClr val="accent4">
                    <a:lumMod val="75000"/>
                  </a:schemeClr>
                </a:solidFill>
              </a:rPr>
              <a:t>Homework</a:t>
            </a:r>
            <a:r>
              <a:rPr lang="en-US" sz="2800" b="1" i="1" dirty="0" smtClean="0"/>
              <a:t>:</a:t>
            </a:r>
            <a:r>
              <a:rPr lang="en-US" sz="2800" dirty="0" smtClean="0"/>
              <a:t> Find a fundamental chamber and verify this.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668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799" y="524933"/>
            <a:ext cx="855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Recall:</a:t>
            </a:r>
            <a:r>
              <a:rPr lang="en-US" sz="2800" dirty="0" smtClean="0"/>
              <a:t>  </a:t>
            </a:r>
            <a:r>
              <a:rPr lang="en-US" sz="2800" dirty="0"/>
              <a:t>There are exactly </a:t>
            </a:r>
            <a:r>
              <a:rPr lang="en-US" sz="2800" b="1" dirty="0">
                <a:solidFill>
                  <a:srgbClr val="FF0000"/>
                </a:solidFill>
              </a:rPr>
              <a:t>17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different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wallpaper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groups</a:t>
            </a:r>
            <a:r>
              <a:rPr lang="en-US" sz="2800" dirty="0"/>
              <a:t>.  </a:t>
            </a:r>
            <a:endParaRPr lang="en-US" sz="2800" dirty="0" smtClean="0"/>
          </a:p>
          <a:p>
            <a:r>
              <a:rPr lang="en-US" sz="2800" dirty="0" smtClean="0"/>
              <a:t>(</a:t>
            </a:r>
            <a:r>
              <a:rPr lang="en-US" sz="2800" dirty="0" err="1" smtClean="0"/>
              <a:t>Evgrav</a:t>
            </a:r>
            <a:r>
              <a:rPr lang="en-US" sz="2800" dirty="0" smtClean="0"/>
              <a:t> </a:t>
            </a:r>
            <a:r>
              <a:rPr lang="en-US" sz="2800" dirty="0" err="1" smtClean="0"/>
              <a:t>Fedorov</a:t>
            </a:r>
            <a:r>
              <a:rPr lang="en-US" sz="2800" dirty="0" smtClean="0"/>
              <a:t>, 1891)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894664" y="1625602"/>
            <a:ext cx="1405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Why?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2590800"/>
            <a:ext cx="8551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Recall:</a:t>
            </a:r>
            <a:r>
              <a:rPr lang="en-US" sz="2800" dirty="0" smtClean="0"/>
              <a:t>  </a:t>
            </a:r>
            <a:r>
              <a:rPr lang="en-US" sz="2800" dirty="0"/>
              <a:t>There is a </a:t>
            </a:r>
            <a:r>
              <a:rPr lang="en-US" sz="2800" b="1" dirty="0"/>
              <a:t>one-to-one </a:t>
            </a:r>
            <a:r>
              <a:rPr lang="en-US" sz="2800" b="1" dirty="0" smtClean="0"/>
              <a:t>correspondence</a:t>
            </a:r>
            <a:r>
              <a:rPr lang="en-US" sz="2800" dirty="0" smtClean="0"/>
              <a:t> between</a:t>
            </a:r>
            <a:endParaRPr lang="en-US" sz="2800" b="1" dirty="0"/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wallpaper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groups</a:t>
            </a:r>
            <a:r>
              <a:rPr lang="en-US" sz="2800" dirty="0"/>
              <a:t> and their </a:t>
            </a:r>
            <a:r>
              <a:rPr lang="en-US" sz="2800" b="1" dirty="0" err="1">
                <a:solidFill>
                  <a:srgbClr val="FF6600"/>
                </a:solidFill>
              </a:rPr>
              <a:t>orbifolds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So an </a:t>
            </a:r>
            <a:r>
              <a:rPr lang="en-US" sz="2800" b="1" i="1" dirty="0" smtClean="0"/>
              <a:t>equivalent question</a:t>
            </a:r>
            <a:r>
              <a:rPr lang="en-US" sz="2800" dirty="0" smtClean="0"/>
              <a:t> is: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6397" y="4826002"/>
            <a:ext cx="81653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Why do </a:t>
            </a:r>
            <a:r>
              <a:rPr lang="en-US" sz="4000" b="1" dirty="0" smtClean="0">
                <a:solidFill>
                  <a:schemeClr val="accent5"/>
                </a:solidFill>
              </a:rPr>
              <a:t>wallpaper patterns</a:t>
            </a:r>
            <a:r>
              <a:rPr lang="en-US" sz="4000" b="1" dirty="0" smtClean="0"/>
              <a:t> have only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17 different </a:t>
            </a:r>
            <a:r>
              <a:rPr lang="en-US" sz="4000" b="1" dirty="0" err="1" smtClean="0">
                <a:solidFill>
                  <a:schemeClr val="accent6"/>
                </a:solidFill>
              </a:rPr>
              <a:t>orbifolds</a:t>
            </a:r>
            <a:r>
              <a:rPr lang="en-US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4780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7591" y="33876"/>
            <a:ext cx="6187060" cy="2210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K</a:t>
            </a:r>
            <a:r>
              <a:rPr lang="en-US" sz="2800" b="1" i="1" dirty="0" smtClean="0"/>
              <a:t>ey idea: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if X is the </a:t>
            </a:r>
            <a:r>
              <a:rPr lang="en-US" sz="2800" dirty="0" err="1" smtClean="0"/>
              <a:t>orbifold</a:t>
            </a:r>
            <a:r>
              <a:rPr lang="en-US" sz="2800" dirty="0" smtClean="0"/>
              <a:t> of a wallpaper pattern,</a:t>
            </a:r>
          </a:p>
          <a:p>
            <a:r>
              <a:rPr lang="en-US" sz="2800" dirty="0" smtClean="0"/>
              <a:t>then it obeys the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30DDC6"/>
                </a:solidFill>
              </a:rPr>
              <a:t>Generalized Riemann Hurwitz Formula</a:t>
            </a:r>
            <a:r>
              <a:rPr lang="en-US" sz="2800" b="1" dirty="0" smtClean="0">
                <a:solidFill>
                  <a:srgbClr val="604A7B"/>
                </a:solidFill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8652" y="2539999"/>
            <a:ext cx="6366947" cy="3999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800" dirty="0" smtClean="0"/>
              <a:t>(X)  =  </a:t>
            </a:r>
            <a:r>
              <a:rPr lang="en-US" sz="4000" b="1" dirty="0" smtClean="0"/>
              <a:t>∑</a:t>
            </a:r>
            <a:r>
              <a:rPr lang="en-US" sz="2800" dirty="0" smtClean="0"/>
              <a:t> ( 1 – 1/</a:t>
            </a:r>
            <a:r>
              <a:rPr lang="en-US" sz="2800" dirty="0" err="1" smtClean="0"/>
              <a:t>n</a:t>
            </a:r>
            <a:r>
              <a:rPr lang="en-US" sz="2800" b="1" i="1" baseline="-25000" dirty="0" err="1" smtClean="0"/>
              <a:t>a</a:t>
            </a:r>
            <a:r>
              <a:rPr lang="en-US" sz="2800" dirty="0" smtClean="0"/>
              <a:t> ) + (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/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 </a:t>
            </a:r>
            <a:r>
              <a:rPr lang="en-US" sz="4000" b="1" dirty="0"/>
              <a:t>∑</a:t>
            </a:r>
            <a:r>
              <a:rPr lang="en-US" sz="2800" dirty="0"/>
              <a:t> ( 1 – 1</a:t>
            </a:r>
            <a:r>
              <a:rPr lang="en-US" sz="2800" dirty="0" smtClean="0"/>
              <a:t>/</a:t>
            </a:r>
            <a:r>
              <a:rPr lang="en-US" sz="2800" dirty="0" err="1" smtClean="0"/>
              <a:t>r</a:t>
            </a:r>
            <a:r>
              <a:rPr lang="en-US" sz="2800" b="1" i="1" baseline="-25000" dirty="0" err="1"/>
              <a:t>b</a:t>
            </a:r>
            <a:r>
              <a:rPr lang="en-US" sz="2800" dirty="0" smtClean="0"/>
              <a:t> )</a:t>
            </a:r>
          </a:p>
          <a:p>
            <a:pPr>
              <a:lnSpc>
                <a:spcPct val="110000"/>
              </a:lnSpc>
            </a:pPr>
            <a:r>
              <a:rPr lang="en-US" sz="2800" baseline="30000" dirty="0" smtClean="0"/>
              <a:t>                  </a:t>
            </a:r>
            <a:r>
              <a:rPr lang="en-US" sz="2800" b="1" i="1" baseline="30000" dirty="0" smtClean="0"/>
              <a:t>a</a:t>
            </a:r>
            <a:r>
              <a:rPr lang="en-US" sz="2800" baseline="30000" dirty="0" smtClean="0"/>
              <a:t> is a                                             </a:t>
            </a:r>
            <a:r>
              <a:rPr lang="en-US" sz="2800" b="1" i="1" baseline="30000" dirty="0" smtClean="0"/>
              <a:t>b</a:t>
            </a:r>
            <a:r>
              <a:rPr lang="en-US" sz="2800" baseline="30000" dirty="0" smtClean="0"/>
              <a:t> is a</a:t>
            </a:r>
          </a:p>
          <a:p>
            <a:pPr>
              <a:lnSpc>
                <a:spcPct val="50000"/>
              </a:lnSpc>
            </a:pPr>
            <a:r>
              <a:rPr lang="en-US" sz="2800" baseline="30000" dirty="0" smtClean="0"/>
              <a:t>             cone point                                 corner point</a:t>
            </a:r>
            <a:endParaRPr lang="en-US" sz="2800" baseline="300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where </a:t>
            </a:r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800" dirty="0"/>
              <a:t>(X) </a:t>
            </a:r>
            <a:r>
              <a:rPr lang="en-US" sz="2800" dirty="0" smtClean="0"/>
              <a:t>is the </a:t>
            </a:r>
            <a:r>
              <a:rPr lang="en-US" sz="2800" b="1" i="1" dirty="0">
                <a:solidFill>
                  <a:srgbClr val="FFFF00"/>
                </a:solidFill>
                <a:effectLst>
                  <a:glow rad="228600">
                    <a:srgbClr val="3366FF">
                      <a:alpha val="75000"/>
                    </a:srgbClr>
                  </a:glow>
                </a:effectLst>
              </a:rPr>
              <a:t>Euler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glow rad="228600">
                    <a:srgbClr val="3366FF">
                      <a:alpha val="75000"/>
                    </a:srgbClr>
                  </a:glow>
                </a:effectLst>
              </a:rPr>
              <a:t>characteristic</a:t>
            </a:r>
            <a:r>
              <a:rPr lang="en-US" sz="2800" dirty="0" smtClean="0">
                <a:solidFill>
                  <a:srgbClr val="FFFF00"/>
                </a:solidFill>
                <a:effectLst>
                  <a:glow rad="228600">
                    <a:srgbClr val="3366FF">
                      <a:alpha val="75000"/>
                    </a:srgbClr>
                  </a:glow>
                </a:effectLst>
              </a:rPr>
              <a:t> </a:t>
            </a:r>
            <a:r>
              <a:rPr lang="en-US" sz="2800" dirty="0" smtClean="0">
                <a:effectLst/>
              </a:rPr>
              <a:t>of X,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</a:t>
            </a:r>
            <a:r>
              <a:rPr lang="en-US" sz="2800" b="1" i="1" baseline="-25000" dirty="0" err="1" smtClean="0"/>
              <a:t>a</a:t>
            </a:r>
            <a:r>
              <a:rPr lang="en-US" sz="2800" dirty="0" smtClean="0"/>
              <a:t> is the order of the cone point </a:t>
            </a:r>
            <a:r>
              <a:rPr lang="en-US" sz="2800" b="1" i="1" dirty="0" smtClean="0"/>
              <a:t>a</a:t>
            </a:r>
            <a:r>
              <a:rPr lang="en-US" sz="28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and</a:t>
            </a:r>
            <a:r>
              <a:rPr lang="en-US" sz="2800" b="1" i="1" dirty="0" smtClean="0"/>
              <a:t> </a:t>
            </a:r>
            <a:r>
              <a:rPr lang="en-US" sz="2800" dirty="0" err="1" smtClean="0"/>
              <a:t>r</a:t>
            </a:r>
            <a:r>
              <a:rPr lang="en-US" sz="2800" b="1" i="1" baseline="-25000" dirty="0" err="1" smtClean="0"/>
              <a:t>b</a:t>
            </a:r>
            <a:r>
              <a:rPr lang="en-US" sz="2800" dirty="0" smtClean="0"/>
              <a:t> is the order of the corner point </a:t>
            </a:r>
            <a:r>
              <a:rPr lang="en-US" sz="2800" b="1" i="1" dirty="0" smtClean="0"/>
              <a:t>b</a:t>
            </a:r>
            <a:r>
              <a:rPr lang="en-US" sz="2800" dirty="0" smtClean="0"/>
              <a:t>. </a:t>
            </a:r>
          </a:p>
          <a:p>
            <a:endParaRPr lang="en-US" sz="2800" dirty="0"/>
          </a:p>
          <a:p>
            <a:pPr>
              <a:lnSpc>
                <a:spcPct val="70000"/>
              </a:lnSpc>
            </a:pPr>
            <a:r>
              <a:rPr lang="en-US" sz="2800" dirty="0" smtClean="0"/>
              <a:t>( </a:t>
            </a:r>
            <a:r>
              <a:rPr lang="en-US" sz="4000" b="1" dirty="0" smtClean="0"/>
              <a:t>∑ </a:t>
            </a:r>
            <a:r>
              <a:rPr lang="en-US" sz="2800" dirty="0" smtClean="0"/>
              <a:t>means </a:t>
            </a:r>
            <a:r>
              <a:rPr lang="en-US" sz="2800" b="1" i="1" dirty="0" smtClean="0"/>
              <a:t>add up everything</a:t>
            </a:r>
            <a:r>
              <a:rPr lang="en-US" sz="2800" dirty="0" smtClean="0"/>
              <a:t>. )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533" y="2269068"/>
            <a:ext cx="7382934" cy="3420532"/>
          </a:xfrm>
          <a:prstGeom prst="rect">
            <a:avLst/>
          </a:prstGeom>
          <a:noFill/>
          <a:ln w="1016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267" y="372538"/>
            <a:ext cx="8805336" cy="608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b="1" i="1" dirty="0">
                <a:solidFill>
                  <a:srgbClr val="FFFF00"/>
                </a:solidFill>
                <a:effectLst>
                  <a:glow rad="228600">
                    <a:srgbClr val="3366FF">
                      <a:alpha val="75000"/>
                    </a:srgbClr>
                  </a:glow>
                </a:effectLst>
              </a:rPr>
              <a:t>Euler characteristic</a:t>
            </a:r>
            <a:r>
              <a:rPr lang="en-US" sz="2800" dirty="0">
                <a:solidFill>
                  <a:srgbClr val="FFFF00"/>
                </a:solidFill>
                <a:effectLst>
                  <a:glow rad="228600">
                    <a:srgbClr val="3366FF">
                      <a:alpha val="75000"/>
                    </a:srgbClr>
                  </a:glow>
                </a:effectLst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800" dirty="0"/>
              <a:t>(X) </a:t>
            </a:r>
            <a:r>
              <a:rPr lang="en-US" sz="2800" dirty="0" smtClean="0"/>
              <a:t>of a surface X</a:t>
            </a:r>
            <a:endParaRPr lang="en-US" sz="2800" dirty="0"/>
          </a:p>
          <a:p>
            <a:r>
              <a:rPr lang="en-US" sz="2800" dirty="0" smtClean="0"/>
              <a:t>is a whole number – positive, 0 or negative.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</a:t>
            </a:r>
            <a:r>
              <a:rPr lang="en-US" sz="2800" b="1" dirty="0"/>
              <a:t>seven special surfaces</a:t>
            </a:r>
            <a:r>
              <a:rPr lang="en-US" sz="2800" dirty="0"/>
              <a:t> are the only surfaces with</a:t>
            </a:r>
          </a:p>
          <a:p>
            <a:r>
              <a:rPr lang="en-US" sz="2800" b="1" i="1" dirty="0">
                <a:solidFill>
                  <a:srgbClr val="FF6600"/>
                </a:solidFill>
              </a:rPr>
              <a:t>non-negative </a:t>
            </a:r>
            <a:r>
              <a:rPr lang="en-US" sz="2800" b="1" i="1" dirty="0">
                <a:solidFill>
                  <a:srgbClr val="FFFF00"/>
                </a:solidFill>
                <a:effectLst>
                  <a:glow rad="101600">
                    <a:srgbClr val="3366FF">
                      <a:alpha val="75000"/>
                    </a:srgbClr>
                  </a:glow>
                </a:effectLst>
              </a:rPr>
              <a:t>Euler characteristics</a:t>
            </a:r>
            <a:r>
              <a:rPr lang="en-US" sz="2800" dirty="0" smtClean="0"/>
              <a:t>. 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rgbClr val="30DDC6"/>
                </a:solidFill>
              </a:rPr>
              <a:t>Generalized </a:t>
            </a:r>
            <a:r>
              <a:rPr lang="en-US" sz="2800" b="1" dirty="0">
                <a:solidFill>
                  <a:srgbClr val="30DDC6"/>
                </a:solidFill>
              </a:rPr>
              <a:t>Riemann Hurwitz </a:t>
            </a:r>
            <a:r>
              <a:rPr lang="en-US" sz="2800" b="1" dirty="0" smtClean="0">
                <a:solidFill>
                  <a:srgbClr val="30DDC6"/>
                </a:solidFill>
              </a:rPr>
              <a:t>Formula</a:t>
            </a:r>
            <a:r>
              <a:rPr lang="en-US" sz="2800" dirty="0" smtClean="0">
                <a:solidFill>
                  <a:srgbClr val="000000"/>
                </a:solidFill>
              </a:rPr>
              <a:t> –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has </a:t>
            </a:r>
            <a:r>
              <a:rPr lang="en-US" sz="2800" dirty="0"/>
              <a:t>only </a:t>
            </a:r>
            <a:r>
              <a:rPr lang="en-US" sz="2800" b="1" dirty="0">
                <a:solidFill>
                  <a:srgbClr val="FF0000"/>
                </a:solidFill>
              </a:rPr>
              <a:t>17 different </a:t>
            </a:r>
            <a:r>
              <a:rPr lang="en-US" sz="2800" b="1" dirty="0" smtClean="0">
                <a:solidFill>
                  <a:srgbClr val="0000FF"/>
                </a:solidFill>
              </a:rPr>
              <a:t>solutions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Each </a:t>
            </a:r>
            <a:r>
              <a:rPr lang="en-US" sz="2800" b="1" dirty="0">
                <a:solidFill>
                  <a:srgbClr val="0000FF"/>
                </a:solidFill>
              </a:rPr>
              <a:t>solution </a:t>
            </a:r>
            <a:r>
              <a:rPr lang="en-US" sz="2800" dirty="0"/>
              <a:t>represents </a:t>
            </a:r>
            <a:r>
              <a:rPr lang="en-US" sz="2800" dirty="0" smtClean="0"/>
              <a:t>a </a:t>
            </a:r>
            <a:r>
              <a:rPr lang="en-US" sz="2800" b="1" dirty="0">
                <a:solidFill>
                  <a:schemeClr val="accent5"/>
                </a:solidFill>
              </a:rPr>
              <a:t>wallpaper pattern</a:t>
            </a:r>
            <a:r>
              <a:rPr lang="en-US" sz="2800" dirty="0" smtClean="0"/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orbifold</a:t>
            </a:r>
            <a:r>
              <a:rPr lang="en-US" sz="2800" dirty="0" smtClean="0"/>
              <a:t>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So there are only </a:t>
            </a:r>
            <a:r>
              <a:rPr lang="en-US" sz="2800" b="1" dirty="0">
                <a:solidFill>
                  <a:srgbClr val="FF0000"/>
                </a:solidFill>
              </a:rPr>
              <a:t>17 </a:t>
            </a:r>
            <a:r>
              <a:rPr lang="en-US" sz="2800" b="1" dirty="0" smtClean="0">
                <a:solidFill>
                  <a:srgbClr val="FF0000"/>
                </a:solidFill>
              </a:rPr>
              <a:t>different </a:t>
            </a:r>
            <a:r>
              <a:rPr lang="en-US" sz="2800" b="1" dirty="0">
                <a:solidFill>
                  <a:schemeClr val="accent5"/>
                </a:solidFill>
              </a:rPr>
              <a:t>wallpaper pattern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orbifolds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So there are only </a:t>
            </a:r>
            <a:r>
              <a:rPr lang="en-US" sz="2800" b="1" dirty="0">
                <a:solidFill>
                  <a:srgbClr val="FF0000"/>
                </a:solidFill>
              </a:rPr>
              <a:t>17 different </a:t>
            </a:r>
            <a:r>
              <a:rPr lang="en-US" sz="2800" b="1" dirty="0">
                <a:solidFill>
                  <a:schemeClr val="accent5"/>
                </a:solidFill>
              </a:rPr>
              <a:t>wallpaper groups</a:t>
            </a:r>
            <a:r>
              <a:rPr lang="en-US" sz="2800" b="1" dirty="0" smtClean="0">
                <a:solidFill>
                  <a:schemeClr val="accent5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8669" y="3011929"/>
            <a:ext cx="5977466" cy="1006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2800" dirty="0"/>
              <a:t>(X)  =  </a:t>
            </a:r>
            <a:r>
              <a:rPr lang="en-US" sz="2800" b="1" dirty="0"/>
              <a:t>∑</a:t>
            </a:r>
            <a:r>
              <a:rPr lang="en-US" sz="2800" dirty="0"/>
              <a:t> ( 1 – 1/</a:t>
            </a:r>
            <a:r>
              <a:rPr lang="en-US" sz="2800" dirty="0" err="1"/>
              <a:t>n</a:t>
            </a:r>
            <a:r>
              <a:rPr lang="en-US" sz="2800" b="1" i="1" baseline="-25000" dirty="0" err="1"/>
              <a:t>a</a:t>
            </a:r>
            <a:r>
              <a:rPr lang="en-US" sz="2800" dirty="0"/>
              <a:t> ) + (</a:t>
            </a:r>
            <a:r>
              <a:rPr lang="en-US" sz="2800" baseline="30000" dirty="0"/>
              <a:t>1</a:t>
            </a:r>
            <a:r>
              <a:rPr lang="en-US" sz="2800" dirty="0"/>
              <a:t>/</a:t>
            </a:r>
            <a:r>
              <a:rPr lang="en-US" sz="2800" baseline="-25000" dirty="0"/>
              <a:t>2</a:t>
            </a:r>
            <a:r>
              <a:rPr lang="en-US" sz="2800" dirty="0"/>
              <a:t>) </a:t>
            </a:r>
            <a:r>
              <a:rPr lang="en-US" sz="2800" b="1" dirty="0"/>
              <a:t>∑</a:t>
            </a:r>
            <a:r>
              <a:rPr lang="en-US" sz="2800" dirty="0"/>
              <a:t> ( 1 – 1/</a:t>
            </a:r>
            <a:r>
              <a:rPr lang="en-US" sz="2800" dirty="0" err="1"/>
              <a:t>r</a:t>
            </a:r>
            <a:r>
              <a:rPr lang="en-US" sz="2800" b="1" i="1" baseline="-25000" dirty="0" err="1"/>
              <a:t>b</a:t>
            </a:r>
            <a:r>
              <a:rPr lang="en-US" sz="2800" dirty="0"/>
              <a:t> )</a:t>
            </a:r>
          </a:p>
          <a:p>
            <a:pPr>
              <a:lnSpc>
                <a:spcPct val="110000"/>
              </a:lnSpc>
            </a:pPr>
            <a:r>
              <a:rPr lang="en-US" sz="2800" baseline="30000" dirty="0"/>
              <a:t>                  </a:t>
            </a:r>
            <a:r>
              <a:rPr lang="en-US" sz="2800" b="1" i="1" baseline="30000" dirty="0"/>
              <a:t>a</a:t>
            </a:r>
            <a:r>
              <a:rPr lang="en-US" sz="2800" baseline="30000" dirty="0"/>
              <a:t> is a                                           </a:t>
            </a:r>
            <a:r>
              <a:rPr lang="en-US" sz="2800" b="1" i="1" baseline="30000" dirty="0" smtClean="0"/>
              <a:t>b</a:t>
            </a:r>
            <a:r>
              <a:rPr lang="en-US" sz="2800" baseline="30000" dirty="0" smtClean="0"/>
              <a:t> </a:t>
            </a:r>
            <a:r>
              <a:rPr lang="en-US" sz="2800" baseline="30000" dirty="0"/>
              <a:t>is a</a:t>
            </a:r>
          </a:p>
          <a:p>
            <a:pPr>
              <a:lnSpc>
                <a:spcPct val="50000"/>
              </a:lnSpc>
            </a:pPr>
            <a:r>
              <a:rPr lang="en-US" sz="2800" baseline="30000" dirty="0"/>
              <a:t>             cone point                                 corner point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96891" y="3954985"/>
            <a:ext cx="429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– by </a:t>
            </a:r>
            <a:r>
              <a:rPr lang="en-US" sz="2800" b="1" i="1" dirty="0" smtClean="0"/>
              <a:t>elementary arithmetic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366000" y="5882216"/>
            <a:ext cx="91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QED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22891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1059" y="50804"/>
            <a:ext cx="5588000" cy="137160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glow rad="190500">
                    <a:schemeClr val="accent6">
                      <a:alpha val="39000"/>
                    </a:schemeClr>
                  </a:glow>
                  <a:reflection blurRad="10000" stA="55000" endPos="48000" dist="500" dir="5400000" sy="-100000" algn="bl" rotWithShape="0"/>
                </a:effectLst>
                <a:latin typeface="Apple Chancery"/>
                <a:cs typeface="Apple Chancery"/>
              </a:rPr>
              <a:t>Who is right?</a:t>
            </a:r>
            <a:endParaRPr lang="en-US" sz="4800" b="1" cap="all" dirty="0">
              <a:ln/>
              <a:solidFill>
                <a:schemeClr val="accent5">
                  <a:lumMod val="75000"/>
                </a:schemeClr>
              </a:solidFill>
              <a:effectLst>
                <a:glow rad="190500">
                  <a:schemeClr val="accent6">
                    <a:alpha val="39000"/>
                  </a:schemeClr>
                </a:glow>
                <a:reflection blurRad="10000" stA="55000" endPos="48000" dist="500" dir="5400000" sy="-100000" algn="bl" rotWithShape="0"/>
              </a:effectLst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5" y="2087037"/>
            <a:ext cx="3547533" cy="3214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2" y="1773771"/>
            <a:ext cx="2180166" cy="3697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193" y="5418672"/>
            <a:ext cx="37261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Montesinos</a:t>
            </a:r>
            <a:r>
              <a:rPr lang="en-US" sz="2800" b="1" dirty="0" smtClean="0"/>
              <a:t>:  </a:t>
            </a:r>
          </a:p>
          <a:p>
            <a:r>
              <a:rPr lang="en-US" sz="2800" dirty="0" smtClean="0"/>
              <a:t>All 17 wallpaper groups</a:t>
            </a:r>
          </a:p>
          <a:p>
            <a:r>
              <a:rPr lang="en-US" sz="2800" dirty="0" smtClean="0"/>
              <a:t>appear in the Alhambra.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28244" y="5571069"/>
            <a:ext cx="18802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Grunbaum</a:t>
            </a:r>
            <a:r>
              <a:rPr lang="en-US" sz="2800" b="1" dirty="0" smtClean="0"/>
              <a:t>:  </a:t>
            </a:r>
          </a:p>
          <a:p>
            <a:r>
              <a:rPr lang="en-US" sz="2800" dirty="0" smtClean="0"/>
              <a:t>Not really.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052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42" y="186272"/>
            <a:ext cx="9007594" cy="7817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55DF3"/>
                </a:solidFill>
              </a:rPr>
              <a:t>HISTORY: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1944:</a:t>
            </a:r>
            <a:r>
              <a:rPr lang="en-US" sz="2800" dirty="0" smtClean="0">
                <a:solidFill>
                  <a:srgbClr val="000000"/>
                </a:solidFill>
              </a:rPr>
              <a:t> Edith Muller, Swiss math graduate student –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visits Alhambra – finds 12 groups – for her Ph.D. thesis.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1983:</a:t>
            </a:r>
            <a:r>
              <a:rPr lang="en-US" sz="2800" dirty="0" smtClean="0">
                <a:solidFill>
                  <a:srgbClr val="000000"/>
                </a:solidFill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</a:rPr>
              <a:t>Branko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Grunbaum</a:t>
            </a:r>
            <a:r>
              <a:rPr lang="en-US" sz="2800" dirty="0" smtClean="0">
                <a:solidFill>
                  <a:srgbClr val="000000"/>
                </a:solidFill>
              </a:rPr>
              <a:t> visits Alhambra on a Guggenheim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fellowship </a:t>
            </a:r>
            <a:r>
              <a:rPr lang="en-US" sz="2800" b="1" dirty="0" smtClean="0">
                <a:solidFill>
                  <a:srgbClr val="000000"/>
                </a:solidFill>
              </a:rPr>
              <a:t>– </a:t>
            </a:r>
            <a:r>
              <a:rPr lang="en-US" sz="2800" dirty="0" smtClean="0">
                <a:solidFill>
                  <a:srgbClr val="000000"/>
                </a:solidFill>
              </a:rPr>
              <a:t>finds a 13</a:t>
            </a:r>
            <a:r>
              <a:rPr lang="en-US" sz="2800" baseline="30000" dirty="0" smtClean="0">
                <a:solidFill>
                  <a:srgbClr val="000000"/>
                </a:solidFill>
              </a:rPr>
              <a:t>th</a:t>
            </a:r>
            <a:r>
              <a:rPr lang="en-US" sz="2800" dirty="0" smtClean="0">
                <a:solidFill>
                  <a:srgbClr val="000000"/>
                </a:solidFill>
              </a:rPr>
              <a:t> group.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1987:</a:t>
            </a:r>
            <a:r>
              <a:rPr lang="en-US" sz="2800" dirty="0" smtClean="0">
                <a:solidFill>
                  <a:srgbClr val="000000"/>
                </a:solidFill>
              </a:rPr>
              <a:t>  Jose </a:t>
            </a:r>
            <a:r>
              <a:rPr lang="en-US" sz="2800" dirty="0" err="1" smtClean="0">
                <a:solidFill>
                  <a:srgbClr val="000000"/>
                </a:solidFill>
              </a:rPr>
              <a:t>Montesinos</a:t>
            </a:r>
            <a:r>
              <a:rPr lang="en-US" sz="2800" dirty="0" smtClean="0">
                <a:solidFill>
                  <a:srgbClr val="000000"/>
                </a:solidFill>
              </a:rPr>
              <a:t> publishes book – claims all 17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groups are present in Alhambra – provides photographs!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2006:</a:t>
            </a:r>
            <a:r>
              <a:rPr lang="en-US" sz="2800" dirty="0" smtClean="0">
                <a:solidFill>
                  <a:srgbClr val="000000"/>
                </a:solidFill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</a:rPr>
              <a:t>Grunbaum</a:t>
            </a:r>
            <a:r>
              <a:rPr lang="en-US" sz="2800" dirty="0" smtClean="0">
                <a:solidFill>
                  <a:srgbClr val="000000"/>
                </a:solidFill>
              </a:rPr>
              <a:t> writes paper disputing </a:t>
            </a:r>
            <a:r>
              <a:rPr lang="en-US" sz="2800" dirty="0" err="1" smtClean="0">
                <a:solidFill>
                  <a:srgbClr val="000000"/>
                </a:solidFill>
              </a:rPr>
              <a:t>Montesino’s</a:t>
            </a:r>
            <a:r>
              <a:rPr lang="en-US" sz="2800" dirty="0" smtClean="0">
                <a:solidFill>
                  <a:srgbClr val="000000"/>
                </a:solidFill>
              </a:rPr>
              <a:t> claim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(on occasion of International Congress of Mathematicians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m</a:t>
            </a:r>
            <a:r>
              <a:rPr lang="en-US" sz="2800" smtClean="0">
                <a:solidFill>
                  <a:srgbClr val="000000"/>
                </a:solidFill>
              </a:rPr>
              <a:t>eeting </a:t>
            </a:r>
            <a:r>
              <a:rPr lang="en-US" sz="2800" dirty="0" smtClean="0">
                <a:solidFill>
                  <a:srgbClr val="000000"/>
                </a:solidFill>
              </a:rPr>
              <a:t>in Madrid – </a:t>
            </a:r>
            <a:r>
              <a:rPr lang="en-US" sz="2800" dirty="0" err="1" smtClean="0">
                <a:solidFill>
                  <a:srgbClr val="000000"/>
                </a:solidFill>
              </a:rPr>
              <a:t>Montesinos</a:t>
            </a:r>
            <a:r>
              <a:rPr lang="en-US" sz="2800" dirty="0" smtClean="0">
                <a:solidFill>
                  <a:srgbClr val="000000"/>
                </a:solidFill>
              </a:rPr>
              <a:t>’ home town).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Since then:</a:t>
            </a:r>
            <a:r>
              <a:rPr lang="en-US" sz="2800" dirty="0" smtClean="0">
                <a:solidFill>
                  <a:srgbClr val="000000"/>
                </a:solidFill>
              </a:rPr>
              <a:t> other papers published on both sides – including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en-US" sz="2800" dirty="0" smtClean="0">
                <a:solidFill>
                  <a:srgbClr val="000000"/>
                </a:solidFill>
              </a:rPr>
              <a:t> 2011 paper with very clear photographs of all 17 groups.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endParaRPr lang="en-US" sz="2800" b="1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9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30" y="135468"/>
            <a:ext cx="8311327" cy="6704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55DF3"/>
                </a:solidFill>
              </a:rPr>
              <a:t>Two comments: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1.  </a:t>
            </a: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chemeClr val="accent2"/>
                </a:solidFill>
              </a:rPr>
              <a:t>13</a:t>
            </a:r>
            <a:r>
              <a:rPr lang="en-US" sz="2800" b="1" baseline="30000" dirty="0" smtClean="0">
                <a:solidFill>
                  <a:schemeClr val="accent2"/>
                </a:solidFill>
              </a:rPr>
              <a:t>th</a:t>
            </a:r>
            <a:r>
              <a:rPr lang="en-US" sz="2800" b="1" dirty="0" smtClean="0">
                <a:solidFill>
                  <a:schemeClr val="accent2"/>
                </a:solidFill>
              </a:rPr>
              <a:t> century artisans of Granada </a:t>
            </a:r>
            <a:r>
              <a:rPr lang="en-US" sz="2800" dirty="0" smtClean="0"/>
              <a:t>could not have </a:t>
            </a:r>
          </a:p>
          <a:p>
            <a:r>
              <a:rPr lang="en-US" sz="2800" dirty="0" smtClean="0"/>
              <a:t>known about </a:t>
            </a:r>
            <a:r>
              <a:rPr lang="en-US" sz="2800" b="1" i="1" dirty="0" smtClean="0">
                <a:solidFill>
                  <a:srgbClr val="008000"/>
                </a:solidFill>
              </a:rPr>
              <a:t>symmetry groups</a:t>
            </a:r>
            <a:r>
              <a:rPr lang="en-US" sz="2800" dirty="0" smtClean="0"/>
              <a:t> or </a:t>
            </a:r>
            <a:r>
              <a:rPr lang="en-US" sz="2800" b="1" i="1" dirty="0" err="1" smtClean="0">
                <a:solidFill>
                  <a:srgbClr val="FF6600"/>
                </a:solidFill>
              </a:rPr>
              <a:t>orbifolds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If the 17 wallpaper groups appear in the Alhambra,</a:t>
            </a:r>
          </a:p>
          <a:p>
            <a:r>
              <a:rPr lang="en-US" sz="2800" dirty="0" smtClean="0"/>
              <a:t>it is simply evidence of the richness of their art </a:t>
            </a:r>
          </a:p>
          <a:p>
            <a:r>
              <a:rPr lang="en-US" sz="2800" dirty="0" smtClean="0"/>
              <a:t>– which was fabulous in any case.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2.</a:t>
            </a:r>
            <a:r>
              <a:rPr lang="en-US" sz="2800" dirty="0" smtClean="0"/>
              <a:t>  </a:t>
            </a:r>
            <a:r>
              <a:rPr lang="en-US" sz="2800" b="1" dirty="0" smtClean="0">
                <a:solidFill>
                  <a:srgbClr val="63E71D"/>
                </a:solidFill>
              </a:rPr>
              <a:t>Color</a:t>
            </a:r>
            <a:r>
              <a:rPr lang="en-US" sz="2800" dirty="0" smtClean="0"/>
              <a:t> reduces </a:t>
            </a:r>
            <a:r>
              <a:rPr lang="en-US" sz="2800" b="1" dirty="0" smtClean="0">
                <a:solidFill>
                  <a:srgbClr val="3366FF"/>
                </a:solidFill>
              </a:rPr>
              <a:t>symmetry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								   no twists</a:t>
            </a:r>
          </a:p>
          <a:p>
            <a:r>
              <a:rPr lang="en-US" sz="2800" dirty="0" smtClean="0"/>
              <a:t>					</a:t>
            </a:r>
          </a:p>
          <a:p>
            <a:endParaRPr lang="en-US" sz="2800" b="1" dirty="0"/>
          </a:p>
          <a:p>
            <a:r>
              <a:rPr lang="en-US" sz="2800" b="1" dirty="0" smtClean="0"/>
              <a:t>						 </a:t>
            </a:r>
            <a:endParaRPr lang="en-US" sz="2800" dirty="0" smtClean="0"/>
          </a:p>
          <a:p>
            <a:pPr>
              <a:lnSpc>
                <a:spcPct val="50000"/>
              </a:lnSpc>
            </a:pPr>
            <a:r>
              <a:rPr lang="en-US" sz="2800" dirty="0" smtClean="0"/>
              <a:t>					        ¼ twist</a:t>
            </a:r>
            <a:endParaRPr lang="en-US" sz="2800" b="1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If you ignore color, all 17 groups are </a:t>
            </a:r>
            <a:r>
              <a:rPr lang="en-US" sz="2800" b="1" i="1" dirty="0" smtClean="0"/>
              <a:t>clearly</a:t>
            </a:r>
            <a:r>
              <a:rPr lang="en-US" sz="2800" dirty="0" smtClean="0"/>
              <a:t> present!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02276" y="4064001"/>
            <a:ext cx="846667" cy="846667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8942" y="4064001"/>
            <a:ext cx="846667" cy="846667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2276" y="4910620"/>
            <a:ext cx="846667" cy="846667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48942" y="4910620"/>
            <a:ext cx="846667" cy="846667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33064" y="4064001"/>
            <a:ext cx="846667" cy="846667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79730" y="4064001"/>
            <a:ext cx="846667" cy="846667"/>
          </a:xfrm>
          <a:prstGeom prst="rect">
            <a:avLst/>
          </a:prstGeom>
          <a:solidFill>
            <a:srgbClr val="63E71D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33064" y="4910620"/>
            <a:ext cx="846667" cy="846667"/>
          </a:xfrm>
          <a:prstGeom prst="rect">
            <a:avLst/>
          </a:prstGeom>
          <a:solidFill>
            <a:srgbClr val="FFA016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79730" y="4910620"/>
            <a:ext cx="846667" cy="8466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 rot="18913307">
            <a:off x="1862667" y="4724399"/>
            <a:ext cx="372533" cy="372533"/>
          </a:xfrm>
          <a:prstGeom prst="star4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203451" y="4965701"/>
            <a:ext cx="1193799" cy="7365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65800" y="4239213"/>
            <a:ext cx="1403350" cy="6756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38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7" y="541867"/>
            <a:ext cx="79313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Grunbaum’s</a:t>
            </a:r>
            <a:r>
              <a:rPr lang="en-US" sz="2800" b="1" dirty="0" smtClean="0"/>
              <a:t> gripes (2006):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1.</a:t>
            </a:r>
            <a:r>
              <a:rPr lang="en-US" sz="2800" dirty="0" smtClean="0"/>
              <a:t>  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disregards colors when convenient.</a:t>
            </a:r>
          </a:p>
          <a:p>
            <a:r>
              <a:rPr lang="en-US" sz="2800" dirty="0" smtClean="0"/>
              <a:t>      – unfair (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is careful about color).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2.</a:t>
            </a:r>
            <a:r>
              <a:rPr lang="en-US" sz="2800" dirty="0" smtClean="0"/>
              <a:t>  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doesn’t give a clear definition of what</a:t>
            </a:r>
          </a:p>
          <a:p>
            <a:r>
              <a:rPr lang="en-US" sz="2800" dirty="0" smtClean="0"/>
              <a:t>      constitutes a </a:t>
            </a:r>
            <a:r>
              <a:rPr lang="en-US" sz="2800" b="1" i="1" dirty="0" smtClean="0"/>
              <a:t>mosaic</a:t>
            </a:r>
            <a:r>
              <a:rPr lang="en-US" sz="2800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26" y="3534704"/>
            <a:ext cx="2421466" cy="276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6" y="3708409"/>
            <a:ext cx="2630576" cy="234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1869" y="3606813"/>
            <a:ext cx="32053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Montesinos</a:t>
            </a:r>
            <a:r>
              <a:rPr lang="en-US" sz="2800" dirty="0" smtClean="0"/>
              <a:t> turned</a:t>
            </a:r>
          </a:p>
          <a:p>
            <a:r>
              <a:rPr lang="en-US" sz="2800" dirty="0" smtClean="0"/>
              <a:t>the single tile on the</a:t>
            </a:r>
          </a:p>
          <a:p>
            <a:r>
              <a:rPr lang="en-US" sz="2800" dirty="0" smtClean="0"/>
              <a:t>left into the mosaic</a:t>
            </a:r>
          </a:p>
          <a:p>
            <a:r>
              <a:rPr lang="en-US" sz="2800" dirty="0" smtClean="0"/>
              <a:t>on the right.</a:t>
            </a:r>
          </a:p>
          <a:p>
            <a:endParaRPr lang="en-US" sz="2800" dirty="0"/>
          </a:p>
          <a:p>
            <a:r>
              <a:rPr lang="en-US" sz="2800" i="1" dirty="0" err="1" smtClean="0"/>
              <a:t>Mosiac</a:t>
            </a:r>
            <a:r>
              <a:rPr lang="en-US" sz="2800" i="1" dirty="0" smtClean="0"/>
              <a:t> – </a:t>
            </a:r>
            <a:r>
              <a:rPr lang="en-US" sz="2800" b="1" i="1" dirty="0" err="1" smtClean="0"/>
              <a:t>shmosaic</a:t>
            </a:r>
            <a:r>
              <a:rPr lang="en-US" sz="2800" b="1" i="1" dirty="0" smtClean="0"/>
              <a:t>?</a:t>
            </a:r>
            <a:endParaRPr lang="en-US" sz="2800" i="1" dirty="0"/>
          </a:p>
        </p:txBody>
      </p:sp>
      <p:sp>
        <p:nvSpPr>
          <p:cNvPr id="9" name="Freeform 8"/>
          <p:cNvSpPr/>
          <p:nvPr/>
        </p:nvSpPr>
        <p:spPr>
          <a:xfrm>
            <a:off x="2889250" y="5602687"/>
            <a:ext cx="1562100" cy="298588"/>
          </a:xfrm>
          <a:custGeom>
            <a:avLst/>
            <a:gdLst>
              <a:gd name="connsiteX0" fmla="*/ 1562100 w 1562100"/>
              <a:gd name="connsiteY0" fmla="*/ 298588 h 298588"/>
              <a:gd name="connsiteX1" fmla="*/ 1441450 w 1562100"/>
              <a:gd name="connsiteY1" fmla="*/ 209688 h 298588"/>
              <a:gd name="connsiteX2" fmla="*/ 1244600 w 1562100"/>
              <a:gd name="connsiteY2" fmla="*/ 133488 h 298588"/>
              <a:gd name="connsiteX3" fmla="*/ 1009650 w 1562100"/>
              <a:gd name="connsiteY3" fmla="*/ 69988 h 298588"/>
              <a:gd name="connsiteX4" fmla="*/ 825500 w 1562100"/>
              <a:gd name="connsiteY4" fmla="*/ 38238 h 298588"/>
              <a:gd name="connsiteX5" fmla="*/ 635000 w 1562100"/>
              <a:gd name="connsiteY5" fmla="*/ 12838 h 298588"/>
              <a:gd name="connsiteX6" fmla="*/ 469900 w 1562100"/>
              <a:gd name="connsiteY6" fmla="*/ 12838 h 298588"/>
              <a:gd name="connsiteX7" fmla="*/ 342900 w 1562100"/>
              <a:gd name="connsiteY7" fmla="*/ 6488 h 298588"/>
              <a:gd name="connsiteX8" fmla="*/ 114300 w 1562100"/>
              <a:gd name="connsiteY8" fmla="*/ 138 h 298588"/>
              <a:gd name="connsiteX9" fmla="*/ 0 w 1562100"/>
              <a:gd name="connsiteY9" fmla="*/ 12838 h 29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2100" h="298588">
                <a:moveTo>
                  <a:pt x="1562100" y="298588"/>
                </a:moveTo>
                <a:cubicBezTo>
                  <a:pt x="1528233" y="267896"/>
                  <a:pt x="1494367" y="237205"/>
                  <a:pt x="1441450" y="209688"/>
                </a:cubicBezTo>
                <a:cubicBezTo>
                  <a:pt x="1388533" y="182171"/>
                  <a:pt x="1316567" y="156771"/>
                  <a:pt x="1244600" y="133488"/>
                </a:cubicBezTo>
                <a:cubicBezTo>
                  <a:pt x="1172633" y="110205"/>
                  <a:pt x="1079500" y="85863"/>
                  <a:pt x="1009650" y="69988"/>
                </a:cubicBezTo>
                <a:cubicBezTo>
                  <a:pt x="939800" y="54113"/>
                  <a:pt x="887942" y="47763"/>
                  <a:pt x="825500" y="38238"/>
                </a:cubicBezTo>
                <a:cubicBezTo>
                  <a:pt x="763058" y="28713"/>
                  <a:pt x="694267" y="17071"/>
                  <a:pt x="635000" y="12838"/>
                </a:cubicBezTo>
                <a:cubicBezTo>
                  <a:pt x="575733" y="8605"/>
                  <a:pt x="518583" y="13896"/>
                  <a:pt x="469900" y="12838"/>
                </a:cubicBezTo>
                <a:cubicBezTo>
                  <a:pt x="421217" y="11780"/>
                  <a:pt x="342900" y="6488"/>
                  <a:pt x="342900" y="6488"/>
                </a:cubicBezTo>
                <a:cubicBezTo>
                  <a:pt x="283633" y="4371"/>
                  <a:pt x="171450" y="-920"/>
                  <a:pt x="114300" y="138"/>
                </a:cubicBezTo>
                <a:cubicBezTo>
                  <a:pt x="57150" y="1196"/>
                  <a:pt x="0" y="12838"/>
                  <a:pt x="0" y="12838"/>
                </a:cubicBezTo>
              </a:path>
            </a:pathLst>
          </a:custGeom>
          <a:ln w="508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2388" y="270933"/>
            <a:ext cx="6367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 find the </a:t>
            </a:r>
            <a:r>
              <a:rPr lang="en-US" sz="2800" dirty="0" err="1" smtClean="0"/>
              <a:t>orbifold</a:t>
            </a:r>
            <a:r>
              <a:rPr lang="en-US" sz="2800" dirty="0" smtClean="0"/>
              <a:t> of a wallpaper pattern: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05201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5326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05451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05576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4826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04951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05076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04642" y="2269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1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05326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05451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05576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4826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04951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05076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04642" y="1253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05201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505326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05451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505576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4826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504951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505076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504642" y="3285065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05201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505326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05451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505576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04826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504951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505076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504642" y="4298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505201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505326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505451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505576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04826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504951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05076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504642" y="5314948"/>
            <a:ext cx="999066" cy="1015663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742017" y="267758"/>
            <a:ext cx="5662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1: </a:t>
            </a:r>
            <a:r>
              <a:rPr lang="en-US" sz="2800" dirty="0" smtClean="0"/>
              <a:t>Find a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fundamental chamber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3505201" y="3284006"/>
            <a:ext cx="999066" cy="1015663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6600"/>
                </a:solidFill>
              </a:rPr>
              <a:t>F</a:t>
            </a:r>
            <a:endParaRPr lang="en-US" sz="6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8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7" y="541867"/>
            <a:ext cx="838775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Grunbaum’s</a:t>
            </a:r>
            <a:r>
              <a:rPr lang="en-US" sz="2800" b="1" dirty="0" smtClean="0"/>
              <a:t> gripes (2006):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1.</a:t>
            </a:r>
            <a:r>
              <a:rPr lang="en-US" sz="2800" dirty="0" smtClean="0"/>
              <a:t>  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disregards colors when convenient.</a:t>
            </a:r>
          </a:p>
          <a:p>
            <a:r>
              <a:rPr lang="en-US" sz="2800" dirty="0" smtClean="0"/>
              <a:t>      – unfair (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is careful about color).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2.</a:t>
            </a:r>
            <a:r>
              <a:rPr lang="en-US" sz="2800" dirty="0" smtClean="0"/>
              <a:t>  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doesn’t give a clear definition of what</a:t>
            </a:r>
          </a:p>
          <a:p>
            <a:r>
              <a:rPr lang="en-US" sz="2800" dirty="0" smtClean="0"/>
              <a:t>      </a:t>
            </a:r>
            <a:r>
              <a:rPr lang="en-US" sz="2800" dirty="0" err="1" smtClean="0"/>
              <a:t>consitutes</a:t>
            </a:r>
            <a:r>
              <a:rPr lang="en-US" sz="2800" dirty="0" smtClean="0"/>
              <a:t> a </a:t>
            </a:r>
            <a:r>
              <a:rPr lang="en-US" sz="2800" b="1" i="1" dirty="0" smtClean="0"/>
              <a:t>mosaic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3.</a:t>
            </a:r>
            <a:r>
              <a:rPr lang="en-US" sz="2800" dirty="0" smtClean="0"/>
              <a:t>  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includes mosaics that are badly worn</a:t>
            </a:r>
          </a:p>
          <a:p>
            <a:r>
              <a:rPr lang="en-US" sz="2800" dirty="0" smtClean="0"/>
              <a:t>      by time and mosaics found in the Alhambra Museum</a:t>
            </a:r>
          </a:p>
          <a:p>
            <a:r>
              <a:rPr lang="en-US" sz="2800" dirty="0" smtClean="0"/>
              <a:t>      (on the grounds) but not in the palaces themselves.</a:t>
            </a:r>
          </a:p>
          <a:p>
            <a:r>
              <a:rPr lang="en-US" sz="2800" b="1" dirty="0" smtClean="0"/>
              <a:t>      ?????</a:t>
            </a:r>
          </a:p>
        </p:txBody>
      </p:sp>
    </p:spTree>
    <p:extLst>
      <p:ext uri="{BB962C8B-B14F-4D97-AF65-F5344CB8AC3E}">
        <p14:creationId xmlns:p14="http://schemas.microsoft.com/office/powerpoint/2010/main" val="291827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7" y="389467"/>
            <a:ext cx="6421800" cy="1133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My humble opinion:</a:t>
            </a:r>
            <a:endParaRPr lang="en-US" sz="2800" b="1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Visit the Alhambra and decide for yourself.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3" y="1591733"/>
            <a:ext cx="8435255" cy="4433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6536" y="6029986"/>
            <a:ext cx="2870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It’s worth the trip!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517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06" y="-33866"/>
            <a:ext cx="9301974" cy="6939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9402" y="1794941"/>
            <a:ext cx="6635150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55DF3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Homework Problems with Hints</a:t>
            </a:r>
            <a:r>
              <a:rPr lang="en-US" sz="2800" dirty="0" smtClean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Power Point </a:t>
            </a:r>
            <a:r>
              <a:rPr lang="en-US" sz="2800" b="1" dirty="0">
                <a:solidFill>
                  <a:srgbClr val="008000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S</a:t>
            </a:r>
            <a:r>
              <a:rPr lang="en-US" sz="2800" b="1" dirty="0" smtClean="0">
                <a:solidFill>
                  <a:srgbClr val="008000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lide Shows</a:t>
            </a:r>
            <a:r>
              <a:rPr lang="en-US" sz="2800" dirty="0" smtClean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etc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.</a:t>
            </a:r>
          </a:p>
          <a:p>
            <a:pPr algn="ctr"/>
            <a:endParaRPr lang="en-US" sz="2800" dirty="0">
              <a:effectLst>
                <a:glow rad="1270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 algn="ctr"/>
            <a:r>
              <a:rPr lang="en-US" sz="2800" dirty="0" smtClean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can be found at:</a:t>
            </a:r>
          </a:p>
          <a:p>
            <a:pPr algn="ctr"/>
            <a:endParaRPr lang="en-US" sz="2800" dirty="0">
              <a:effectLst>
                <a:glow rad="1270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 algn="ctr"/>
            <a:r>
              <a:rPr lang="en-US" sz="2800" dirty="0" smtClean="0"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  <a:hlinkClick r:id="rId3"/>
              </a:rPr>
              <a:t>http://people.uwm.edu/ancel/sciencebag/</a:t>
            </a:r>
            <a:endParaRPr lang="en-US" sz="2800" dirty="0">
              <a:effectLst>
                <a:glow rad="1270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39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8717" y="2015065"/>
            <a:ext cx="1767204" cy="156966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F</a:t>
            </a:r>
            <a:endParaRPr lang="en-US" sz="9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53056" y="406400"/>
            <a:ext cx="6682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</a:t>
            </a:r>
            <a:r>
              <a:rPr lang="en-US" sz="2800" dirty="0" smtClean="0"/>
              <a:t>:  Let elements of symmetry group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identify</a:t>
            </a:r>
            <a:r>
              <a:rPr lang="en-US" sz="2800" dirty="0" smtClean="0"/>
              <a:t> parts of the fundamental chamber.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980262" y="2015067"/>
            <a:ext cx="0" cy="1569508"/>
          </a:xfrm>
          <a:prstGeom prst="line">
            <a:avLst/>
          </a:prstGeom>
          <a:ln w="635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0729" y="2015067"/>
            <a:ext cx="0" cy="1569508"/>
          </a:xfrm>
          <a:prstGeom prst="line">
            <a:avLst/>
          </a:prstGeom>
          <a:ln w="635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09670" y="2611967"/>
            <a:ext cx="0" cy="80010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78145" y="2611967"/>
            <a:ext cx="0" cy="80010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76968" y="2015067"/>
            <a:ext cx="1837055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39248" y="2016125"/>
            <a:ext cx="607695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6968" y="3583517"/>
            <a:ext cx="1837055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39248" y="3584575"/>
            <a:ext cx="607695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567" y="2641601"/>
            <a:ext cx="1592148" cy="25569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07" y="4080932"/>
            <a:ext cx="2827748" cy="27770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6535" y="5469466"/>
            <a:ext cx="3482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orbifold</a:t>
            </a:r>
            <a:r>
              <a:rPr lang="en-US" sz="2800" dirty="0" smtClean="0"/>
              <a:t> is a torus!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 rot="1304207">
            <a:off x="3355157" y="3108871"/>
            <a:ext cx="522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</a:rPr>
              <a:t>≈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 rot="1304207">
            <a:off x="5691957" y="4192601"/>
            <a:ext cx="522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</a:rPr>
              <a:t>≈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2810933" y="6146801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Orbifold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6600"/>
                </a:solidFill>
              </a:rPr>
              <a:t>symbol</a:t>
            </a:r>
            <a:r>
              <a:rPr lang="en-US" sz="2800" dirty="0" smtClean="0"/>
              <a:t>: </a:t>
            </a:r>
            <a:r>
              <a:rPr lang="en-US" sz="2800" b="1" dirty="0" smtClean="0"/>
              <a:t>T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01828" y="1507068"/>
            <a:ext cx="508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</a:t>
            </a:r>
            <a:r>
              <a:rPr lang="en-US" sz="3600" b="1" dirty="0" smtClean="0">
                <a:solidFill>
                  <a:srgbClr val="FF6600"/>
                </a:solidFill>
              </a:rPr>
              <a:t>≈</a:t>
            </a:r>
            <a:r>
              <a:rPr lang="en-US" sz="2800" dirty="0" smtClean="0"/>
              <a:t> means “is </a:t>
            </a:r>
            <a:r>
              <a:rPr lang="en-US" sz="2800" dirty="0" err="1" smtClean="0"/>
              <a:t>homeomorphic</a:t>
            </a:r>
            <a:r>
              <a:rPr lang="en-US" sz="2800" dirty="0" smtClean="0"/>
              <a:t> to”)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564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59163" y="-552095"/>
            <a:ext cx="5074404" cy="6415656"/>
          </a:xfrm>
          <a:prstGeom prst="rect">
            <a:avLst/>
          </a:prstGeom>
          <a:effectLst/>
        </p:spPr>
      </p:pic>
      <p:cxnSp>
        <p:nvCxnSpPr>
          <p:cNvPr id="6" name="Straight Connector 5"/>
          <p:cNvCxnSpPr>
            <a:stCxn id="4" idx="2"/>
            <a:endCxn id="4" idx="0"/>
          </p:cNvCxnSpPr>
          <p:nvPr/>
        </p:nvCxnSpPr>
        <p:spPr>
          <a:xfrm flipH="1">
            <a:off x="1388537" y="2655733"/>
            <a:ext cx="6415656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66637" y="114300"/>
            <a:ext cx="0" cy="5084233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4-Point Star 8"/>
          <p:cNvSpPr/>
          <p:nvPr/>
        </p:nvSpPr>
        <p:spPr>
          <a:xfrm>
            <a:off x="1913467" y="6231466"/>
            <a:ext cx="372533" cy="372533"/>
          </a:xfrm>
          <a:prstGeom prst="star4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20799" y="5858933"/>
            <a:ext cx="1625600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15734" y="5604933"/>
            <a:ext cx="1587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eflection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472267" y="6163733"/>
            <a:ext cx="16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/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 – twist</a:t>
            </a:r>
            <a:endParaRPr lang="en-US" sz="2800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4588933" y="1353612"/>
            <a:ext cx="647700" cy="640287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380067" y="1345163"/>
            <a:ext cx="6430433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40860" y="110067"/>
            <a:ext cx="0" cy="5075766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4-Point Star 9"/>
          <p:cNvSpPr/>
          <p:nvPr/>
        </p:nvSpPr>
        <p:spPr>
          <a:xfrm>
            <a:off x="4398433" y="1811884"/>
            <a:ext cx="372533" cy="372533"/>
          </a:xfrm>
          <a:prstGeom prst="star4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961468" y="1693333"/>
            <a:ext cx="1727199" cy="40470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72691" y="5604943"/>
            <a:ext cx="21602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Fundamental </a:t>
            </a:r>
          </a:p>
          <a:p>
            <a:r>
              <a:rPr lang="en-US" sz="2800" b="1" dirty="0" smtClean="0"/>
              <a:t>chamber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675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2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0299" y="270951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Fundamental chamber</a:t>
            </a:r>
            <a:endParaRPr lang="en-US" sz="2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1" y="1071062"/>
            <a:ext cx="1340996" cy="143510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511302" y="1044605"/>
            <a:ext cx="1351491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77610" y="1012854"/>
            <a:ext cx="0" cy="1494367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513418" y="2506177"/>
            <a:ext cx="1402325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10243" y="1009679"/>
            <a:ext cx="0" cy="1492250"/>
          </a:xfrm>
          <a:prstGeom prst="line">
            <a:avLst/>
          </a:prstGeom>
          <a:ln w="635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4-Point Star 17"/>
          <p:cNvSpPr/>
          <p:nvPr/>
        </p:nvSpPr>
        <p:spPr>
          <a:xfrm>
            <a:off x="1287991" y="2284969"/>
            <a:ext cx="440267" cy="440267"/>
          </a:xfrm>
          <a:prstGeom prst="star4">
            <a:avLst/>
          </a:prstGeom>
          <a:solidFill>
            <a:srgbClr val="3366FF"/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497" y="3860814"/>
            <a:ext cx="1796125" cy="20997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61288" y="3826950"/>
            <a:ext cx="372489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Orbifold</a:t>
            </a:r>
            <a:r>
              <a:rPr lang="en-US" sz="2800" b="1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cone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Order 4 cone point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Mirror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Order 2 corner point</a:t>
            </a:r>
          </a:p>
          <a:p>
            <a:r>
              <a:rPr lang="en-US" sz="2800" b="1" dirty="0" err="1" smtClean="0">
                <a:solidFill>
                  <a:srgbClr val="FF6600"/>
                </a:solidFill>
              </a:rPr>
              <a:t>Orbifold</a:t>
            </a:r>
            <a:r>
              <a:rPr lang="en-US" sz="2800" b="1" dirty="0" smtClean="0">
                <a:solidFill>
                  <a:srgbClr val="FF6600"/>
                </a:solidFill>
              </a:rPr>
              <a:t> symbol</a:t>
            </a:r>
            <a:r>
              <a:rPr lang="en-US" sz="2800" dirty="0" smtClean="0"/>
              <a:t>:  </a:t>
            </a:r>
            <a:r>
              <a:rPr lang="en-US" sz="2800" b="1" dirty="0" smtClean="0"/>
              <a:t>D</a:t>
            </a:r>
            <a:r>
              <a:rPr lang="en-US" sz="2800" b="1" dirty="0" smtClean="0">
                <a:solidFill>
                  <a:srgbClr val="3366FF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m2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4153" y="562822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4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33748" y="4174088"/>
            <a:ext cx="36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0138" y="812800"/>
            <a:ext cx="33198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two mirrors</a:t>
            </a:r>
          </a:p>
          <a:p>
            <a:r>
              <a:rPr lang="en-US" sz="2800" dirty="0" smtClean="0"/>
              <a:t>¼-twist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8000"/>
                </a:solidFill>
              </a:rPr>
              <a:t>G</a:t>
            </a:r>
            <a:r>
              <a:rPr lang="en-US" sz="2800" b="1" dirty="0" smtClean="0">
                <a:solidFill>
                  <a:srgbClr val="008000"/>
                </a:solidFill>
              </a:rPr>
              <a:t>reen arrows </a:t>
            </a:r>
            <a:r>
              <a:rPr lang="en-US" sz="2800" dirty="0" smtClean="0"/>
              <a:t>are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dentified</a:t>
            </a:r>
            <a:r>
              <a:rPr lang="en-US" sz="2800" dirty="0" smtClean="0"/>
              <a:t> by </a:t>
            </a:r>
            <a:r>
              <a:rPr lang="en-US" sz="2800" b="1" dirty="0" smtClean="0">
                <a:solidFill>
                  <a:srgbClr val="3366FF"/>
                </a:solidFill>
              </a:rPr>
              <a:t>¼-twist</a:t>
            </a:r>
            <a:r>
              <a:rPr lang="en-US" sz="2800" dirty="0" smtClean="0"/>
              <a:t>.  </a:t>
            </a:r>
            <a:endParaRPr lang="en-US" sz="28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201841" y="1129239"/>
            <a:ext cx="706963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4-Point Star 35"/>
          <p:cNvSpPr/>
          <p:nvPr/>
        </p:nvSpPr>
        <p:spPr>
          <a:xfrm>
            <a:off x="5541451" y="1299627"/>
            <a:ext cx="440267" cy="440267"/>
          </a:xfrm>
          <a:prstGeom prst="star4">
            <a:avLst/>
          </a:prstGeom>
          <a:solidFill>
            <a:srgbClr val="3366FF"/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22032" y="3429022"/>
            <a:ext cx="476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31784" y="6317847"/>
            <a:ext cx="2816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b="1" dirty="0" smtClean="0"/>
              <a:t>D</a:t>
            </a:r>
            <a:r>
              <a:rPr lang="en-US" sz="2800" dirty="0" smtClean="0"/>
              <a:t> stands for </a:t>
            </a:r>
            <a:r>
              <a:rPr lang="en-US" sz="2800" i="1" dirty="0" smtClean="0"/>
              <a:t>disk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384928" y="4309547"/>
            <a:ext cx="0" cy="1622425"/>
          </a:xfrm>
          <a:prstGeom prst="line">
            <a:avLst/>
          </a:prstGeom>
          <a:ln w="635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53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/>
      <p:bldP spid="36" grpId="0" animBg="1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234555"/>
              </p:ext>
            </p:extLst>
          </p:nvPr>
        </p:nvGraphicFramePr>
        <p:xfrm>
          <a:off x="-846576" y="-2641965"/>
          <a:ext cx="10644752" cy="8896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Document" r:id="rId4" imgW="15379700" imgH="12852400" progId="Word.Document.12">
                  <p:embed/>
                </p:oleObj>
              </mc:Choice>
              <mc:Fallback>
                <p:oleObj name="Document" r:id="rId4" imgW="15379700" imgH="1285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846576" y="-2641965"/>
                        <a:ext cx="10644752" cy="8896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6165850" y="54567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46742" y="644101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69025" y="41179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99050" y="-1859486"/>
            <a:ext cx="3517900" cy="20256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169025" y="76201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69025" y="14065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69025" y="27590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169025" y="-1285874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803650" y="54567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06825" y="41179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806825" y="76201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806825" y="14065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06825" y="27590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997450" y="47963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00625" y="34575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000625" y="-584199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000625" y="7461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000625" y="20986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34250" y="47963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337425" y="34575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337425" y="-584199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337425" y="7461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337425" y="20986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647950" y="47963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651125" y="34575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651125" y="-584199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651125" y="7461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51125" y="20986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1150" y="47963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14325" y="34575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14325" y="-584199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14325" y="7461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14325" y="20986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479550" y="54567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482725" y="41179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2725" y="76201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482725" y="14065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482725" y="27590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-831850" y="54567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-828675" y="41179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-828675" y="76201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-828675" y="14065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-828675" y="27590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515350" y="545676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8518525" y="41179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8518525" y="76201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518525" y="140652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518525" y="27590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100667" y="6214534"/>
            <a:ext cx="1599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/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-twist</a:t>
            </a:r>
            <a:endParaRPr lang="en-US" sz="2800" dirty="0"/>
          </a:p>
        </p:txBody>
      </p:sp>
      <p:sp>
        <p:nvSpPr>
          <p:cNvPr id="76" name="Parallelogram 75"/>
          <p:cNvSpPr/>
          <p:nvPr/>
        </p:nvSpPr>
        <p:spPr>
          <a:xfrm rot="16200000">
            <a:off x="2322176" y="2620621"/>
            <a:ext cx="2022786" cy="1181469"/>
          </a:xfrm>
          <a:prstGeom prst="parallelogram">
            <a:avLst>
              <a:gd name="adj" fmla="val 54719"/>
            </a:avLst>
          </a:prstGeom>
          <a:solidFill>
            <a:srgbClr val="F55DF3">
              <a:alpha val="50000"/>
            </a:srgbClr>
          </a:solidFill>
          <a:ln w="50800">
            <a:solidFill>
              <a:srgbClr val="F55D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5452532" y="6214534"/>
            <a:ext cx="3489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55DF3"/>
                </a:solidFill>
              </a:rPr>
              <a:t>Fundamental chamber</a:t>
            </a:r>
            <a:endParaRPr lang="en-US" sz="2800" dirty="0">
              <a:solidFill>
                <a:srgbClr val="F55DF3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3742268" y="3369734"/>
            <a:ext cx="2726265" cy="296333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1270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85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5" grpId="0"/>
      <p:bldP spid="76" grpId="0" animBg="1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502958" y="31527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02958" y="17938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47258" y="24923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47258" y="1133476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 rot="16200000">
            <a:off x="1018309" y="1655421"/>
            <a:ext cx="2022786" cy="1181469"/>
          </a:xfrm>
          <a:prstGeom prst="parallelogram">
            <a:avLst>
              <a:gd name="adj" fmla="val 54719"/>
            </a:avLst>
          </a:prstGeom>
          <a:solidFill>
            <a:srgbClr val="F55DF3">
              <a:alpha val="50000"/>
            </a:srgbClr>
          </a:solidFill>
          <a:ln w="25400">
            <a:solidFill>
              <a:srgbClr val="F55DF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4433" y="4533900"/>
            <a:ext cx="4117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Arrows of same color </a:t>
            </a:r>
          </a:p>
          <a:p>
            <a:r>
              <a:rPr lang="en-US" sz="2800" dirty="0" smtClean="0"/>
              <a:t>are identified by </a:t>
            </a:r>
            <a:r>
              <a:rPr lang="en-US" sz="2800" b="1" dirty="0" smtClean="0">
                <a:solidFill>
                  <a:srgbClr val="3366FF"/>
                </a:solidFill>
              </a:rPr>
              <a:t>1/3-twist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98600" y="2647709"/>
            <a:ext cx="1044575" cy="568566"/>
          </a:xfrm>
          <a:prstGeom prst="straightConnector1">
            <a:avLst/>
          </a:prstGeom>
          <a:ln w="76200">
            <a:solidFill>
              <a:srgbClr val="30DDC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38275" y="1304926"/>
            <a:ext cx="0" cy="1196974"/>
          </a:xfrm>
          <a:prstGeom prst="straightConnector1">
            <a:avLst/>
          </a:prstGeom>
          <a:ln w="76200">
            <a:solidFill>
              <a:srgbClr val="30DDC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06426" y="1276350"/>
            <a:ext cx="1055799" cy="574675"/>
          </a:xfrm>
          <a:prstGeom prst="straightConnector1">
            <a:avLst/>
          </a:prstGeom>
          <a:ln w="76200">
            <a:solidFill>
              <a:srgbClr val="FFA016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619375" y="1952626"/>
            <a:ext cx="0" cy="1196974"/>
          </a:xfrm>
          <a:prstGeom prst="straightConnector1">
            <a:avLst/>
          </a:prstGeom>
          <a:ln w="76200">
            <a:solidFill>
              <a:srgbClr val="FFA016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2499" y="436047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Fundamental chamber</a:t>
            </a:r>
            <a:endParaRPr lang="en-US" sz="2800" b="1" dirty="0"/>
          </a:p>
        </p:txBody>
      </p:sp>
      <p:sp>
        <p:nvSpPr>
          <p:cNvPr id="20" name="Oval 19"/>
          <p:cNvSpPr/>
          <p:nvPr/>
        </p:nvSpPr>
        <p:spPr>
          <a:xfrm>
            <a:off x="1088042" y="3786717"/>
            <a:ext cx="194733" cy="19473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41967" y="3560234"/>
            <a:ext cx="138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smtClean="0"/>
              <a:t>1</a:t>
            </a:r>
            <a:r>
              <a:rPr lang="en-US" sz="2800" dirty="0" smtClean="0"/>
              <a:t>/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-twist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3987410" y="1498614"/>
            <a:ext cx="375112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Orbifold</a:t>
            </a:r>
            <a:r>
              <a:rPr lang="en-US" sz="2800" b="1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“turnover”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or “samosa”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Three order </a:t>
            </a:r>
            <a:r>
              <a:rPr lang="en-US" sz="2800" dirty="0">
                <a:solidFill>
                  <a:srgbClr val="3366FF"/>
                </a:solidFill>
              </a:rPr>
              <a:t>3</a:t>
            </a:r>
            <a:r>
              <a:rPr lang="en-US" sz="2800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cone points</a:t>
            </a:r>
          </a:p>
          <a:p>
            <a:r>
              <a:rPr lang="en-US" sz="2800" b="1" dirty="0" err="1" smtClean="0">
                <a:solidFill>
                  <a:srgbClr val="FF6600"/>
                </a:solidFill>
              </a:rPr>
              <a:t>Orbifold</a:t>
            </a:r>
            <a:r>
              <a:rPr lang="en-US" sz="2800" b="1" dirty="0" smtClean="0">
                <a:solidFill>
                  <a:srgbClr val="FF6600"/>
                </a:solidFill>
              </a:rPr>
              <a:t> symbol</a:t>
            </a:r>
            <a:r>
              <a:rPr lang="en-US" sz="2800" dirty="0" smtClean="0"/>
              <a:t>:  </a:t>
            </a:r>
            <a:r>
              <a:rPr lang="en-US" sz="2800" b="1" dirty="0" smtClean="0"/>
              <a:t>S</a:t>
            </a:r>
            <a:r>
              <a:rPr lang="en-US" sz="2800" b="1" dirty="0" smtClean="0">
                <a:solidFill>
                  <a:srgbClr val="3366FF"/>
                </a:solidFill>
              </a:rPr>
              <a:t>333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</a:t>
            </a:r>
            <a:r>
              <a:rPr lang="en-US" sz="2800" b="1" dirty="0" smtClean="0">
                <a:solidFill>
                  <a:srgbClr val="000000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 stands for 2-sphere.)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245350" y="2533650"/>
            <a:ext cx="203200" cy="6096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1851" y="2482851"/>
            <a:ext cx="165100" cy="70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45350" y="2533650"/>
            <a:ext cx="203200" cy="6096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3481513">
            <a:off x="8293099" y="3117851"/>
            <a:ext cx="203200" cy="6096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3481513">
            <a:off x="8229600" y="3067052"/>
            <a:ext cx="165100" cy="70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3481513">
            <a:off x="8293099" y="3117851"/>
            <a:ext cx="203200" cy="6096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8400171">
            <a:off x="8312150" y="1930400"/>
            <a:ext cx="203200" cy="6096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8400171">
            <a:off x="8248651" y="1879601"/>
            <a:ext cx="165100" cy="70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8400171">
            <a:off x="8312150" y="1930400"/>
            <a:ext cx="203200" cy="6096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16200000">
            <a:off x="6667500" y="1905000"/>
            <a:ext cx="2150872" cy="1854200"/>
          </a:xfrm>
          <a:prstGeom prst="triangl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443133" y="25717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3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78850" y="38163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3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78850" y="127000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3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7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00" y="220134"/>
            <a:ext cx="782320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previous wallpaper pattern is a simplification of: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– a drawing by Jose </a:t>
            </a:r>
            <a:r>
              <a:rPr lang="en-US" sz="2800" dirty="0" err="1" smtClean="0"/>
              <a:t>Montesinos</a:t>
            </a:r>
            <a:r>
              <a:rPr lang="en-US" sz="2800" dirty="0" smtClean="0"/>
              <a:t> illustrating the</a:t>
            </a:r>
          </a:p>
          <a:p>
            <a:r>
              <a:rPr lang="en-US" sz="2800" dirty="0" smtClean="0"/>
              <a:t>the wallpaper pattern implicit in the Alhambra tile: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34" y="2059111"/>
            <a:ext cx="3980940" cy="4544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2273300"/>
            <a:ext cx="46355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co-Harris.Floor Mirador de Lindaraja .P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24" y="704850"/>
            <a:ext cx="6601609" cy="4409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3" y="5757337"/>
            <a:ext cx="5922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Alhambra.  Floor.  </a:t>
            </a:r>
            <a:r>
              <a:rPr lang="en-US" sz="2800" dirty="0" err="1" smtClean="0"/>
              <a:t>Mirador</a:t>
            </a:r>
            <a:r>
              <a:rPr lang="en-US" sz="2800" dirty="0" smtClean="0"/>
              <a:t> de </a:t>
            </a:r>
            <a:r>
              <a:rPr lang="en-US" sz="2800" dirty="0" err="1" smtClean="0"/>
              <a:t>Lindaraja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165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8149</TotalTime>
  <Words>962</Words>
  <Application>Microsoft Macintosh PowerPoint</Application>
  <PresentationFormat>On-screen Show (4:3)</PresentationFormat>
  <Paragraphs>216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Symmetry  and the  Alhambra Mosaics</dc:title>
  <dc:creator>Fredric Ancel</dc:creator>
  <cp:lastModifiedBy>Fredric Ancel</cp:lastModifiedBy>
  <cp:revision>786</cp:revision>
  <dcterms:created xsi:type="dcterms:W3CDTF">2017-02-16T21:06:00Z</dcterms:created>
  <dcterms:modified xsi:type="dcterms:W3CDTF">2017-04-27T14:30:27Z</dcterms:modified>
</cp:coreProperties>
</file>