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323" r:id="rId3"/>
    <p:sldId id="327" r:id="rId4"/>
    <p:sldId id="294" r:id="rId5"/>
    <p:sldId id="325" r:id="rId6"/>
    <p:sldId id="339" r:id="rId7"/>
    <p:sldId id="326" r:id="rId8"/>
    <p:sldId id="324" r:id="rId9"/>
    <p:sldId id="328" r:id="rId10"/>
    <p:sldId id="329" r:id="rId11"/>
    <p:sldId id="330" r:id="rId12"/>
    <p:sldId id="331" r:id="rId13"/>
    <p:sldId id="332" r:id="rId14"/>
    <p:sldId id="320" r:id="rId15"/>
    <p:sldId id="340" r:id="rId16"/>
    <p:sldId id="299" r:id="rId17"/>
    <p:sldId id="317" r:id="rId18"/>
    <p:sldId id="315" r:id="rId19"/>
    <p:sldId id="321" r:id="rId20"/>
    <p:sldId id="335" r:id="rId21"/>
    <p:sldId id="334" r:id="rId22"/>
    <p:sldId id="338" r:id="rId23"/>
    <p:sldId id="336" r:id="rId24"/>
    <p:sldId id="337" r:id="rId25"/>
    <p:sldId id="333" r:id="rId26"/>
    <p:sldId id="322" r:id="rId27"/>
  </p:sldIdLst>
  <p:sldSz cx="9144000" cy="6858000" type="screen4x3"/>
  <p:notesSz cx="6669088" cy="9926638"/>
  <p:defaultTextStyle>
    <a:defPPr>
      <a:defRPr lang="ru-RU"/>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CD"/>
    <a:srgbClr val="C8E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autoAdjust="0"/>
  </p:normalViewPr>
  <p:slideViewPr>
    <p:cSldViewPr>
      <p:cViewPr varScale="1">
        <p:scale>
          <a:sx n="69" d="100"/>
          <a:sy n="69" d="100"/>
        </p:scale>
        <p:origin x="1224" y="44"/>
      </p:cViewPr>
      <p:guideLst>
        <p:guide orient="horz" pos="2160"/>
        <p:guide pos="2880"/>
      </p:guideLst>
    </p:cSldViewPr>
  </p:slideViewPr>
  <p:outlineViewPr>
    <p:cViewPr>
      <p:scale>
        <a:sx n="33" d="100"/>
        <a:sy n="33" d="100"/>
      </p:scale>
      <p:origin x="0" y="496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dirty="0"/>
          </a:p>
        </p:txBody>
      </p:sp>
      <p:sp>
        <p:nvSpPr>
          <p:cNvPr id="5120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dirty="0"/>
          </a:p>
        </p:txBody>
      </p:sp>
      <p:sp>
        <p:nvSpPr>
          <p:cNvPr id="205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120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dirty="0"/>
          </a:p>
        </p:txBody>
      </p:sp>
      <p:sp>
        <p:nvSpPr>
          <p:cNvPr id="5120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E7787F9-3D14-46F8-8908-113942FA9E1E}" type="slidenum">
              <a:rPr lang="ru-RU" altLang="en-US"/>
              <a:pPr>
                <a:defRPr/>
              </a:pPr>
              <a:t>‹#›</a:t>
            </a:fld>
            <a:endParaRPr lang="ru-RU"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CD05D41-C148-4E2F-8E14-AE0C40413CD8}" type="slidenum">
              <a:rPr lang="ru-RU" altLang="en-US"/>
              <a:pPr>
                <a:defRPr/>
              </a:pPr>
              <a:t>‹#›</a:t>
            </a:fld>
            <a:endParaRPr lang="ru-RU" altLang="en-US" dirty="0"/>
          </a:p>
        </p:txBody>
      </p:sp>
    </p:spTree>
    <p:extLst>
      <p:ext uri="{BB962C8B-B14F-4D97-AF65-F5344CB8AC3E}">
        <p14:creationId xmlns:p14="http://schemas.microsoft.com/office/powerpoint/2010/main" val="110704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5EFCC23C-AB63-4395-98E0-3612E504ABE2}" type="slidenum">
              <a:rPr lang="ru-RU" altLang="en-US"/>
              <a:pPr>
                <a:defRPr/>
              </a:pPr>
              <a:t>‹#›</a:t>
            </a:fld>
            <a:endParaRPr lang="ru-RU" altLang="en-US" dirty="0"/>
          </a:p>
        </p:txBody>
      </p:sp>
    </p:spTree>
    <p:extLst>
      <p:ext uri="{BB962C8B-B14F-4D97-AF65-F5344CB8AC3E}">
        <p14:creationId xmlns:p14="http://schemas.microsoft.com/office/powerpoint/2010/main" val="92428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A8B81594-6017-465C-960E-A92B7DCAC73E}" type="slidenum">
              <a:rPr lang="ru-RU" altLang="en-US"/>
              <a:pPr>
                <a:defRPr/>
              </a:pPr>
              <a:t>‹#›</a:t>
            </a:fld>
            <a:endParaRPr lang="ru-RU" altLang="en-US" dirty="0"/>
          </a:p>
        </p:txBody>
      </p:sp>
    </p:spTree>
    <p:extLst>
      <p:ext uri="{BB962C8B-B14F-4D97-AF65-F5344CB8AC3E}">
        <p14:creationId xmlns:p14="http://schemas.microsoft.com/office/powerpoint/2010/main" val="148765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643D39A9-9606-4C9A-AB42-8792E946AB41}" type="slidenum">
              <a:rPr lang="ru-RU" altLang="en-US"/>
              <a:pPr>
                <a:defRPr/>
              </a:pPr>
              <a:t>‹#›</a:t>
            </a:fld>
            <a:endParaRPr lang="ru-RU" altLang="en-US" dirty="0"/>
          </a:p>
        </p:txBody>
      </p:sp>
    </p:spTree>
    <p:extLst>
      <p:ext uri="{BB962C8B-B14F-4D97-AF65-F5344CB8AC3E}">
        <p14:creationId xmlns:p14="http://schemas.microsoft.com/office/powerpoint/2010/main" val="172054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DB9ED825-D13B-42A1-A125-C48D00CCE67C}" type="slidenum">
              <a:rPr lang="ru-RU" altLang="en-US"/>
              <a:pPr>
                <a:defRPr/>
              </a:pPr>
              <a:t>‹#›</a:t>
            </a:fld>
            <a:endParaRPr lang="ru-RU" altLang="en-US" dirty="0"/>
          </a:p>
        </p:txBody>
      </p:sp>
    </p:spTree>
    <p:extLst>
      <p:ext uri="{BB962C8B-B14F-4D97-AF65-F5344CB8AC3E}">
        <p14:creationId xmlns:p14="http://schemas.microsoft.com/office/powerpoint/2010/main" val="116908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a:ln/>
        </p:spPr>
        <p:txBody>
          <a:bodyPr/>
          <a:lstStyle>
            <a:lvl1pPr>
              <a:defRPr/>
            </a:lvl1pPr>
          </a:lstStyle>
          <a:p>
            <a:pPr>
              <a:defRPr/>
            </a:pPr>
            <a:endParaRPr lang="ru-RU" dirty="0"/>
          </a:p>
        </p:txBody>
      </p:sp>
      <p:sp>
        <p:nvSpPr>
          <p:cNvPr id="7"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8" name="Rectangle 6"/>
          <p:cNvSpPr>
            <a:spLocks noGrp="1" noChangeArrowheads="1"/>
          </p:cNvSpPr>
          <p:nvPr>
            <p:ph type="sldNum" sz="quarter" idx="12"/>
          </p:nvPr>
        </p:nvSpPr>
        <p:spPr>
          <a:ln/>
        </p:spPr>
        <p:txBody>
          <a:bodyPr/>
          <a:lstStyle>
            <a:lvl1pPr>
              <a:defRPr/>
            </a:lvl1pPr>
          </a:lstStyle>
          <a:p>
            <a:pPr>
              <a:defRPr/>
            </a:pPr>
            <a:fld id="{782F8042-191F-4C8C-BC89-BA0179FF91F4}" type="slidenum">
              <a:rPr lang="ru-RU" altLang="en-US"/>
              <a:pPr>
                <a:defRPr/>
              </a:pPr>
              <a:t>‹#›</a:t>
            </a:fld>
            <a:endParaRPr lang="ru-RU" altLang="en-US" dirty="0"/>
          </a:p>
        </p:txBody>
      </p:sp>
    </p:spTree>
    <p:extLst>
      <p:ext uri="{BB962C8B-B14F-4D97-AF65-F5344CB8AC3E}">
        <p14:creationId xmlns:p14="http://schemas.microsoft.com/office/powerpoint/2010/main" val="352247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A97E8A8-A9F2-46CB-B91F-5EBF1AC89840}" type="slidenum">
              <a:rPr lang="ru-RU" altLang="en-US"/>
              <a:pPr>
                <a:defRPr/>
              </a:pPr>
              <a:t>‹#›</a:t>
            </a:fld>
            <a:endParaRPr lang="ru-RU" altLang="en-US" dirty="0"/>
          </a:p>
        </p:txBody>
      </p:sp>
    </p:spTree>
    <p:extLst>
      <p:ext uri="{BB962C8B-B14F-4D97-AF65-F5344CB8AC3E}">
        <p14:creationId xmlns:p14="http://schemas.microsoft.com/office/powerpoint/2010/main" val="108187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C284C942-6CCC-4E90-8427-8A3C1DE7E899}" type="slidenum">
              <a:rPr lang="ru-RU" altLang="en-US"/>
              <a:pPr>
                <a:defRPr/>
              </a:pPr>
              <a:t>‹#›</a:t>
            </a:fld>
            <a:endParaRPr lang="ru-RU" altLang="en-US" dirty="0"/>
          </a:p>
        </p:txBody>
      </p:sp>
    </p:spTree>
    <p:extLst>
      <p:ext uri="{BB962C8B-B14F-4D97-AF65-F5344CB8AC3E}">
        <p14:creationId xmlns:p14="http://schemas.microsoft.com/office/powerpoint/2010/main" val="36570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0071C3E0-F053-4595-AF95-DE8868595102}" type="slidenum">
              <a:rPr lang="ru-RU" altLang="en-US"/>
              <a:pPr>
                <a:defRPr/>
              </a:pPr>
              <a:t>‹#›</a:t>
            </a:fld>
            <a:endParaRPr lang="ru-RU" altLang="en-US" dirty="0"/>
          </a:p>
        </p:txBody>
      </p:sp>
    </p:spTree>
    <p:extLst>
      <p:ext uri="{BB962C8B-B14F-4D97-AF65-F5344CB8AC3E}">
        <p14:creationId xmlns:p14="http://schemas.microsoft.com/office/powerpoint/2010/main" val="129354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6C33CF74-4848-4CFF-85E6-7F9A6EC98033}" type="slidenum">
              <a:rPr lang="ru-RU" altLang="en-US"/>
              <a:pPr>
                <a:defRPr/>
              </a:pPr>
              <a:t>‹#›</a:t>
            </a:fld>
            <a:endParaRPr lang="ru-RU" altLang="en-US" dirty="0"/>
          </a:p>
        </p:txBody>
      </p:sp>
    </p:spTree>
    <p:extLst>
      <p:ext uri="{BB962C8B-B14F-4D97-AF65-F5344CB8AC3E}">
        <p14:creationId xmlns:p14="http://schemas.microsoft.com/office/powerpoint/2010/main" val="220466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E78555D4-1A3E-487A-BF45-A8407A00028B}" type="slidenum">
              <a:rPr lang="ru-RU" altLang="en-US"/>
              <a:pPr>
                <a:defRPr/>
              </a:pPr>
              <a:t>‹#›</a:t>
            </a:fld>
            <a:endParaRPr lang="ru-RU" altLang="en-US" dirty="0"/>
          </a:p>
        </p:txBody>
      </p:sp>
    </p:spTree>
    <p:extLst>
      <p:ext uri="{BB962C8B-B14F-4D97-AF65-F5344CB8AC3E}">
        <p14:creationId xmlns:p14="http://schemas.microsoft.com/office/powerpoint/2010/main" val="95558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169CB561-EEF9-4CD5-A0C9-D764578ED7DD}" type="slidenum">
              <a:rPr lang="ru-RU" altLang="en-US"/>
              <a:pPr>
                <a:defRPr/>
              </a:pPr>
              <a:t>‹#›</a:t>
            </a:fld>
            <a:endParaRPr lang="ru-RU" altLang="en-US" dirty="0"/>
          </a:p>
        </p:txBody>
      </p:sp>
    </p:spTree>
    <p:extLst>
      <p:ext uri="{BB962C8B-B14F-4D97-AF65-F5344CB8AC3E}">
        <p14:creationId xmlns:p14="http://schemas.microsoft.com/office/powerpoint/2010/main" val="326510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1818DD71-26D3-45FC-9C22-76452479D0B1}" type="slidenum">
              <a:rPr lang="ru-RU" altLang="en-US"/>
              <a:pPr>
                <a:defRPr/>
              </a:pPr>
              <a:t>‹#›</a:t>
            </a:fld>
            <a:endParaRPr lang="ru-RU" altLang="en-US" dirty="0"/>
          </a:p>
        </p:txBody>
      </p:sp>
    </p:spTree>
    <p:extLst>
      <p:ext uri="{BB962C8B-B14F-4D97-AF65-F5344CB8AC3E}">
        <p14:creationId xmlns:p14="http://schemas.microsoft.com/office/powerpoint/2010/main" val="151520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BED2E670-648B-4876-A33A-31265CE76462}" type="slidenum">
              <a:rPr lang="ru-RU" altLang="en-US"/>
              <a:pPr>
                <a:defRPr/>
              </a:pPr>
              <a:t>‹#›</a:t>
            </a:fld>
            <a:endParaRPr lang="ru-RU" altLang="en-US" dirty="0"/>
          </a:p>
        </p:txBody>
      </p:sp>
    </p:spTree>
    <p:extLst>
      <p:ext uri="{BB962C8B-B14F-4D97-AF65-F5344CB8AC3E}">
        <p14:creationId xmlns:p14="http://schemas.microsoft.com/office/powerpoint/2010/main" val="253591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8E1E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1EDF45D-8891-4238-A37A-F2E0BF6FEEBC}" type="slidenum">
              <a:rPr lang="ru-RU" altLang="en-US"/>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Droplet_Cluster.avi"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sz="quarter"/>
          </p:nvPr>
        </p:nvSpPr>
        <p:spPr>
          <a:xfrm>
            <a:off x="323528" y="337302"/>
            <a:ext cx="8568952" cy="864096"/>
          </a:xfrm>
        </p:spPr>
        <p:txBody>
          <a:bodyPr/>
          <a:lstStyle/>
          <a:p>
            <a:pPr>
              <a:spcBef>
                <a:spcPts val="600"/>
              </a:spcBef>
              <a:spcAft>
                <a:spcPts val="600"/>
              </a:spcAft>
            </a:pP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2000" b="1" noProof="1">
                <a:solidFill>
                  <a:srgbClr val="0070C0"/>
                </a:solidFill>
                <a:latin typeface="Times New Roman" panose="02020603050405020304" pitchFamily="18" charset="0"/>
              </a:rPr>
              <a:t>PHYSICS OF SELF-ASSEMBLED </a:t>
            </a:r>
            <a:r>
              <a:rPr lang="en-GB" sz="2000" b="1" dirty="0">
                <a:solidFill>
                  <a:srgbClr val="0070C0"/>
                </a:solidFill>
                <a:latin typeface="Times New Roman" panose="02020603050405020304" pitchFamily="18" charset="0"/>
                <a:cs typeface="Times New Roman" panose="02020603050405020304" pitchFamily="18" charset="0"/>
              </a:rPr>
              <a:t>LEVITATING CLUSTERS OF WATER DROPLETS</a:t>
            </a:r>
            <a:r>
              <a:rPr lang="ru-RU" altLang="en-US" sz="2000" dirty="0">
                <a:solidFill>
                  <a:srgbClr val="0070C0"/>
                </a:solidFill>
              </a:rPr>
              <a:t/>
            </a:r>
            <a:br>
              <a:rPr lang="ru-RU" altLang="en-US" sz="2000" dirty="0">
                <a:solidFill>
                  <a:srgbClr val="0070C0"/>
                </a:solidFill>
              </a:rPr>
            </a:br>
            <a:r>
              <a:rPr lang="ru-RU" altLang="en-US" sz="2000" b="1" noProof="1">
                <a:solidFill>
                  <a:schemeClr val="accent2"/>
                </a:solidFill>
                <a:latin typeface="Times New Roman" panose="02020603050405020304" pitchFamily="18" charset="0"/>
              </a:rPr>
              <a:t/>
            </a:r>
            <a:br>
              <a:rPr lang="ru-RU" altLang="en-US" sz="2000" b="1" noProof="1">
                <a:solidFill>
                  <a:schemeClr val="accent2"/>
                </a:solidFill>
                <a:latin typeface="Times New Roman" panose="02020603050405020304" pitchFamily="18" charset="0"/>
              </a:rPr>
            </a:br>
            <a:r>
              <a:rPr lang="en-US" altLang="en-US" sz="1800" b="1" noProof="1">
                <a:latin typeface="Times New Roman" panose="02020603050405020304" pitchFamily="18" charset="0"/>
              </a:rPr>
              <a:t>Alexander A. Fedorets </a:t>
            </a:r>
            <a:r>
              <a:rPr lang="en-GB" altLang="en-US" sz="1800" baseline="30000" noProof="1">
                <a:latin typeface="Times New Roman" panose="02020603050405020304" pitchFamily="18" charset="0"/>
              </a:rPr>
              <a:t>1</a:t>
            </a:r>
            <a:r>
              <a:rPr lang="en-US" altLang="en-US" sz="1800" b="1" noProof="1">
                <a:latin typeface="Times New Roman" panose="02020603050405020304" pitchFamily="18" charset="0"/>
              </a:rPr>
              <a:t>, </a:t>
            </a:r>
            <a:r>
              <a:rPr lang="en-GB" altLang="en-US" sz="1800" b="1" noProof="1">
                <a:latin typeface="Times New Roman" panose="02020603050405020304" pitchFamily="18" charset="0"/>
              </a:rPr>
              <a:t>Leonid A. Dombrovsky </a:t>
            </a:r>
            <a:r>
              <a:rPr lang="en-GB" altLang="en-US" sz="1800" baseline="30000" noProof="1">
                <a:latin typeface="Times New Roman" panose="02020603050405020304" pitchFamily="18" charset="0"/>
              </a:rPr>
              <a:t>1,2</a:t>
            </a:r>
            <a:r>
              <a:rPr lang="en-GB" altLang="en-US" sz="1800" b="1" noProof="1">
                <a:latin typeface="Times New Roman" panose="02020603050405020304" pitchFamily="18" charset="0"/>
              </a:rPr>
              <a:t>,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Edward Bormashenko </a:t>
            </a:r>
            <a:r>
              <a:rPr lang="en-GB" altLang="en-US" sz="1800" baseline="30000" noProof="1">
                <a:latin typeface="Times New Roman" panose="02020603050405020304" pitchFamily="18" charset="0"/>
              </a:rPr>
              <a:t>3</a:t>
            </a:r>
            <a:r>
              <a:rPr lang="en-GB" altLang="en-US" sz="1800" b="1" noProof="1">
                <a:latin typeface="Times New Roman" panose="02020603050405020304" pitchFamily="18" charset="0"/>
              </a:rPr>
              <a:t>, Michael Nosonovsky </a:t>
            </a:r>
            <a:r>
              <a:rPr lang="en-GB" altLang="en-US" sz="1800" baseline="30000" noProof="1">
                <a:latin typeface="Times New Roman" panose="02020603050405020304" pitchFamily="18" charset="0"/>
              </a:rPr>
              <a:t>1,4</a:t>
            </a:r>
            <a:r>
              <a:rPr lang="en-US" altLang="en-US" sz="1800" b="1" dirty="0">
                <a:latin typeface="Times New Roman" panose="02020603050405020304" pitchFamily="18" charset="0"/>
              </a:rPr>
              <a:t/>
            </a:r>
            <a:br>
              <a:rPr lang="en-US" altLang="en-US" sz="1800" b="1" dirty="0">
                <a:latin typeface="Times New Roman" panose="02020603050405020304" pitchFamily="18" charset="0"/>
              </a:rPr>
            </a:br>
            <a:r>
              <a:rPr lang="en-US" altLang="en-US" sz="1800" b="1" dirty="0">
                <a:latin typeface="Times New Roman" panose="02020603050405020304" pitchFamily="18" charset="0"/>
              </a:rPr>
              <a:t/>
            </a:r>
            <a:br>
              <a:rPr lang="en-US" altLang="en-US" sz="1800" b="1" dirty="0">
                <a:latin typeface="Times New Roman" panose="02020603050405020304" pitchFamily="18" charset="0"/>
              </a:rPr>
            </a:br>
            <a:r>
              <a:rPr lang="en-GB" altLang="en-US" sz="1800" baseline="30000" noProof="1">
                <a:latin typeface="Times New Roman" panose="02020603050405020304" pitchFamily="18" charset="0"/>
              </a:rPr>
              <a:t>1</a:t>
            </a:r>
            <a:r>
              <a:rPr lang="en-US" sz="1800" i="1" dirty="0">
                <a:latin typeface="Times New Roman" panose="02020603050405020304" pitchFamily="18" charset="0"/>
              </a:rPr>
              <a:t>University of Tyumen, Tyumen, Russia</a:t>
            </a:r>
            <a:r>
              <a:rPr lang="en-US" altLang="en-US" sz="1800" i="1" noProof="1">
                <a:latin typeface="Times New Roman" panose="02020603050405020304" pitchFamily="18" charset="0"/>
              </a:rPr>
              <a:t> </a:t>
            </a:r>
            <a:br>
              <a:rPr lang="en-US" altLang="en-US" sz="1800" i="1" noProof="1">
                <a:latin typeface="Times New Roman" panose="02020603050405020304" pitchFamily="18" charset="0"/>
              </a:rPr>
            </a:br>
            <a:r>
              <a:rPr lang="en-GB" altLang="en-US" sz="1800" baseline="30000" noProof="1">
                <a:latin typeface="Times New Roman" panose="02020603050405020304" pitchFamily="18" charset="0"/>
              </a:rPr>
              <a:t>2</a:t>
            </a:r>
            <a:r>
              <a:rPr lang="en-US" altLang="en-US" sz="1800" i="1" dirty="0">
                <a:latin typeface="Times New Roman" panose="02020603050405020304" pitchFamily="18" charset="0"/>
              </a:rPr>
              <a:t>Joint I</a:t>
            </a:r>
            <a:r>
              <a:rPr lang="en-US" altLang="en-US" sz="1800" i="1" noProof="1">
                <a:latin typeface="Times New Roman" panose="02020603050405020304" pitchFamily="18" charset="0"/>
              </a:rPr>
              <a:t>nstitute for High Temperatures, Moscow, Russia</a:t>
            </a:r>
            <a:br>
              <a:rPr lang="en-US" altLang="en-US" sz="1800" i="1" noProof="1">
                <a:latin typeface="Times New Roman" panose="02020603050405020304" pitchFamily="18" charset="0"/>
              </a:rPr>
            </a:br>
            <a:r>
              <a:rPr lang="en-GB" altLang="en-US" sz="1800" baseline="30000" noProof="1">
                <a:latin typeface="Times New Roman" panose="02020603050405020304" pitchFamily="18" charset="0"/>
              </a:rPr>
              <a:t>3</a:t>
            </a:r>
            <a:r>
              <a:rPr lang="en-US" sz="1800" i="1" dirty="0">
                <a:latin typeface="Times New Roman" panose="02020603050405020304" pitchFamily="18" charset="0"/>
              </a:rPr>
              <a:t>Ariel University, Ariel, Israel</a:t>
            </a:r>
            <a:br>
              <a:rPr lang="en-US" sz="1800" i="1" dirty="0">
                <a:latin typeface="Times New Roman" panose="02020603050405020304" pitchFamily="18" charset="0"/>
              </a:rPr>
            </a:br>
            <a:r>
              <a:rPr lang="en-US" sz="1800" i="1" baseline="30000" dirty="0">
                <a:latin typeface="Times New Roman" panose="02020603050405020304" pitchFamily="18" charset="0"/>
              </a:rPr>
              <a:t>4</a:t>
            </a:r>
            <a:r>
              <a:rPr lang="en-US" sz="1800" i="1" dirty="0">
                <a:latin typeface="Times New Roman" panose="02020603050405020304" pitchFamily="18" charset="0"/>
              </a:rPr>
              <a:t>University of Wisconsin–Milwaukee, USA</a:t>
            </a:r>
            <a:r>
              <a:rPr lang="en-GB" sz="1800" i="1" dirty="0">
                <a:latin typeface="Times New Roman" panose="02020603050405020304" pitchFamily="18" charset="0"/>
              </a:rPr>
              <a:t/>
            </a:r>
            <a:br>
              <a:rPr lang="en-GB" sz="1800" i="1" dirty="0">
                <a:latin typeface="Times New Roman" panose="02020603050405020304" pitchFamily="18" charset="0"/>
              </a:rPr>
            </a:br>
            <a:r>
              <a:rPr lang="en-US" altLang="en-US" sz="1800" i="1" noProof="1">
                <a:latin typeface="Times New Roman" panose="02020603050405020304" pitchFamily="18" charset="0"/>
              </a:rPr>
              <a:t/>
            </a:r>
            <a:br>
              <a:rPr lang="en-US" altLang="en-US" sz="1800" i="1" noProof="1">
                <a:latin typeface="Times New Roman" panose="02020603050405020304" pitchFamily="18" charset="0"/>
              </a:rPr>
            </a:br>
            <a:r>
              <a:rPr lang="en-US" altLang="en-US" sz="1800" i="1" noProof="1">
                <a:latin typeface="Times New Roman" panose="02020603050405020304" pitchFamily="18" charset="0"/>
              </a:rPr>
              <a:t/>
            </a:r>
            <a:br>
              <a:rPr lang="en-US" altLang="en-US" sz="1800" i="1" noProof="1">
                <a:latin typeface="Times New Roman" panose="02020603050405020304" pitchFamily="18" charset="0"/>
              </a:rPr>
            </a:br>
            <a:r>
              <a:rPr lang="en-US" altLang="en-US" sz="1800" i="1" dirty="0">
                <a:latin typeface="Times New Roman" panose="02020603050405020304" pitchFamily="18" charset="0"/>
                <a:cs typeface="Times New Roman" panose="02020603050405020304" pitchFamily="18" charset="0"/>
              </a:rPr>
              <a:t/>
            </a:r>
            <a:br>
              <a:rPr lang="en-US" altLang="en-US" sz="1800" i="1" dirty="0">
                <a:latin typeface="Times New Roman" panose="02020603050405020304" pitchFamily="18" charset="0"/>
                <a:cs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dirty="0"/>
              <a:t/>
            </a:r>
            <a:br>
              <a:rPr lang="ru-RU" altLang="en-US" sz="1800" dirty="0"/>
            </a:br>
            <a:r>
              <a:rPr lang="ru-RU" altLang="en-US" sz="1800" i="1" noProof="1">
                <a:latin typeface="Times New Roman" panose="02020603050405020304" pitchFamily="18" charset="0"/>
              </a:rPr>
              <a:t/>
            </a:r>
            <a:br>
              <a:rPr lang="ru-RU" altLang="en-US" sz="1800" i="1" noProof="1">
                <a:latin typeface="Times New Roman" panose="02020603050405020304" pitchFamily="18" charset="0"/>
              </a:rPr>
            </a:br>
            <a:r>
              <a:rPr lang="ru-RU" altLang="en-US" b="1" noProof="1"/>
              <a:t/>
            </a:r>
            <a:br>
              <a:rPr lang="ru-RU" altLang="en-US" b="1" noProof="1"/>
            </a:br>
            <a:endParaRPr lang="ru-RU" altLang="en-US" b="1" noProof="1"/>
          </a:p>
        </p:txBody>
      </p:sp>
      <p:pic>
        <p:nvPicPr>
          <p:cNvPr id="3076" name="Picture 4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6701" y="2220093"/>
            <a:ext cx="507651" cy="57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https://www.utmn.ru/bitrix/templates/utmn_english/i/logo.png?ver=2.1"/>
          <p:cNvPicPr/>
          <p:nvPr/>
        </p:nvPicPr>
        <p:blipFill>
          <a:blip r:embed="rId3">
            <a:extLst>
              <a:ext uri="{28A0092B-C50C-407E-A947-70E740481C1C}">
                <a14:useLocalDpi xmlns:a14="http://schemas.microsoft.com/office/drawing/2010/main" val="0"/>
              </a:ext>
            </a:extLst>
          </a:blip>
          <a:srcRect/>
          <a:stretch>
            <a:fillRect/>
          </a:stretch>
        </p:blipFill>
        <p:spPr bwMode="auto">
          <a:xfrm>
            <a:off x="848499" y="2185267"/>
            <a:ext cx="890770" cy="607343"/>
          </a:xfrm>
          <a:prstGeom prst="rect">
            <a:avLst/>
          </a:prstGeom>
          <a:noFill/>
          <a:ln>
            <a:noFill/>
          </a:ln>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2916822"/>
            <a:ext cx="1212478" cy="380710"/>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916" y="2900833"/>
            <a:ext cx="887353" cy="39669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3645024"/>
            <a:ext cx="2987424" cy="2987424"/>
          </a:xfrm>
          <a:prstGeom prst="rect">
            <a:avLst/>
          </a:prstGeom>
        </p:spPr>
      </p:pic>
      <p:sp>
        <p:nvSpPr>
          <p:cNvPr id="5" name="TextBox 4">
            <a:extLst>
              <a:ext uri="{FF2B5EF4-FFF2-40B4-BE49-F238E27FC236}">
                <a16:creationId xmlns:a16="http://schemas.microsoft.com/office/drawing/2014/main" id="{FB0A3465-191D-4402-9557-4DBEC491DA29}"/>
              </a:ext>
            </a:extLst>
          </p:cNvPr>
          <p:cNvSpPr txBox="1"/>
          <p:nvPr/>
        </p:nvSpPr>
        <p:spPr>
          <a:xfrm>
            <a:off x="6660232" y="4221088"/>
            <a:ext cx="2088232" cy="1631216"/>
          </a:xfrm>
          <a:prstGeom prst="rect">
            <a:avLst/>
          </a:prstGeom>
          <a:noFill/>
        </p:spPr>
        <p:txBody>
          <a:bodyPr wrap="square" rtlCol="0">
            <a:spAutoFit/>
          </a:bodyPr>
          <a:lstStyle/>
          <a:p>
            <a:r>
              <a:rPr lang="en-US" sz="2000" dirty="0"/>
              <a:t>June 12-14, NISE-2019, Conference, Stevens Institute of Technology</a:t>
            </a:r>
          </a:p>
          <a:p>
            <a:r>
              <a:rPr lang="en-US" sz="2000" dirty="0"/>
              <a:t>New Jersey,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332656"/>
            <a:ext cx="8003232" cy="2185988"/>
          </a:xfrm>
        </p:spPr>
        <p:txBody>
          <a:bodyPr/>
          <a:lstStyle/>
          <a:p>
            <a:pPr algn="just"/>
            <a:r>
              <a:rPr lang="en-US" dirty="0"/>
              <a:t>The </a:t>
            </a:r>
            <a:r>
              <a:rPr lang="en-US" dirty="0" err="1"/>
              <a:t>Voronoi</a:t>
            </a:r>
            <a:r>
              <a:rPr lang="en-US" dirty="0"/>
              <a:t> entropy tends to grow immediately after a new droplet joins the cluster; however, after that, due to the ordering of the cluster arrangement, the entropy tends to decrease. </a:t>
            </a:r>
          </a:p>
          <a:p>
            <a:pPr algn="just"/>
            <a:r>
              <a:rPr lang="en-US" dirty="0"/>
              <a:t>Note that the </a:t>
            </a:r>
            <a:r>
              <a:rPr lang="en-US" dirty="0" err="1"/>
              <a:t>Voronoi</a:t>
            </a:r>
            <a:r>
              <a:rPr lang="en-US" dirty="0"/>
              <a:t> entropy is an intensive property (unlike the thermodynamic entropy, which is an extensive property), and it is independent of the number of droplets and reflects only their ordering.</a:t>
            </a:r>
          </a:p>
        </p:txBody>
      </p:sp>
      <p:sp>
        <p:nvSpPr>
          <p:cNvPr id="7" name="TextBox 6"/>
          <p:cNvSpPr txBox="1"/>
          <p:nvPr/>
        </p:nvSpPr>
        <p:spPr>
          <a:xfrm>
            <a:off x="611560" y="5589240"/>
            <a:ext cx="8064896" cy="1477328"/>
          </a:xfrm>
          <a:prstGeom prst="rect">
            <a:avLst/>
          </a:prstGeom>
          <a:noFill/>
        </p:spPr>
        <p:txBody>
          <a:bodyPr wrap="square" rtlCol="0">
            <a:spAutoFit/>
          </a:bodyPr>
          <a:lstStyle/>
          <a:p>
            <a:endParaRPr lang="en-US" dirty="0"/>
          </a:p>
          <a:p>
            <a:pPr algn="just"/>
            <a:r>
              <a:rPr lang="en-US" dirty="0">
                <a:solidFill>
                  <a:srgbClr val="002060"/>
                </a:solidFill>
              </a:rPr>
              <a:t>A. A. </a:t>
            </a:r>
            <a:r>
              <a:rPr lang="en-US" dirty="0" err="1">
                <a:solidFill>
                  <a:srgbClr val="002060"/>
                </a:solidFill>
              </a:rPr>
              <a:t>Fedorets</a:t>
            </a:r>
            <a:r>
              <a:rPr lang="en-US" dirty="0">
                <a:solidFill>
                  <a:srgbClr val="002060"/>
                </a:solidFill>
              </a:rPr>
              <a:t>, Ma. </a:t>
            </a:r>
            <a:r>
              <a:rPr lang="en-US" dirty="0" err="1">
                <a:solidFill>
                  <a:srgbClr val="002060"/>
                </a:solidFill>
              </a:rPr>
              <a:t>Frenkel</a:t>
            </a:r>
            <a:r>
              <a:rPr lang="en-US" dirty="0">
                <a:solidFill>
                  <a:srgbClr val="002060"/>
                </a:solidFill>
              </a:rPr>
              <a:t>, E. </a:t>
            </a:r>
            <a:r>
              <a:rPr lang="en-US" dirty="0" err="1">
                <a:solidFill>
                  <a:srgbClr val="002060"/>
                </a:solidFill>
              </a:rPr>
              <a:t>Shulzinger</a:t>
            </a:r>
            <a:r>
              <a:rPr lang="en-US" dirty="0">
                <a:solidFill>
                  <a:srgbClr val="002060"/>
                </a:solidFill>
              </a:rPr>
              <a:t>, L. A. </a:t>
            </a:r>
            <a:r>
              <a:rPr lang="en-US" dirty="0" err="1">
                <a:solidFill>
                  <a:srgbClr val="002060"/>
                </a:solidFill>
              </a:rPr>
              <a:t>Dombrovsky</a:t>
            </a:r>
            <a:r>
              <a:rPr lang="en-US" dirty="0">
                <a:solidFill>
                  <a:srgbClr val="002060"/>
                </a:solidFill>
              </a:rPr>
              <a:t>, Ed. </a:t>
            </a:r>
            <a:r>
              <a:rPr lang="en-US" dirty="0" err="1">
                <a:solidFill>
                  <a:srgbClr val="002060"/>
                </a:solidFill>
              </a:rPr>
              <a:t>Bormashenko</a:t>
            </a:r>
            <a:r>
              <a:rPr lang="en-US" dirty="0">
                <a:solidFill>
                  <a:srgbClr val="002060"/>
                </a:solidFill>
              </a:rPr>
              <a:t>,  M. </a:t>
            </a:r>
            <a:r>
              <a:rPr lang="en-US" dirty="0" err="1">
                <a:solidFill>
                  <a:srgbClr val="002060"/>
                </a:solidFill>
              </a:rPr>
              <a:t>Nosonovsky</a:t>
            </a:r>
            <a:r>
              <a:rPr lang="en-US" dirty="0">
                <a:solidFill>
                  <a:srgbClr val="002060"/>
                </a:solidFill>
              </a:rPr>
              <a:t>, Self-assembled levitating clusters of water droplets: pattern-formation and stability, Scientific Reports,  7, 1888 (2017)</a:t>
            </a:r>
          </a:p>
          <a:p>
            <a:endParaRPr lang="en-US" dirty="0"/>
          </a:p>
        </p:txBody>
      </p:sp>
    </p:spTree>
    <p:extLst>
      <p:ext uri="{BB962C8B-B14F-4D97-AF65-F5344CB8AC3E}">
        <p14:creationId xmlns:p14="http://schemas.microsoft.com/office/powerpoint/2010/main" val="362765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3200" dirty="0"/>
              <a:t>What is the physical reasoning for ordering?</a:t>
            </a:r>
          </a:p>
        </p:txBody>
      </p:sp>
      <p:sp>
        <p:nvSpPr>
          <p:cNvPr id="3" name="Content Placeholder 2"/>
          <p:cNvSpPr>
            <a:spLocks noGrp="1"/>
          </p:cNvSpPr>
          <p:nvPr>
            <p:ph sz="quarter" idx="1"/>
          </p:nvPr>
        </p:nvSpPr>
        <p:spPr>
          <a:xfrm>
            <a:off x="457200" y="1600200"/>
            <a:ext cx="7499176" cy="2185988"/>
          </a:xfrm>
        </p:spPr>
        <p:txBody>
          <a:bodyPr/>
          <a:lstStyle/>
          <a:p>
            <a:r>
              <a:rPr lang="en-US" dirty="0"/>
              <a:t>Phenomenological model of ordering</a:t>
            </a:r>
          </a:p>
        </p:txBody>
      </p:sp>
      <mc:AlternateContent xmlns:mc="http://schemas.openxmlformats.org/markup-compatibility/2006" xmlns:a14="http://schemas.microsoft.com/office/drawing/2010/main">
        <mc:Choice Requires="a14">
          <p:sp>
            <p:nvSpPr>
              <p:cNvPr id="7" name="Rectangle 6"/>
              <p:cNvSpPr/>
              <p:nvPr/>
            </p:nvSpPr>
            <p:spPr>
              <a:xfrm>
                <a:off x="2362839" y="3498957"/>
                <a:ext cx="4634346" cy="845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d>
                      <m:r>
                        <a:rPr lang="en-US" i="0">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𝑒𝑥𝑝</m:t>
                      </m:r>
                      <m:d>
                        <m:dPr>
                          <m:begChr m:val="{"/>
                          <m:endChr m:val="}"/>
                          <m:ctrlPr>
                            <a:rPr lang="en-US" i="1">
                              <a:latin typeface="Cambria Math" panose="02040503050406030204" pitchFamily="18" charset="0"/>
                            </a:rPr>
                          </m:ctrlPr>
                        </m:dPr>
                        <m:e>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d>
                                </m:e>
                                <m:sup>
                                  <m:r>
                                    <a:rPr lang="en-US" i="0">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𝑥</m:t>
                                  </m:r>
                                </m:sub>
                              </m:sSub>
                            </m:den>
                          </m:f>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sub>
                                      </m:sSub>
                                    </m:e>
                                  </m:d>
                                </m:e>
                                <m:sup>
                                  <m:r>
                                    <a:rPr lang="en-US" i="0">
                                      <a:latin typeface="Cambria Math" panose="02040503050406030204" pitchFamily="18" charset="0"/>
                                    </a:rPr>
                                    <m:t>2</m:t>
                                  </m:r>
                                </m:sup>
                              </m:sSup>
                            </m:num>
                            <m:den>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𝑦</m:t>
                                  </m:r>
                                </m:sub>
                              </m:sSub>
                            </m:den>
                          </m:f>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362839" y="3498957"/>
                <a:ext cx="4634346" cy="845744"/>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915190" y="2991680"/>
            <a:ext cx="7776864" cy="369332"/>
          </a:xfrm>
          <a:prstGeom prst="rect">
            <a:avLst/>
          </a:prstGeom>
          <a:noFill/>
        </p:spPr>
        <p:txBody>
          <a:bodyPr wrap="square" rtlCol="0">
            <a:spAutoFit/>
          </a:bodyPr>
          <a:lstStyle/>
          <a:p>
            <a:r>
              <a:rPr lang="en-US" dirty="0"/>
              <a:t>Potential of interaction between droplets:</a:t>
            </a:r>
          </a:p>
        </p:txBody>
      </p:sp>
      <mc:AlternateContent xmlns:mc="http://schemas.openxmlformats.org/markup-compatibility/2006" xmlns:a14="http://schemas.microsoft.com/office/drawing/2010/main">
        <mc:Choice Requires="a14">
          <p:sp>
            <p:nvSpPr>
              <p:cNvPr id="9" name="Rectangle 8"/>
              <p:cNvSpPr/>
              <p:nvPr/>
            </p:nvSpPr>
            <p:spPr>
              <a:xfrm>
                <a:off x="3851920" y="5157192"/>
                <a:ext cx="1903405"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𝑊</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num>
                        <m:den>
                          <m:r>
                            <a:rPr lang="en-US" i="0">
                              <a:latin typeface="Cambria Math" panose="02040503050406030204" pitchFamily="18" charset="0"/>
                            </a:rPr>
                            <m:t>2</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0">
                                  <a:latin typeface="Cambria Math" panose="02040503050406030204" pitchFamily="18" charset="0"/>
                                </a:rPr>
                                <m:t>2</m:t>
                              </m:r>
                            </m:sup>
                          </m:sSup>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851920" y="5157192"/>
                <a:ext cx="1903405" cy="616451"/>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3543482" y="4566280"/>
            <a:ext cx="2520280" cy="369332"/>
          </a:xfrm>
          <a:prstGeom prst="rect">
            <a:avLst/>
          </a:prstGeom>
          <a:noFill/>
        </p:spPr>
        <p:txBody>
          <a:bodyPr wrap="square" rtlCol="0">
            <a:spAutoFit/>
          </a:bodyPr>
          <a:lstStyle/>
          <a:p>
            <a:r>
              <a:rPr lang="en-US" dirty="0"/>
              <a:t>“Aerodynamic Potential” </a:t>
            </a:r>
          </a:p>
        </p:txBody>
      </p:sp>
      <p:sp>
        <p:nvSpPr>
          <p:cNvPr id="4" name="TextBox 3"/>
          <p:cNvSpPr txBox="1"/>
          <p:nvPr/>
        </p:nvSpPr>
        <p:spPr>
          <a:xfrm>
            <a:off x="539552" y="5877272"/>
            <a:ext cx="7992888" cy="1077218"/>
          </a:xfrm>
          <a:prstGeom prst="rect">
            <a:avLst/>
          </a:prstGeom>
          <a:noFill/>
        </p:spPr>
        <p:txBody>
          <a:bodyPr wrap="square" rtlCol="0">
            <a:spAutoFit/>
          </a:bodyPr>
          <a:lstStyle/>
          <a:p>
            <a:pPr algn="just"/>
            <a:r>
              <a:rPr lang="en-US" sz="1400" dirty="0" err="1"/>
              <a:t>Aktaev</a:t>
            </a:r>
            <a:r>
              <a:rPr lang="en-US" sz="1400" dirty="0"/>
              <a:t> N., </a:t>
            </a:r>
            <a:r>
              <a:rPr lang="en-US" sz="1400" dirty="0" err="1"/>
              <a:t>Fedorets</a:t>
            </a:r>
            <a:r>
              <a:rPr lang="en-US" sz="1400" dirty="0"/>
              <a:t> A. A., </a:t>
            </a:r>
            <a:r>
              <a:rPr lang="en-US" sz="1400" dirty="0" err="1"/>
              <a:t>Bormashenko</a:t>
            </a:r>
            <a:r>
              <a:rPr lang="en-US" sz="1400" dirty="0"/>
              <a:t> E., </a:t>
            </a:r>
            <a:r>
              <a:rPr lang="en-US" sz="1400" dirty="0" err="1"/>
              <a:t>Nosonovsky</a:t>
            </a:r>
            <a:r>
              <a:rPr lang="en-US" sz="1400" dirty="0"/>
              <a:t> M., </a:t>
            </a:r>
            <a:r>
              <a:rPr lang="en-US" sz="1400" dirty="0" err="1"/>
              <a:t>Langevin</a:t>
            </a:r>
            <a:r>
              <a:rPr lang="en-US" sz="1400" dirty="0"/>
              <a:t> Approach to Modeling of Small Levitating Ordered Droplet Clusters, J. Phys. Chem. Lett. 2018, 9, 14, 3834-3838.</a:t>
            </a:r>
          </a:p>
          <a:p>
            <a:endParaRPr lang="en-US" dirty="0"/>
          </a:p>
          <a:p>
            <a:r>
              <a:rPr lang="en-US" dirty="0"/>
              <a:t>    </a:t>
            </a:r>
          </a:p>
        </p:txBody>
      </p:sp>
      <p:sp>
        <p:nvSpPr>
          <p:cNvPr id="5" name="TextBox 4"/>
          <p:cNvSpPr txBox="1"/>
          <p:nvPr/>
        </p:nvSpPr>
        <p:spPr>
          <a:xfrm>
            <a:off x="611560" y="2213744"/>
            <a:ext cx="8136904" cy="646331"/>
          </a:xfrm>
          <a:prstGeom prst="rect">
            <a:avLst/>
          </a:prstGeom>
          <a:noFill/>
        </p:spPr>
        <p:txBody>
          <a:bodyPr wrap="square" rtlCol="0">
            <a:spAutoFit/>
          </a:bodyPr>
          <a:lstStyle/>
          <a:p>
            <a:r>
              <a:rPr lang="en-US" dirty="0"/>
              <a:t> Numerical simulations with the </a:t>
            </a:r>
            <a:r>
              <a:rPr lang="en-US" dirty="0" err="1"/>
              <a:t>Langevin</a:t>
            </a:r>
            <a:r>
              <a:rPr lang="en-US" dirty="0"/>
              <a:t> method taking into account droplet repulsion and random diffusion have been carried out</a:t>
            </a:r>
          </a:p>
        </p:txBody>
      </p:sp>
    </p:spTree>
    <p:extLst>
      <p:ext uri="{BB962C8B-B14F-4D97-AF65-F5344CB8AC3E}">
        <p14:creationId xmlns:p14="http://schemas.microsoft.com/office/powerpoint/2010/main" val="171787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7544" y="436312"/>
            <a:ext cx="8229600" cy="1143000"/>
          </a:xfrm>
        </p:spPr>
        <p:txBody>
          <a:bodyPr/>
          <a:lstStyle/>
          <a:p>
            <a:pPr>
              <a:lnSpc>
                <a:spcPct val="115000"/>
              </a:lnSpc>
              <a:spcAft>
                <a:spcPts val="1000"/>
              </a:spcAft>
            </a:pPr>
            <a:r>
              <a:rPr lang="en-US" sz="2400" dirty="0">
                <a:latin typeface="Times" panose="02020603050405020304" pitchFamily="18" charset="0"/>
                <a:ea typeface="Times New Roman" panose="02020603050405020304" pitchFamily="18" charset="0"/>
                <a:cs typeface="Times New Roman" panose="02020603050405020304" pitchFamily="18" charset="0"/>
              </a:rPr>
              <a:t>. The effective potential for two droplets in the cluster located at </a:t>
            </a:r>
            <a:r>
              <a:rPr lang="en-US" sz="2400" i="1" dirty="0">
                <a:latin typeface="Times" panose="02020603050405020304" pitchFamily="18" charset="0"/>
                <a:ea typeface="Times New Roman" panose="02020603050405020304" pitchFamily="18" charset="0"/>
                <a:cs typeface="Times New Roman" panose="02020603050405020304" pitchFamily="18" charset="0"/>
              </a:rPr>
              <a:t>x</a:t>
            </a:r>
            <a:r>
              <a:rPr lang="en-US" sz="2400" i="1" baseline="-25000" dirty="0">
                <a:latin typeface="Times" panose="02020603050405020304" pitchFamily="18" charset="0"/>
                <a:ea typeface="Times New Roman" panose="02020603050405020304" pitchFamily="18" charset="0"/>
                <a:cs typeface="Times New Roman" panose="02020603050405020304" pitchFamily="18" charset="0"/>
              </a:rPr>
              <a:t>1</a:t>
            </a:r>
            <a:r>
              <a:rPr lang="en-US" sz="2400" dirty="0">
                <a:latin typeface="Times" panose="02020603050405020304" pitchFamily="18" charset="0"/>
                <a:ea typeface="Times New Roman" panose="02020603050405020304" pitchFamily="18" charset="0"/>
                <a:cs typeface="Times New Roman" panose="02020603050405020304" pitchFamily="18" charset="0"/>
              </a:rPr>
              <a:t> =</a:t>
            </a:r>
            <a:r>
              <a:rPr lang="en-US" sz="2400" i="1" dirty="0">
                <a:latin typeface="Times" panose="02020603050405020304" pitchFamily="18" charset="0"/>
                <a:ea typeface="Times New Roman" panose="02020603050405020304" pitchFamily="18" charset="0"/>
                <a:cs typeface="Times New Roman" panose="02020603050405020304" pitchFamily="18" charset="0"/>
              </a:rPr>
              <a:t>x</a:t>
            </a:r>
            <a:r>
              <a:rPr lang="en-US" sz="2400" dirty="0">
                <a:latin typeface="Times" panose="02020603050405020304" pitchFamily="18" charset="0"/>
                <a:ea typeface="Times New Roman" panose="02020603050405020304" pitchFamily="18" charset="0"/>
                <a:cs typeface="Times New Roman" panose="02020603050405020304" pitchFamily="18" charset="0"/>
              </a:rPr>
              <a:t> and </a:t>
            </a:r>
            <a:r>
              <a:rPr lang="en-US" sz="2400" i="1" dirty="0">
                <a:latin typeface="Times" panose="02020603050405020304" pitchFamily="18" charset="0"/>
                <a:ea typeface="Times New Roman" panose="02020603050405020304" pitchFamily="18" charset="0"/>
                <a:cs typeface="Times New Roman" panose="02020603050405020304" pitchFamily="18" charset="0"/>
              </a:rPr>
              <a:t>x</a:t>
            </a:r>
            <a:r>
              <a:rPr lang="en-US" sz="2400" i="1" baseline="-25000" dirty="0">
                <a:latin typeface="Times" panose="02020603050405020304" pitchFamily="18" charset="0"/>
                <a:ea typeface="Times New Roman" panose="02020603050405020304" pitchFamily="18" charset="0"/>
                <a:cs typeface="Times New Roman" panose="02020603050405020304" pitchFamily="18" charset="0"/>
              </a:rPr>
              <a:t>2</a:t>
            </a:r>
            <a:r>
              <a:rPr lang="en-US" sz="2400" dirty="0">
                <a:latin typeface="Times" panose="02020603050405020304" pitchFamily="18" charset="0"/>
                <a:ea typeface="Times New Roman" panose="02020603050405020304" pitchFamily="18" charset="0"/>
                <a:cs typeface="Times New Roman" panose="02020603050405020304" pitchFamily="18" charset="0"/>
              </a:rPr>
              <a:t>=-</a:t>
            </a:r>
            <a:r>
              <a:rPr lang="en-US" sz="2400" i="1" dirty="0">
                <a:latin typeface="Times" panose="02020603050405020304" pitchFamily="18" charset="0"/>
                <a:ea typeface="Times New Roman" panose="02020603050405020304" pitchFamily="18" charset="0"/>
                <a:cs typeface="Times New Roman" panose="02020603050405020304" pitchFamily="18" charset="0"/>
              </a:rPr>
              <a:t>x</a:t>
            </a:r>
            <a:r>
              <a:rPr lang="en-US" sz="2400" dirty="0">
                <a:latin typeface="Times" panose="02020603050405020304" pitchFamily="18" charset="0"/>
                <a:ea typeface="Times New Roman" panose="02020603050405020304" pitchFamily="18" charset="0"/>
                <a:cs typeface="Times New Roman" panose="02020603050405020304" pitchFamily="18" charset="0"/>
              </a:rPr>
              <a:t>. The effective “main” force, repulsion force, and their superposition are shown. </a:t>
            </a:r>
            <a:br>
              <a:rPr lang="en-US" sz="2400" dirty="0">
                <a:latin typeface="Times" panose="02020603050405020304" pitchFamily="18" charset="0"/>
                <a:ea typeface="Times New Roman" panose="02020603050405020304" pitchFamily="18" charset="0"/>
                <a:cs typeface="Times New Roman" panose="02020603050405020304" pitchFamily="18" charset="0"/>
              </a:rPr>
            </a:br>
            <a:endParaRPr lang="en-US" sz="2400" dirty="0"/>
          </a:p>
        </p:txBody>
      </p:sp>
      <p:sp>
        <p:nvSpPr>
          <p:cNvPr id="7" name="Rectangle 2"/>
          <p:cNvSpPr>
            <a:spLocks noChangeArrowheads="1"/>
          </p:cNvSpPr>
          <p:nvPr/>
        </p:nvSpPr>
        <p:spPr bwMode="auto">
          <a:xfrm>
            <a:off x="2627784"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01199394"/>
              </p:ext>
            </p:extLst>
          </p:nvPr>
        </p:nvGraphicFramePr>
        <p:xfrm>
          <a:off x="2627784" y="1988840"/>
          <a:ext cx="2924175" cy="1323975"/>
        </p:xfrm>
        <a:graphic>
          <a:graphicData uri="http://schemas.openxmlformats.org/presentationml/2006/ole">
            <mc:AlternateContent xmlns:mc="http://schemas.openxmlformats.org/markup-compatibility/2006">
              <mc:Choice xmlns:v="urn:schemas-microsoft-com:vml" Requires="v">
                <p:oleObj spid="_x0000_s19514" name="Bitmap Image" r:id="rId3" imgW="6714286" imgH="3086531" progId="Paint.Picture">
                  <p:embed/>
                </p:oleObj>
              </mc:Choice>
              <mc:Fallback>
                <p:oleObj name="Bitmap Image" r:id="rId3" imgW="6714286" imgH="308653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988840"/>
                        <a:ext cx="2924175"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Рисунок 2"/>
          <p:cNvPicPr/>
          <p:nvPr/>
        </p:nvPicPr>
        <p:blipFill rotWithShape="1">
          <a:blip r:embed="rId5" cstate="print">
            <a:extLst>
              <a:ext uri="{28A0092B-C50C-407E-A947-70E740481C1C}">
                <a14:useLocalDpi xmlns:a14="http://schemas.microsoft.com/office/drawing/2010/main" val="0"/>
              </a:ext>
            </a:extLst>
          </a:blip>
          <a:srcRect l="8654" t="10149" r="11298" b="6719"/>
          <a:stretch/>
        </p:blipFill>
        <p:spPr bwMode="auto">
          <a:xfrm>
            <a:off x="2123728" y="3645024"/>
            <a:ext cx="3657600" cy="2668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538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85355" y="116632"/>
            <a:ext cx="5789313" cy="6028430"/>
          </a:xfrm>
          <a:prstGeom prst="rect">
            <a:avLst/>
          </a:prstGeom>
        </p:spPr>
      </p:pic>
      <p:sp>
        <p:nvSpPr>
          <p:cNvPr id="3" name="TextBox 2"/>
          <p:cNvSpPr txBox="1"/>
          <p:nvPr/>
        </p:nvSpPr>
        <p:spPr>
          <a:xfrm>
            <a:off x="755576" y="5949280"/>
            <a:ext cx="7992888" cy="1138773"/>
          </a:xfrm>
          <a:prstGeom prst="rect">
            <a:avLst/>
          </a:prstGeom>
          <a:noFill/>
        </p:spPr>
        <p:txBody>
          <a:bodyPr wrap="square" rtlCol="0">
            <a:spAutoFit/>
          </a:bodyPr>
          <a:lstStyle/>
          <a:p>
            <a:pPr algn="just"/>
            <a:r>
              <a:rPr lang="en-US" sz="1600" dirty="0" err="1"/>
              <a:t>Aktaev</a:t>
            </a:r>
            <a:r>
              <a:rPr lang="en-US" sz="1600" dirty="0"/>
              <a:t> N., </a:t>
            </a:r>
            <a:r>
              <a:rPr lang="en-US" sz="1600" dirty="0" err="1"/>
              <a:t>Fedorets</a:t>
            </a:r>
            <a:r>
              <a:rPr lang="en-US" sz="1600" dirty="0"/>
              <a:t> A. A., </a:t>
            </a:r>
            <a:r>
              <a:rPr lang="en-US" sz="1600" dirty="0" err="1"/>
              <a:t>Bormashenko</a:t>
            </a:r>
            <a:r>
              <a:rPr lang="en-US" sz="1600" dirty="0"/>
              <a:t> E., </a:t>
            </a:r>
            <a:r>
              <a:rPr lang="en-US" sz="1600" dirty="0" err="1"/>
              <a:t>Nosonovsky</a:t>
            </a:r>
            <a:r>
              <a:rPr lang="en-US" sz="1600" dirty="0"/>
              <a:t> M., </a:t>
            </a:r>
            <a:r>
              <a:rPr lang="en-US" sz="1600" dirty="0" err="1"/>
              <a:t>Langevin</a:t>
            </a:r>
            <a:r>
              <a:rPr lang="en-US" sz="1600" dirty="0"/>
              <a:t> Approach to Modeling of Small Levitating Ordered Droplet Clusters, J. Phys. Chem. Lett. 2018, 9, 14, 3834-3838.</a:t>
            </a:r>
          </a:p>
          <a:p>
            <a:endParaRPr lang="en-US" dirty="0"/>
          </a:p>
          <a:p>
            <a:r>
              <a:rPr lang="en-US" dirty="0"/>
              <a:t>    </a:t>
            </a:r>
          </a:p>
        </p:txBody>
      </p:sp>
    </p:spTree>
    <p:extLst>
      <p:ext uri="{BB962C8B-B14F-4D97-AF65-F5344CB8AC3E}">
        <p14:creationId xmlns:p14="http://schemas.microsoft.com/office/powerpoint/2010/main" val="153973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395536" y="286894"/>
            <a:ext cx="8229600" cy="479726"/>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solidFill>
                  <a:schemeClr val="accent2"/>
                </a:solidFill>
                <a:latin typeface="Times New Roman" panose="02020603050405020304" pitchFamily="18" charset="0"/>
                <a:cs typeface="Times New Roman" panose="02020603050405020304" pitchFamily="18" charset="0"/>
              </a:rPr>
              <a:t>THE MAIN RESULTS ON MANAGING THE CLUSTERS</a:t>
            </a:r>
            <a:r>
              <a:rPr lang="en-GB" altLang="en-US" sz="1800" b="1" noProof="1">
                <a:solidFill>
                  <a:schemeClr val="accent2"/>
                </a:solidFill>
                <a:latin typeface="Times New Roman" panose="02020603050405020304" pitchFamily="18" charset="0"/>
              </a:rPr>
              <a:t/>
            </a:r>
            <a:br>
              <a:rPr lang="en-GB" altLang="en-US" sz="1800" b="1" noProof="1">
                <a:solidFill>
                  <a:schemeClr val="accent2"/>
                </a:solidFill>
                <a:latin typeface="Times New Roman" panose="02020603050405020304" pitchFamily="18" charset="0"/>
              </a:rPr>
            </a:b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noProof="1">
                <a:latin typeface="Times New Roman" panose="02020603050405020304" pitchFamily="18" charset="0"/>
              </a:rPr>
              <a:t/>
            </a:r>
            <a:br>
              <a:rPr lang="ru-RU" altLang="en-US" sz="1800" i="1" noProof="1">
                <a:latin typeface="Times New Roman" panose="02020603050405020304" pitchFamily="18" charset="0"/>
              </a:rPr>
            </a:br>
            <a:r>
              <a:rPr lang="ru-RU" altLang="en-US" b="1" noProof="1"/>
              <a:t/>
            </a:r>
            <a:br>
              <a:rPr lang="ru-RU" altLang="en-US" b="1" noProof="1"/>
            </a:br>
            <a:endParaRPr lang="ru-RU" altLang="en-US" sz="1800" b="1" kern="1200" noProof="1">
              <a:solidFill>
                <a:schemeClr val="accent2"/>
              </a:solidFill>
              <a:latin typeface="Times New Roman" panose="02020603050405020304" pitchFamily="18" charset="0"/>
              <a:cs typeface="Times New Roman" panose="02020603050405020304" pitchFamily="18" charset="0"/>
            </a:endParaRPr>
          </a:p>
        </p:txBody>
      </p:sp>
      <p:sp>
        <p:nvSpPr>
          <p:cNvPr id="4101" name="Прямоугольник 8"/>
          <p:cNvSpPr>
            <a:spLocks noChangeArrowheads="1"/>
          </p:cNvSpPr>
          <p:nvPr/>
        </p:nvSpPr>
        <p:spPr bwMode="auto">
          <a:xfrm>
            <a:off x="395536" y="917601"/>
            <a:ext cx="32597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800" b="1" dirty="0">
                <a:solidFill>
                  <a:schemeClr val="accent2"/>
                </a:solidFill>
                <a:latin typeface="Times New Roman" panose="02020603050405020304" pitchFamily="18" charset="0"/>
                <a:ea typeface="+mj-ea"/>
                <a:cs typeface="Times New Roman" panose="02020603050405020304" pitchFamily="18" charset="0"/>
              </a:rPr>
              <a:t>Stabilization of droplet clusters</a:t>
            </a:r>
          </a:p>
        </p:txBody>
      </p:sp>
      <p:sp>
        <p:nvSpPr>
          <p:cNvPr id="4104" name="Прямоугольник 5"/>
          <p:cNvSpPr>
            <a:spLocks noChangeArrowheads="1"/>
          </p:cNvSpPr>
          <p:nvPr/>
        </p:nvSpPr>
        <p:spPr bwMode="auto">
          <a:xfrm>
            <a:off x="154236" y="4495815"/>
            <a:ext cx="8712200" cy="23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u="sng" dirty="0">
                <a:latin typeface="Times New Roman" panose="02020603050405020304" pitchFamily="18" charset="0"/>
                <a:ea typeface="Arial Unicode MS" pitchFamily="34" charset="-128"/>
                <a:cs typeface="Times New Roman" panose="02020603050405020304" pitchFamily="18" charset="0"/>
              </a:rPr>
              <a:t>For more details</a:t>
            </a:r>
            <a:r>
              <a:rPr lang="ru-RU" altLang="en-US" sz="1400" u="sng" dirty="0">
                <a:latin typeface="Times New Roman" panose="02020603050405020304" pitchFamily="18" charset="0"/>
                <a:ea typeface="Arial Unicode MS" pitchFamily="34" charset="-128"/>
                <a:cs typeface="Times New Roman" panose="02020603050405020304" pitchFamily="18" charset="0"/>
              </a:rPr>
              <a:t>:</a:t>
            </a:r>
            <a:r>
              <a:rPr lang="en-US" altLang="en-US" sz="1400" dirty="0">
                <a:latin typeface="Times New Roman" panose="02020603050405020304" pitchFamily="18" charset="0"/>
                <a:ea typeface="Arial Unicode MS" pitchFamily="34" charset="-128"/>
                <a:cs typeface="Times New Roman" panose="02020603050405020304" pitchFamily="18" charset="0"/>
              </a:rPr>
              <a:t> </a:t>
            </a:r>
          </a:p>
          <a:p>
            <a:pPr marL="285750" indent="-285750" eaLnBrk="1" hangingPunct="1">
              <a:spcBef>
                <a:spcPts val="600"/>
              </a:spcBef>
              <a:buFont typeface="Arial" panose="020B0604020202020204" pitchFamily="34" charset="0"/>
              <a:buChar char="•"/>
            </a:pPr>
            <a:r>
              <a:rPr lang="en-US" altLang="ru-RU" sz="1400" dirty="0">
                <a:solidFill>
                  <a:srgbClr val="C00000"/>
                </a:solidFill>
                <a:latin typeface="Times New Roman" panose="02020603050405020304" pitchFamily="18" charset="0"/>
                <a:ea typeface="Arial Unicode MS" pitchFamily="34" charset="-128"/>
                <a:cs typeface="Times New Roman" panose="02020603050405020304" pitchFamily="18" charset="0"/>
              </a:rPr>
              <a:t>L.A. Dombrovsky, A.A. Fedorets, D.N. Medvedev, The use of infrared radiation to stabilize levitating clusters of water droplets</a:t>
            </a:r>
            <a:r>
              <a:rPr lang="en-US" alt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a:t>
            </a:r>
            <a:r>
              <a:rPr lang="en-US" altLang="en-US" sz="1400" i="1" dirty="0">
                <a:solidFill>
                  <a:srgbClr val="C00000"/>
                </a:solidFill>
                <a:latin typeface="Times New Roman" panose="02020603050405020304" pitchFamily="18" charset="0"/>
                <a:ea typeface="Arial Unicode MS" pitchFamily="34" charset="-128"/>
                <a:cs typeface="Times New Roman" panose="02020603050405020304" pitchFamily="18" charset="0"/>
              </a:rPr>
              <a:t>Infrared Phys. Techn</a:t>
            </a:r>
            <a:r>
              <a:rPr lang="en-US" alt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75 (2016) 124–32.</a:t>
            </a:r>
            <a:endParaRPr lang="en-US" altLang="ru-RU" sz="1400" dirty="0">
              <a:solidFill>
                <a:srgbClr val="C00000"/>
              </a:solidFill>
              <a:latin typeface="Times New Roman" panose="02020603050405020304" pitchFamily="18" charset="0"/>
              <a:ea typeface="Arial Unicode MS" pitchFamily="34" charset="-128"/>
              <a:cs typeface="Times New Roman" panose="02020603050405020304" pitchFamily="18" charset="0"/>
            </a:endParaRPr>
          </a:p>
          <a:p>
            <a:pPr marL="285750" indent="-285750" eaLnBrk="1" hangingPunct="1">
              <a:spcBef>
                <a:spcPct val="0"/>
              </a:spcBef>
              <a:buFont typeface="Arial" panose="020B0604020202020204" pitchFamily="34" charset="0"/>
              <a:buChar char="•"/>
            </a:pPr>
            <a:r>
              <a:rPr lang="en-US" altLang="ru-RU" sz="1400" dirty="0">
                <a:solidFill>
                  <a:srgbClr val="C00000"/>
                </a:solidFill>
                <a:latin typeface="Times New Roman" panose="02020603050405020304" pitchFamily="18" charset="0"/>
                <a:ea typeface="Arial Unicode MS" pitchFamily="34" charset="-128"/>
                <a:cs typeface="Times New Roman" panose="02020603050405020304" pitchFamily="18" charset="0"/>
              </a:rPr>
              <a:t>A.A. Fedorets, N.E. Aktaev, L.A. Dombrovsky,</a:t>
            </a: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Suppression of the condensational growth of droplets of a levitating cluster using the modulation of the laser heating power, </a:t>
            </a:r>
            <a:r>
              <a:rPr lang="en-US" sz="1400" i="1" dirty="0">
                <a:solidFill>
                  <a:srgbClr val="C00000"/>
                </a:solidFill>
                <a:latin typeface="Times New Roman" panose="02020603050405020304" pitchFamily="18" charset="0"/>
                <a:ea typeface="Arial Unicode MS" pitchFamily="34" charset="-128"/>
                <a:cs typeface="Times New Roman" panose="02020603050405020304" pitchFamily="18" charset="0"/>
              </a:rPr>
              <a:t>Int. J. Heat Mass Transf.</a:t>
            </a: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127-A (2018) 660–4.</a:t>
            </a:r>
            <a:endParaRPr lang="en-US" altLang="ru-RU" sz="1400" dirty="0">
              <a:solidFill>
                <a:srgbClr val="C00000"/>
              </a:solidFill>
              <a:latin typeface="Times New Roman" panose="02020603050405020304" pitchFamily="18" charset="0"/>
              <a:ea typeface="Arial Unicode MS" pitchFamily="34" charset="-128"/>
              <a:cs typeface="Times New Roman" panose="02020603050405020304" pitchFamily="18" charset="0"/>
            </a:endParaRPr>
          </a:p>
          <a:p>
            <a:pPr marL="285750" indent="-285750" eaLnBrk="1" hangingPunct="1">
              <a:spcBef>
                <a:spcPts val="300"/>
              </a:spcBef>
              <a:buFont typeface="Arial" panose="020B0604020202020204" pitchFamily="34" charset="0"/>
              <a:buChar char="•"/>
            </a:pPr>
            <a:r>
              <a:rPr lang="en-US" altLang="ru-RU" sz="1400" dirty="0">
                <a:solidFill>
                  <a:srgbClr val="C00000"/>
                </a:solidFill>
                <a:latin typeface="Times New Roman" panose="02020603050405020304" pitchFamily="18" charset="0"/>
                <a:cs typeface="Times New Roman" panose="02020603050405020304" pitchFamily="18" charset="0"/>
              </a:rPr>
              <a:t>A.A. Fedorets, M. Frenkel, E. Bormashenko, M. Nosonovsky, Small levitating ordered droplet clusters: Stability, symmetry, and Voronoi entropy, </a:t>
            </a:r>
            <a:r>
              <a:rPr lang="en-US" altLang="en-US" sz="1400" i="1" dirty="0">
                <a:solidFill>
                  <a:srgbClr val="C00000"/>
                </a:solidFill>
                <a:latin typeface="Times New Roman" panose="02020603050405020304" pitchFamily="18" charset="0"/>
                <a:cs typeface="Times New Roman" panose="02020603050405020304" pitchFamily="18" charset="0"/>
              </a:rPr>
              <a:t>J. Phys. Chem. Lett. </a:t>
            </a:r>
            <a:r>
              <a:rPr lang="en-US" altLang="en-US" sz="1400" dirty="0">
                <a:solidFill>
                  <a:srgbClr val="C00000"/>
                </a:solidFill>
                <a:latin typeface="Times New Roman" panose="02020603050405020304" pitchFamily="18" charset="0"/>
                <a:cs typeface="Times New Roman" panose="02020603050405020304" pitchFamily="18" charset="0"/>
              </a:rPr>
              <a:t>8 (22) (2017) 5599–602.</a:t>
            </a:r>
            <a:endParaRPr lang="en-US" altLang="en-US" sz="1400" dirty="0">
              <a:solidFill>
                <a:srgbClr val="C00000"/>
              </a:solidFill>
              <a:latin typeface="Times New Roman" panose="02020603050405020304" pitchFamily="18" charset="0"/>
              <a:ea typeface="Arial Unicode MS" pitchFamily="34" charset="-128"/>
              <a:cs typeface="Times New Roman" panose="02020603050405020304" pitchFamily="18" charset="0"/>
            </a:endParaRPr>
          </a:p>
          <a:p>
            <a:pPr marL="285750" indent="-285750" eaLnBrk="1" hangingPunct="1">
              <a:spcBef>
                <a:spcPct val="0"/>
              </a:spcBef>
              <a:buFont typeface="Arial" panose="020B0604020202020204" pitchFamily="34" charset="0"/>
              <a:buChar char="•"/>
            </a:pPr>
            <a:r>
              <a:rPr lang="en-US" alt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A.A. F</a:t>
            </a: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edorets, L.A. Dombrovsky, Self-assembled stable clusters of droplets over the locally heated water surface: Milestones of the laboratory study and potential biochemical applications, </a:t>
            </a:r>
            <a:r>
              <a:rPr lang="en-US" sz="1400" i="1" dirty="0">
                <a:solidFill>
                  <a:srgbClr val="C00000"/>
                </a:solidFill>
                <a:latin typeface="Times New Roman" panose="02020603050405020304" pitchFamily="18" charset="0"/>
                <a:ea typeface="Arial Unicode MS" pitchFamily="34" charset="-128"/>
                <a:cs typeface="Times New Roman" panose="02020603050405020304" pitchFamily="18" charset="0"/>
              </a:rPr>
              <a:t>Proc. </a:t>
            </a:r>
            <a:r>
              <a:rPr lang="en-GB" sz="1400" i="1" dirty="0">
                <a:solidFill>
                  <a:srgbClr val="C00000"/>
                </a:solidFill>
                <a:latin typeface="Times New Roman" panose="02020603050405020304" pitchFamily="18" charset="0"/>
                <a:ea typeface="Arial Unicode MS" pitchFamily="34" charset="-128"/>
                <a:cs typeface="Times New Roman" panose="02020603050405020304" pitchFamily="18" charset="0"/>
              </a:rPr>
              <a:t>16th Int. Heat Transfer Conf. (IHTC-16)</a:t>
            </a:r>
            <a:r>
              <a:rPr lang="en-GB" sz="1400" dirty="0">
                <a:solidFill>
                  <a:srgbClr val="C00000"/>
                </a:solidFill>
                <a:latin typeface="Times New Roman" panose="02020603050405020304" pitchFamily="18" charset="0"/>
                <a:ea typeface="Arial Unicode MS" pitchFamily="34" charset="-128"/>
                <a:cs typeface="Times New Roman" panose="02020603050405020304" pitchFamily="18" charset="0"/>
              </a:rPr>
              <a:t>, August 10-15, 2018, Beijing, China, keynote lecture IHTC16-KN02.</a:t>
            </a:r>
            <a:endParaRPr lang="en-US" altLang="en-US" sz="1400" dirty="0">
              <a:solidFill>
                <a:srgbClr val="C00000"/>
              </a:solidFill>
              <a:latin typeface="Times New Roman" panose="02020603050405020304" pitchFamily="18" charset="0"/>
              <a:ea typeface="Arial Unicode MS" pitchFamily="34" charset="-128"/>
              <a:cs typeface="Times New Roman" panose="02020603050405020304" pitchFamily="18" charset="0"/>
            </a:endParaRPr>
          </a:p>
        </p:txBody>
      </p:sp>
      <p:sp>
        <p:nvSpPr>
          <p:cNvPr id="2" name="Прямоугольник 1"/>
          <p:cNvSpPr/>
          <p:nvPr/>
        </p:nvSpPr>
        <p:spPr>
          <a:xfrm>
            <a:off x="4253244" y="917601"/>
            <a:ext cx="4705455" cy="369332"/>
          </a:xfrm>
          <a:prstGeom prst="rect">
            <a:avLst/>
          </a:prstGeom>
        </p:spPr>
        <p:txBody>
          <a:bodyPr wrap="none">
            <a:spAutoFit/>
          </a:bodyPr>
          <a:lstStyle/>
          <a:p>
            <a:r>
              <a:rPr lang="en-GB" altLang="en-US" b="1" noProof="1">
                <a:solidFill>
                  <a:schemeClr val="accent2"/>
                </a:solidFill>
                <a:cs typeface="Times New Roman" panose="02020603050405020304" pitchFamily="18" charset="0"/>
              </a:rPr>
              <a:t>Clusters of a small number of similar droplets</a:t>
            </a:r>
            <a:endParaRPr lang="en-GB" dirty="0"/>
          </a:p>
        </p:txBody>
      </p:sp>
      <p:sp>
        <p:nvSpPr>
          <p:cNvPr id="3" name="Прямоугольник 2"/>
          <p:cNvSpPr/>
          <p:nvPr/>
        </p:nvSpPr>
        <p:spPr>
          <a:xfrm>
            <a:off x="251520" y="1384722"/>
            <a:ext cx="3672408" cy="2877711"/>
          </a:xfrm>
          <a:prstGeom prst="rect">
            <a:avLst/>
          </a:prstGeom>
        </p:spPr>
        <p:txBody>
          <a:bodyPr wrap="square">
            <a:spAutoFit/>
          </a:bodyPr>
          <a:lstStyle/>
          <a:p>
            <a:pPr marL="285750" indent="-285750" algn="just">
              <a:spcBef>
                <a:spcPts val="0"/>
              </a:spcBef>
              <a:buFont typeface="Wingdings" panose="05000000000000000000" pitchFamily="2" charset="2"/>
              <a:buChar char="v"/>
            </a:pPr>
            <a:r>
              <a:rPr lang="en-US" sz="1300" b="1" dirty="0"/>
              <a:t>The </a:t>
            </a:r>
            <a:r>
              <a:rPr lang="en-GB" sz="1300" b="1" dirty="0"/>
              <a:t>cluster life is not long because</a:t>
            </a:r>
            <a:r>
              <a:rPr lang="ru-RU" sz="1300" b="1" dirty="0"/>
              <a:t> </a:t>
            </a:r>
            <a:r>
              <a:rPr lang="en-US" sz="1300" b="1" dirty="0"/>
              <a:t>droplets are</a:t>
            </a:r>
            <a:r>
              <a:rPr lang="en-GB" sz="1300" b="1" dirty="0"/>
              <a:t> growing due to condensation of steam.</a:t>
            </a:r>
            <a:r>
              <a:rPr lang="ru-RU" sz="1300" b="1" dirty="0"/>
              <a:t> </a:t>
            </a:r>
            <a:r>
              <a:rPr lang="en-GB" sz="1300" b="1" dirty="0"/>
              <a:t>This process is finished by the coalescence of droplets with the layer of water.</a:t>
            </a:r>
          </a:p>
          <a:p>
            <a:pPr marL="285750" indent="-285750" algn="just">
              <a:spcBef>
                <a:spcPts val="600"/>
              </a:spcBef>
              <a:buFont typeface="Wingdings" panose="05000000000000000000" pitchFamily="2" charset="2"/>
              <a:buChar char="v"/>
            </a:pPr>
            <a:r>
              <a:rPr lang="en-US" sz="1300" b="1" dirty="0"/>
              <a:t>Therefore, an effective suppression of the droplet growth and stabilization of a cluster is one of the key problems.</a:t>
            </a:r>
          </a:p>
          <a:p>
            <a:pPr algn="just">
              <a:spcBef>
                <a:spcPts val="1200"/>
              </a:spcBef>
            </a:pPr>
            <a:r>
              <a:rPr lang="en-US" sz="1300" b="1" u="sng" dirty="0"/>
              <a:t>Two ways of the cluster stabilization has been discovered:</a:t>
            </a:r>
          </a:p>
          <a:p>
            <a:pPr marL="285750" indent="-285750" algn="just">
              <a:spcBef>
                <a:spcPts val="600"/>
              </a:spcBef>
              <a:buFont typeface="Wingdings" panose="05000000000000000000" pitchFamily="2" charset="2"/>
              <a:buChar char="ü"/>
            </a:pPr>
            <a:r>
              <a:rPr lang="en-US" sz="1300" b="1" dirty="0"/>
              <a:t>The external infrared irradiation.</a:t>
            </a:r>
          </a:p>
          <a:p>
            <a:pPr marL="285750" indent="-285750" algn="just">
              <a:spcBef>
                <a:spcPts val="600"/>
              </a:spcBef>
              <a:buFont typeface="Wingdings" panose="05000000000000000000" pitchFamily="2" charset="2"/>
              <a:buChar char="ü"/>
            </a:pPr>
            <a:r>
              <a:rPr lang="en-US" sz="1300" b="1" dirty="0"/>
              <a:t>The modulation of the laser power used for the local heating of water layer.</a:t>
            </a:r>
            <a:endParaRPr lang="en-GB" sz="1300" b="1" dirty="0"/>
          </a:p>
        </p:txBody>
      </p:sp>
      <p:sp>
        <p:nvSpPr>
          <p:cNvPr id="7" name="Прямоугольник 6"/>
          <p:cNvSpPr/>
          <p:nvPr/>
        </p:nvSpPr>
        <p:spPr>
          <a:xfrm>
            <a:off x="4345507" y="1384722"/>
            <a:ext cx="4613192" cy="1246495"/>
          </a:xfrm>
          <a:prstGeom prst="rect">
            <a:avLst/>
          </a:prstGeom>
        </p:spPr>
        <p:txBody>
          <a:bodyPr wrap="square">
            <a:spAutoFit/>
          </a:bodyPr>
          <a:lstStyle/>
          <a:p>
            <a:pPr>
              <a:spcBef>
                <a:spcPts val="600"/>
              </a:spcBef>
            </a:pPr>
            <a:r>
              <a:rPr lang="en-US" sz="1300" b="1" u="sng" dirty="0">
                <a:ea typeface="MS Mincho"/>
              </a:rPr>
              <a:t>The developed process consists of two stages</a:t>
            </a:r>
            <a:r>
              <a:rPr lang="en-US" sz="1300" b="1" dirty="0">
                <a:ea typeface="MS Mincho"/>
              </a:rPr>
              <a:t>:</a:t>
            </a:r>
          </a:p>
          <a:p>
            <a:pPr marL="285750" indent="-285750">
              <a:spcBef>
                <a:spcPts val="600"/>
              </a:spcBef>
              <a:buFont typeface="Arial" panose="020B0604020202020204" pitchFamily="34" charset="0"/>
              <a:buChar char="•"/>
            </a:pPr>
            <a:r>
              <a:rPr lang="en-US" sz="1300" b="1" dirty="0">
                <a:ea typeface="MS Mincho"/>
              </a:rPr>
              <a:t>The laser power output is maintained at the low level, which allows the droplets to migrate toward the center;</a:t>
            </a:r>
          </a:p>
          <a:p>
            <a:pPr marL="285750" indent="-285750">
              <a:spcBef>
                <a:spcPts val="600"/>
              </a:spcBef>
              <a:buFont typeface="Arial" panose="020B0604020202020204" pitchFamily="34" charset="0"/>
              <a:buChar char="•"/>
            </a:pPr>
            <a:r>
              <a:rPr lang="en-US" sz="1300" b="1" dirty="0">
                <a:ea typeface="MS Mincho"/>
              </a:rPr>
              <a:t>The laser power is abruptly increased. This leads to a high velocity of gas flow and removing small droplets.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29006"/>
            <a:ext cx="1861188" cy="186118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732345"/>
            <a:ext cx="1861188" cy="1861188"/>
          </a:xfrm>
          <a:prstGeom prst="rect">
            <a:avLst/>
          </a:prstGeom>
        </p:spPr>
      </p:pic>
    </p:spTree>
    <p:extLst>
      <p:ext uri="{BB962C8B-B14F-4D97-AF65-F5344CB8AC3E}">
        <p14:creationId xmlns:p14="http://schemas.microsoft.com/office/powerpoint/2010/main" val="223854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FEBD-AA88-4980-88E9-7406495D8BB9}"/>
              </a:ext>
            </a:extLst>
          </p:cNvPr>
          <p:cNvSpPr>
            <a:spLocks noGrp="1"/>
          </p:cNvSpPr>
          <p:nvPr>
            <p:ph type="title" sz="quarter"/>
          </p:nvPr>
        </p:nvSpPr>
        <p:spPr>
          <a:xfrm>
            <a:off x="457200" y="2857500"/>
            <a:ext cx="8229600" cy="1143000"/>
          </a:xfrm>
        </p:spPr>
        <p:txBody>
          <a:bodyPr/>
          <a:lstStyle/>
          <a:p>
            <a:r>
              <a:rPr lang="en-US" b="1" dirty="0">
                <a:solidFill>
                  <a:srgbClr val="0070C0"/>
                </a:solidFill>
              </a:rPr>
              <a:t>Managing the cluster with </a:t>
            </a:r>
            <a:br>
              <a:rPr lang="en-US" b="1" dirty="0">
                <a:solidFill>
                  <a:srgbClr val="0070C0"/>
                </a:solidFill>
              </a:rPr>
            </a:br>
            <a:r>
              <a:rPr lang="en-US" b="1" dirty="0">
                <a:solidFill>
                  <a:srgbClr val="0070C0"/>
                </a:solidFill>
              </a:rPr>
              <a:t>the electric field</a:t>
            </a:r>
            <a:endParaRPr lang="en-IL" b="1" dirty="0">
              <a:solidFill>
                <a:srgbClr val="0070C0"/>
              </a:solidFill>
            </a:endParaRPr>
          </a:p>
        </p:txBody>
      </p:sp>
    </p:spTree>
    <p:extLst>
      <p:ext uri="{BB962C8B-B14F-4D97-AF65-F5344CB8AC3E}">
        <p14:creationId xmlns:p14="http://schemas.microsoft.com/office/powerpoint/2010/main" val="46861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446425" y="315196"/>
            <a:ext cx="8229600" cy="575915"/>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solidFill>
                  <a:schemeClr val="accent2"/>
                </a:solidFill>
                <a:latin typeface="Times New Roman" panose="02020603050405020304" pitchFamily="18" charset="0"/>
                <a:cs typeface="Times New Roman" panose="02020603050405020304" pitchFamily="18" charset="0"/>
              </a:rPr>
              <a:t>EXPERIMENTAL SET-UP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noProof="1">
                <a:latin typeface="Times New Roman" panose="02020603050405020304" pitchFamily="18" charset="0"/>
              </a:rPr>
              <a:t/>
            </a:r>
            <a:br>
              <a:rPr lang="ru-RU" altLang="en-US" sz="1800" i="1" noProof="1">
                <a:latin typeface="Times New Roman" panose="02020603050405020304" pitchFamily="18" charset="0"/>
              </a:rPr>
            </a:br>
            <a:r>
              <a:rPr lang="ru-RU" altLang="en-US" b="1" noProof="1"/>
              <a:t/>
            </a:r>
            <a:br>
              <a:rPr lang="ru-RU" altLang="en-US" b="1" noProof="1"/>
            </a:br>
            <a:endParaRPr lang="ru-RU" altLang="en-US" b="1" noProof="1"/>
          </a:p>
        </p:txBody>
      </p:sp>
      <p:sp>
        <p:nvSpPr>
          <p:cNvPr id="5125" name="Прямоугольник 7"/>
          <p:cNvSpPr>
            <a:spLocks noChangeArrowheads="1"/>
          </p:cNvSpPr>
          <p:nvPr/>
        </p:nvSpPr>
        <p:spPr bwMode="auto">
          <a:xfrm>
            <a:off x="4829102" y="1176422"/>
            <a:ext cx="4200047"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ts val="600"/>
              </a:spcBef>
              <a:buFont typeface="Wingdings" panose="05000000000000000000" pitchFamily="2" charset="2"/>
              <a:buChar char="Ø"/>
            </a:pPr>
            <a:r>
              <a:rPr lang="en-ZA" sz="1300" b="1" dirty="0">
                <a:latin typeface="Times New Roman" panose="02020603050405020304" pitchFamily="18" charset="0"/>
              </a:rPr>
              <a:t>The cluster was formed over a thin layer of distilled water heated locally from the substrate irradiated by a laser beam of diameter about 1 mm. </a:t>
            </a:r>
          </a:p>
          <a:p>
            <a:pPr marL="285750" indent="-285750" eaLnBrk="1" hangingPunct="1">
              <a:spcBef>
                <a:spcPts val="600"/>
              </a:spcBef>
              <a:buFont typeface="Wingdings" panose="05000000000000000000" pitchFamily="2" charset="2"/>
              <a:buChar char="Ø"/>
            </a:pPr>
            <a:r>
              <a:rPr lang="en-ZA" sz="1300" b="1" dirty="0">
                <a:latin typeface="Times New Roman" panose="02020603050405020304" pitchFamily="18" charset="0"/>
              </a:rPr>
              <a:t>The continuous wave laser with the wavelength of 0.808 µm at the working power of 280 mW was used. </a:t>
            </a:r>
          </a:p>
          <a:p>
            <a:pPr marL="285750" indent="-285750" eaLnBrk="1" hangingPunct="1">
              <a:spcBef>
                <a:spcPts val="600"/>
              </a:spcBef>
              <a:buFont typeface="Wingdings" panose="05000000000000000000" pitchFamily="2" charset="2"/>
              <a:buChar char="Ø"/>
            </a:pPr>
            <a:r>
              <a:rPr lang="en-ZA" sz="1300" b="1" dirty="0">
                <a:latin typeface="Times New Roman" panose="02020603050405020304" pitchFamily="18" charset="0"/>
              </a:rPr>
              <a:t>Video images of the cluster were taken using stereo-microscope and high-speed video-camera with spatial resolution of 0.6 µm.</a:t>
            </a:r>
          </a:p>
          <a:p>
            <a:pPr marL="285750" indent="-285750" eaLnBrk="1" hangingPunct="1">
              <a:spcBef>
                <a:spcPts val="600"/>
              </a:spcBef>
              <a:buFont typeface="Wingdings" panose="05000000000000000000" pitchFamily="2" charset="2"/>
              <a:buChar char="Ø"/>
            </a:pPr>
            <a:r>
              <a:rPr lang="en-GB" sz="1300" b="1" dirty="0">
                <a:latin typeface="Times New Roman" panose="02020603050405020304" pitchFamily="18" charset="0"/>
              </a:rPr>
              <a:t>The lower electrode is a thin metal cylinder placed  under the substrate. The upper electrode with a central hole was covered by 18 μm thick copper layer.</a:t>
            </a:r>
          </a:p>
          <a:p>
            <a:pPr marL="285750" indent="-285750" eaLnBrk="1" hangingPunct="1">
              <a:spcBef>
                <a:spcPts val="600"/>
              </a:spcBef>
              <a:buFont typeface="Wingdings" panose="05000000000000000000" pitchFamily="2" charset="2"/>
              <a:buChar char="Ø"/>
            </a:pPr>
            <a:r>
              <a:rPr lang="en-GB" sz="1300" b="1" dirty="0">
                <a:latin typeface="Times New Roman" panose="02020603050405020304" pitchFamily="18" charset="0"/>
              </a:rPr>
              <a:t>The external electric field was generated by a high-voltage source designed to vary the applied voltage in the range from 0.2 to 3.0 kV.</a:t>
            </a:r>
            <a:endParaRPr lang="en-US" altLang="en-US" sz="1300" b="1" dirty="0">
              <a:latin typeface="Times New Roman" panose="02020603050405020304" pitchFamily="18" charset="0"/>
            </a:endParaRPr>
          </a:p>
        </p:txBody>
      </p:sp>
      <p:sp>
        <p:nvSpPr>
          <p:cNvPr id="5126" name="Прямоугольник 5"/>
          <p:cNvSpPr>
            <a:spLocks noChangeArrowheads="1"/>
          </p:cNvSpPr>
          <p:nvPr/>
        </p:nvSpPr>
        <p:spPr bwMode="auto">
          <a:xfrm>
            <a:off x="349012" y="5949280"/>
            <a:ext cx="8581527"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dirty="0">
                <a:latin typeface="Times New Roman" panose="02020603050405020304" pitchFamily="18" charset="0"/>
                <a:ea typeface="Arial Unicode MS" pitchFamily="34" charset="-128"/>
                <a:cs typeface="Times New Roman" panose="02020603050405020304" pitchFamily="18" charset="0"/>
              </a:rPr>
              <a:t>For more details</a:t>
            </a:r>
            <a:r>
              <a:rPr lang="ru-RU" altLang="en-US" sz="1400" b="1" u="sng" dirty="0">
                <a:latin typeface="Times New Roman" panose="02020603050405020304" pitchFamily="18" charset="0"/>
                <a:ea typeface="Arial Unicode MS" pitchFamily="34" charset="-128"/>
                <a:cs typeface="Times New Roman" panose="02020603050405020304" pitchFamily="18" charset="0"/>
              </a:rPr>
              <a:t>:</a:t>
            </a:r>
            <a:r>
              <a:rPr lang="en-US" altLang="en-US" sz="1400" b="1" dirty="0">
                <a:latin typeface="Times New Roman" panose="02020603050405020304" pitchFamily="18" charset="0"/>
                <a:ea typeface="Arial Unicode MS" pitchFamily="34" charset="-128"/>
                <a:cs typeface="Times New Roman" panose="02020603050405020304" pitchFamily="18" charset="0"/>
              </a:rPr>
              <a:t> </a:t>
            </a:r>
          </a:p>
          <a:p>
            <a:pPr eaLnBrk="1" hangingPunct="1">
              <a:spcBef>
                <a:spcPts val="600"/>
              </a:spcBef>
              <a:buFontTx/>
              <a:buNone/>
            </a:pP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A.A. Fedorets, L.A. Dombrovsky, E. Bormashenko, M. Nosonovsky, On relative contribution of electrostatic and aerodynamic effects to dynamics of a levitating droplet cluster, </a:t>
            </a:r>
            <a:r>
              <a:rPr lang="en-US" sz="1400" i="1" dirty="0">
                <a:solidFill>
                  <a:srgbClr val="C00000"/>
                </a:solidFill>
                <a:latin typeface="Times New Roman" panose="02020603050405020304" pitchFamily="18" charset="0"/>
                <a:ea typeface="Arial Unicode MS" pitchFamily="34" charset="-128"/>
                <a:cs typeface="Times New Roman" panose="02020603050405020304" pitchFamily="18" charset="0"/>
              </a:rPr>
              <a:t>Int. J. Heat Mass Transf</a:t>
            </a: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133 (2019) 712–717.</a:t>
            </a:r>
          </a:p>
        </p:txBody>
      </p:sp>
      <p:sp>
        <p:nvSpPr>
          <p:cNvPr id="5" name="Rectangle 28"/>
          <p:cNvSpPr>
            <a:spLocks noChangeArrowheads="1"/>
          </p:cNvSpPr>
          <p:nvPr/>
        </p:nvSpPr>
        <p:spPr bwMode="auto">
          <a:xfrm flipV="1">
            <a:off x="683568" y="3365583"/>
            <a:ext cx="95578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7" name="Rectangle 30"/>
          <p:cNvSpPr>
            <a:spLocks noChangeArrowheads="1"/>
          </p:cNvSpPr>
          <p:nvPr/>
        </p:nvSpPr>
        <p:spPr bwMode="auto">
          <a:xfrm>
            <a:off x="6300191" y="2786049"/>
            <a:ext cx="10507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0" name="Rectangle 46"/>
          <p:cNvSpPr>
            <a:spLocks noChangeArrowheads="1"/>
          </p:cNvSpPr>
          <p:nvPr/>
        </p:nvSpPr>
        <p:spPr bwMode="auto">
          <a:xfrm>
            <a:off x="349012" y="36195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2" name="Рисунок 21"/>
          <p:cNvPicPr/>
          <p:nvPr/>
        </p:nvPicPr>
        <p:blipFill>
          <a:blip r:embed="rId2">
            <a:extLst>
              <a:ext uri="{28A0092B-C50C-407E-A947-70E740481C1C}">
                <a14:useLocalDpi xmlns:a14="http://schemas.microsoft.com/office/drawing/2010/main" val="0"/>
              </a:ext>
            </a:extLst>
          </a:blip>
          <a:srcRect/>
          <a:stretch>
            <a:fillRect/>
          </a:stretch>
        </p:blipFill>
        <p:spPr bwMode="auto">
          <a:xfrm>
            <a:off x="349013" y="858819"/>
            <a:ext cx="4294995" cy="4226365"/>
          </a:xfrm>
          <a:prstGeom prst="rect">
            <a:avLst/>
          </a:prstGeom>
          <a:noFill/>
          <a:ln>
            <a:noFill/>
          </a:ln>
        </p:spPr>
      </p:pic>
      <p:sp>
        <p:nvSpPr>
          <p:cNvPr id="2" name="Прямоугольник 1"/>
          <p:cNvSpPr/>
          <p:nvPr/>
        </p:nvSpPr>
        <p:spPr>
          <a:xfrm>
            <a:off x="431794" y="5238661"/>
            <a:ext cx="4129431" cy="323165"/>
          </a:xfrm>
          <a:prstGeom prst="rect">
            <a:avLst/>
          </a:prstGeom>
        </p:spPr>
        <p:txBody>
          <a:bodyPr wrap="square">
            <a:spAutoFit/>
          </a:bodyPr>
          <a:lstStyle/>
          <a:p>
            <a:r>
              <a:rPr lang="en-GB" sz="1500" b="1" dirty="0">
                <a:ea typeface="Times New Roman" panose="02020603050405020304" pitchFamily="18" charset="0"/>
              </a:rPr>
              <a:t>Schematics of a side view of a laboratory set-up</a:t>
            </a:r>
            <a:endParaRPr lang="en-GB" sz="1500" b="1" dirty="0"/>
          </a:p>
        </p:txBody>
      </p:sp>
      <p:sp>
        <p:nvSpPr>
          <p:cNvPr id="26" name="Прямоугольник 25"/>
          <p:cNvSpPr/>
          <p:nvPr/>
        </p:nvSpPr>
        <p:spPr>
          <a:xfrm>
            <a:off x="4932038" y="4964807"/>
            <a:ext cx="3994173" cy="1015663"/>
          </a:xfrm>
          <a:prstGeom prst="rect">
            <a:avLst/>
          </a:prstGeom>
        </p:spPr>
        <p:txBody>
          <a:bodyPr wrap="square">
            <a:spAutoFit/>
          </a:bodyPr>
          <a:lstStyle/>
          <a:p>
            <a:r>
              <a:rPr lang="en-GB" sz="1500" dirty="0">
                <a:ea typeface="Times New Roman" panose="02020603050405020304" pitchFamily="18" charset="0"/>
              </a:rPr>
              <a:t>The variant with a positive electric potential of the upper electrode relative to the grounded lower electrode is denoted by </a:t>
            </a:r>
            <a:r>
              <a:rPr lang="en-GB" sz="1500" i="1" dirty="0">
                <a:ea typeface="Times New Roman" panose="02020603050405020304" pitchFamily="18" charset="0"/>
              </a:rPr>
              <a:t>U</a:t>
            </a:r>
            <a:r>
              <a:rPr lang="en-GB" sz="1500" baseline="30000" dirty="0">
                <a:ea typeface="Times New Roman" panose="02020603050405020304" pitchFamily="18" charset="0"/>
              </a:rPr>
              <a:t>+</a:t>
            </a:r>
            <a:r>
              <a:rPr lang="en-GB" sz="1500" dirty="0">
                <a:ea typeface="Times New Roman" panose="02020603050405020304" pitchFamily="18" charset="0"/>
              </a:rPr>
              <a:t>, and the opposite configuration – </a:t>
            </a:r>
            <a:r>
              <a:rPr lang="en-GB" sz="1500" i="1" dirty="0">
                <a:ea typeface="Times New Roman" panose="02020603050405020304" pitchFamily="18" charset="0"/>
              </a:rPr>
              <a:t>U</a:t>
            </a:r>
            <a:r>
              <a:rPr lang="en-GB" sz="1500" i="1" baseline="30000" dirty="0">
                <a:ea typeface="Times New Roman" panose="02020603050405020304" pitchFamily="18" charset="0"/>
              </a:rPr>
              <a:t>–</a:t>
            </a:r>
            <a:r>
              <a:rPr lang="en-GB" sz="1500" dirty="0">
                <a:ea typeface="Times New Roman" panose="02020603050405020304" pitchFamily="18" charset="0"/>
              </a:rPr>
              <a:t>.</a:t>
            </a:r>
            <a:endParaRPr lang="en-GB"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395288" y="548680"/>
            <a:ext cx="8229600" cy="432048"/>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solidFill>
                  <a:schemeClr val="accent2"/>
                </a:solidFill>
                <a:latin typeface="Times New Roman" panose="02020603050405020304" pitchFamily="18" charset="0"/>
                <a:cs typeface="Times New Roman" panose="02020603050405020304" pitchFamily="18" charset="0"/>
              </a:rPr>
              <a:t>LOCAL ELECTRIC FIELD AND POLARIZATION OF DROPLETS</a:t>
            </a:r>
            <a:br>
              <a:rPr lang="en-GB" altLang="en-US" sz="1800" b="1" noProof="1">
                <a:solidFill>
                  <a:schemeClr val="accent2"/>
                </a:solidFill>
                <a:latin typeface="Times New Roman" panose="02020603050405020304" pitchFamily="18" charset="0"/>
                <a:cs typeface="Times New Roman" panose="02020603050405020304" pitchFamily="18" charset="0"/>
              </a:rPr>
            </a:b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noProof="1">
                <a:latin typeface="Times New Roman" panose="02020603050405020304" pitchFamily="18" charset="0"/>
              </a:rPr>
              <a:t/>
            </a:r>
            <a:br>
              <a:rPr lang="ru-RU" altLang="en-US" sz="1800" i="1" noProof="1">
                <a:latin typeface="Times New Roman" panose="02020603050405020304" pitchFamily="18" charset="0"/>
              </a:rPr>
            </a:br>
            <a:r>
              <a:rPr lang="ru-RU" altLang="en-US" b="1" noProof="1"/>
              <a:t/>
            </a:r>
            <a:br>
              <a:rPr lang="ru-RU" altLang="en-US" b="1" noProof="1"/>
            </a:br>
            <a:endParaRPr lang="ru-RU" altLang="en-US" b="1" noProof="1"/>
          </a:p>
        </p:txBody>
      </p:sp>
      <p:sp>
        <p:nvSpPr>
          <p:cNvPr id="5126" name="Прямоугольник 5"/>
          <p:cNvSpPr>
            <a:spLocks noChangeArrowheads="1"/>
          </p:cNvSpPr>
          <p:nvPr/>
        </p:nvSpPr>
        <p:spPr bwMode="auto">
          <a:xfrm>
            <a:off x="390388" y="5949280"/>
            <a:ext cx="8320879"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u="sng" dirty="0">
                <a:latin typeface="Times New Roman" panose="02020603050405020304" pitchFamily="18" charset="0"/>
                <a:ea typeface="Arial Unicode MS" pitchFamily="34" charset="-128"/>
                <a:cs typeface="Times New Roman" panose="02020603050405020304" pitchFamily="18" charset="0"/>
              </a:rPr>
              <a:t>For more details</a:t>
            </a:r>
            <a:r>
              <a:rPr lang="ru-RU" altLang="en-US" sz="1400" b="1" u="sng" dirty="0">
                <a:latin typeface="Times New Roman" panose="02020603050405020304" pitchFamily="18" charset="0"/>
                <a:ea typeface="Arial Unicode MS" pitchFamily="34" charset="-128"/>
                <a:cs typeface="Times New Roman" panose="02020603050405020304" pitchFamily="18" charset="0"/>
              </a:rPr>
              <a:t>:</a:t>
            </a:r>
            <a:r>
              <a:rPr lang="en-US" altLang="en-US" sz="1400" b="1" dirty="0">
                <a:latin typeface="Times New Roman" panose="02020603050405020304" pitchFamily="18" charset="0"/>
                <a:ea typeface="Arial Unicode MS" pitchFamily="34" charset="-128"/>
                <a:cs typeface="Times New Roman" panose="02020603050405020304" pitchFamily="18" charset="0"/>
              </a:rPr>
              <a:t> </a:t>
            </a:r>
          </a:p>
          <a:p>
            <a:pPr eaLnBrk="1" hangingPunct="1">
              <a:spcBef>
                <a:spcPts val="600"/>
              </a:spcBef>
              <a:buFontTx/>
              <a:buNone/>
            </a:pP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A.A. Fedorets, L.A. Dombrovsky, E. Bormashenko, M. Nosonovsky, On relative contribution of electrostatic and aerodynamic effects to dynamics of a levitating droplet cluster, </a:t>
            </a:r>
            <a:r>
              <a:rPr lang="en-US" sz="1400" i="1" dirty="0">
                <a:solidFill>
                  <a:srgbClr val="C00000"/>
                </a:solidFill>
                <a:latin typeface="Times New Roman" panose="02020603050405020304" pitchFamily="18" charset="0"/>
                <a:ea typeface="Arial Unicode MS" pitchFamily="34" charset="-128"/>
                <a:cs typeface="Times New Roman" panose="02020603050405020304" pitchFamily="18" charset="0"/>
              </a:rPr>
              <a:t>Int. J. Heat Mass Transf</a:t>
            </a:r>
            <a:r>
              <a:rPr lang="en-US" sz="1400" dirty="0">
                <a:solidFill>
                  <a:srgbClr val="C00000"/>
                </a:solidFill>
                <a:latin typeface="Times New Roman" panose="02020603050405020304" pitchFamily="18" charset="0"/>
                <a:ea typeface="Arial Unicode MS" pitchFamily="34" charset="-128"/>
                <a:cs typeface="Times New Roman" panose="02020603050405020304" pitchFamily="18" charset="0"/>
              </a:rPr>
              <a:t>. 133 (2019) 712–717.</a:t>
            </a:r>
          </a:p>
        </p:txBody>
      </p:sp>
      <p:sp>
        <p:nvSpPr>
          <p:cNvPr id="5" name="Прямоугольник 4"/>
          <p:cNvSpPr/>
          <p:nvPr/>
        </p:nvSpPr>
        <p:spPr>
          <a:xfrm>
            <a:off x="390388" y="1151456"/>
            <a:ext cx="4320480" cy="738664"/>
          </a:xfrm>
          <a:prstGeom prst="rect">
            <a:avLst/>
          </a:prstGeom>
        </p:spPr>
        <p:txBody>
          <a:bodyPr wrap="square">
            <a:spAutoFit/>
          </a:bodyPr>
          <a:lstStyle/>
          <a:p>
            <a:r>
              <a:rPr lang="en-GB" sz="1400" b="1" dirty="0">
                <a:ea typeface="Times New Roman" panose="02020603050405020304" pitchFamily="18" charset="0"/>
              </a:rPr>
              <a:t>The electric field </a:t>
            </a:r>
            <a:r>
              <a:rPr lang="en-US" sz="1400" b="1" dirty="0">
                <a:ea typeface="Times New Roman" panose="02020603050405020304" pitchFamily="18" charset="0"/>
              </a:rPr>
              <a:t>was obtained using the </a:t>
            </a:r>
            <a:r>
              <a:rPr lang="en-GB" sz="1400" b="1" dirty="0">
                <a:ea typeface="Times New Roman" panose="02020603050405020304" pitchFamily="18" charset="0"/>
              </a:rPr>
              <a:t>numerical solution of an axisymmetric boundary-value problem for the Laplace equation for electric potential. </a:t>
            </a:r>
            <a:endParaRPr lang="en-GB" sz="1400" b="1" dirty="0"/>
          </a:p>
        </p:txBody>
      </p:sp>
      <p:pic>
        <p:nvPicPr>
          <p:cNvPr id="9" name="Рисунок 8"/>
          <p:cNvPicPr/>
          <p:nvPr/>
        </p:nvPicPr>
        <p:blipFill>
          <a:blip r:embed="rId3" cstate="print">
            <a:extLst>
              <a:ext uri="{28A0092B-C50C-407E-A947-70E740481C1C}">
                <a14:useLocalDpi xmlns:a14="http://schemas.microsoft.com/office/drawing/2010/main" val="0"/>
              </a:ext>
            </a:extLst>
          </a:blip>
          <a:stretch>
            <a:fillRect/>
          </a:stretch>
        </p:blipFill>
        <p:spPr>
          <a:xfrm>
            <a:off x="251520" y="1911488"/>
            <a:ext cx="4459348" cy="3672694"/>
          </a:xfrm>
          <a:prstGeom prst="rect">
            <a:avLst/>
          </a:prstGeom>
        </p:spPr>
      </p:pic>
      <p:sp>
        <p:nvSpPr>
          <p:cNvPr id="6" name="Прямоугольник 5"/>
          <p:cNvSpPr/>
          <p:nvPr/>
        </p:nvSpPr>
        <p:spPr>
          <a:xfrm>
            <a:off x="4932040" y="1463579"/>
            <a:ext cx="4032448" cy="3954929"/>
          </a:xfrm>
          <a:prstGeom prst="rect">
            <a:avLst/>
          </a:prstGeom>
        </p:spPr>
        <p:txBody>
          <a:bodyPr wrap="square">
            <a:spAutoFit/>
          </a:bodyPr>
          <a:lstStyle/>
          <a:p>
            <a:pPr marL="285750" indent="-285750" algn="just">
              <a:spcAft>
                <a:spcPts val="0"/>
              </a:spcAft>
              <a:buFont typeface="Wingdings" panose="05000000000000000000" pitchFamily="2" charset="2"/>
              <a:buChar char="v"/>
            </a:pPr>
            <a:r>
              <a:rPr lang="en-GB" sz="1300" b="1" dirty="0">
                <a:ea typeface="Times New Roman" panose="02020603050405020304" pitchFamily="18" charset="0"/>
              </a:rPr>
              <a:t>It was shown that the electric field in the location of cluster is uniform. The absolute value of field strength is equal to 220 kV/m at the voltage of 1kV.</a:t>
            </a:r>
          </a:p>
          <a:p>
            <a:pPr marL="285750" indent="-285750" algn="just">
              <a:spcBef>
                <a:spcPts val="600"/>
              </a:spcBef>
              <a:spcAft>
                <a:spcPts val="0"/>
              </a:spcAft>
              <a:buFont typeface="Wingdings" panose="05000000000000000000" pitchFamily="2" charset="2"/>
              <a:buChar char="v"/>
            </a:pPr>
            <a:r>
              <a:rPr lang="en-GB" sz="1300" b="1" dirty="0">
                <a:ea typeface="Times New Roman" panose="02020603050405020304" pitchFamily="18" charset="0"/>
              </a:rPr>
              <a:t>Water droplets of a cluster are polarized in the electric field. The dipole moment of a single droplet can be calculated as follows:</a:t>
            </a:r>
          </a:p>
          <a:p>
            <a:pPr marL="285750" indent="-285750" algn="just">
              <a:spcBef>
                <a:spcPts val="600"/>
              </a:spcBef>
              <a:spcAft>
                <a:spcPts val="0"/>
              </a:spcAft>
              <a:buFont typeface="Wingdings" panose="05000000000000000000" pitchFamily="2" charset="2"/>
              <a:buChar char="v"/>
            </a:pPr>
            <a:endParaRPr lang="en-GB" sz="1300" b="1" dirty="0">
              <a:ea typeface="Times New Roman" panose="02020603050405020304" pitchFamily="18" charset="0"/>
            </a:endParaRPr>
          </a:p>
          <a:p>
            <a:pPr marL="285750" indent="-285750" algn="just">
              <a:spcBef>
                <a:spcPts val="600"/>
              </a:spcBef>
              <a:spcAft>
                <a:spcPts val="0"/>
              </a:spcAft>
              <a:buFont typeface="Wingdings" panose="05000000000000000000" pitchFamily="2" charset="2"/>
              <a:buChar char="v"/>
            </a:pPr>
            <a:endParaRPr lang="en-US" sz="1300" b="1" dirty="0">
              <a:ea typeface="Times New Roman" panose="02020603050405020304" pitchFamily="18" charset="0"/>
            </a:endParaRPr>
          </a:p>
          <a:p>
            <a:pPr marL="285750" indent="-285750" algn="just">
              <a:spcBef>
                <a:spcPts val="600"/>
              </a:spcBef>
              <a:spcAft>
                <a:spcPts val="0"/>
              </a:spcAft>
              <a:buFont typeface="Wingdings" panose="05000000000000000000" pitchFamily="2" charset="2"/>
              <a:buChar char="v"/>
            </a:pPr>
            <a:r>
              <a:rPr lang="en-US" sz="1300" b="1" dirty="0">
                <a:ea typeface="Times New Roman" panose="02020603050405020304" pitchFamily="18" charset="0"/>
              </a:rPr>
              <a:t>Obviously, there is an attraction force between the droplet dipole and the water layer.</a:t>
            </a:r>
          </a:p>
          <a:p>
            <a:pPr marL="285750" indent="-285750" algn="just">
              <a:spcBef>
                <a:spcPts val="600"/>
              </a:spcBef>
              <a:spcAft>
                <a:spcPts val="0"/>
              </a:spcAft>
              <a:buFont typeface="Wingdings" panose="05000000000000000000" pitchFamily="2" charset="2"/>
              <a:buChar char="v"/>
            </a:pPr>
            <a:r>
              <a:rPr lang="en-US" sz="1300" b="1" dirty="0">
                <a:ea typeface="Times New Roman" panose="02020603050405020304" pitchFamily="18" charset="0"/>
              </a:rPr>
              <a:t>In the case of own electric charge of droplets, the total force depends also on the configuration of the external electric field.</a:t>
            </a:r>
          </a:p>
          <a:p>
            <a:pPr marL="285750" indent="-285750" algn="just">
              <a:spcBef>
                <a:spcPts val="600"/>
              </a:spcBef>
              <a:spcAft>
                <a:spcPts val="0"/>
              </a:spcAft>
              <a:buFont typeface="Wingdings" panose="05000000000000000000" pitchFamily="2" charset="2"/>
              <a:buChar char="v"/>
            </a:pPr>
            <a:r>
              <a:rPr lang="en-US" sz="1300" b="1" dirty="0">
                <a:ea typeface="Times New Roman" panose="02020603050405020304" pitchFamily="18" charset="0"/>
              </a:rPr>
              <a:t> </a:t>
            </a:r>
            <a:r>
              <a:rPr lang="en-US" sz="1300" b="1" dirty="0">
                <a:solidFill>
                  <a:srgbClr val="FF0000"/>
                </a:solidFill>
                <a:ea typeface="Times New Roman" panose="02020603050405020304" pitchFamily="18" charset="0"/>
              </a:rPr>
              <a:t>A comparison of experimental data for </a:t>
            </a:r>
            <a:r>
              <a:rPr lang="en-US" sz="1300" b="1" i="1" dirty="0">
                <a:solidFill>
                  <a:srgbClr val="FF0000"/>
                </a:solidFill>
                <a:ea typeface="Times New Roman" panose="02020603050405020304" pitchFamily="18" charset="0"/>
              </a:rPr>
              <a:t>U</a:t>
            </a:r>
            <a:r>
              <a:rPr lang="en-US" sz="1300" b="1" baseline="30000" dirty="0">
                <a:solidFill>
                  <a:srgbClr val="FF0000"/>
                </a:solidFill>
                <a:ea typeface="Times New Roman" panose="02020603050405020304" pitchFamily="18" charset="0"/>
              </a:rPr>
              <a:t>+</a:t>
            </a:r>
            <a:r>
              <a:rPr lang="en-US" sz="1300" b="1" dirty="0">
                <a:solidFill>
                  <a:srgbClr val="FF0000"/>
                </a:solidFill>
                <a:ea typeface="Times New Roman" panose="02020603050405020304" pitchFamily="18" charset="0"/>
              </a:rPr>
              <a:t> and </a:t>
            </a:r>
            <a:r>
              <a:rPr lang="en-US" sz="1300" b="1" i="1" dirty="0">
                <a:solidFill>
                  <a:srgbClr val="FF0000"/>
                </a:solidFill>
                <a:ea typeface="Times New Roman" panose="02020603050405020304" pitchFamily="18" charset="0"/>
              </a:rPr>
              <a:t>U</a:t>
            </a:r>
            <a:r>
              <a:rPr lang="en-US" sz="1300" b="1" baseline="30000" dirty="0">
                <a:solidFill>
                  <a:srgbClr val="FF0000"/>
                </a:solidFill>
                <a:ea typeface="Times New Roman" panose="02020603050405020304" pitchFamily="18" charset="0"/>
              </a:rPr>
              <a:t>–</a:t>
            </a:r>
            <a:r>
              <a:rPr lang="en-US" sz="1300" b="1" dirty="0">
                <a:solidFill>
                  <a:srgbClr val="FF0000"/>
                </a:solidFill>
                <a:ea typeface="Times New Roman" panose="02020603050405020304" pitchFamily="18" charset="0"/>
              </a:rPr>
              <a:t> variants makes it possible to estimate the electric charge of water droplets.  </a:t>
            </a:r>
            <a:endParaRPr lang="en-GB" sz="1300" b="1" dirty="0">
              <a:solidFill>
                <a:srgbClr val="FF0000"/>
              </a:solidFill>
              <a:ea typeface="Times New Roman" panose="02020603050405020304" pitchFamily="18" charset="0"/>
            </a:endParaRPr>
          </a:p>
        </p:txBody>
      </p:sp>
      <p:sp>
        <p:nvSpPr>
          <p:cNvPr id="7" name="Rectangle 67"/>
          <p:cNvSpPr>
            <a:spLocks noChangeArrowheads="1"/>
          </p:cNvSpPr>
          <p:nvPr/>
        </p:nvSpPr>
        <p:spPr bwMode="auto">
          <a:xfrm flipV="1">
            <a:off x="6444207" y="3131627"/>
            <a:ext cx="103368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graphicFrame>
        <p:nvGraphicFramePr>
          <p:cNvPr id="8" name="Объект 7"/>
          <p:cNvGraphicFramePr>
            <a:graphicFrameLocks noChangeAspect="1"/>
          </p:cNvGraphicFramePr>
          <p:nvPr>
            <p:extLst>
              <p:ext uri="{D42A27DB-BD31-4B8C-83A1-F6EECF244321}">
                <p14:modId xmlns:p14="http://schemas.microsoft.com/office/powerpoint/2010/main" val="2045209446"/>
              </p:ext>
            </p:extLst>
          </p:nvPr>
        </p:nvGraphicFramePr>
        <p:xfrm>
          <a:off x="6156176" y="2996952"/>
          <a:ext cx="1738053" cy="568522"/>
        </p:xfrm>
        <a:graphic>
          <a:graphicData uri="http://schemas.openxmlformats.org/presentationml/2006/ole">
            <mc:AlternateContent xmlns:mc="http://schemas.openxmlformats.org/markup-compatibility/2006">
              <mc:Choice xmlns:v="urn:schemas-microsoft-com:vml" Requires="v">
                <p:oleObj spid="_x0000_s14554" name="Уравнение" r:id="rId4" imgW="1028700" imgH="330200" progId="Equation.3">
                  <p:embed/>
                </p:oleObj>
              </mc:Choice>
              <mc:Fallback>
                <p:oleObj name="Уравнение" r:id="rId4" imgW="1028700" imgH="330200" progId="Equation.3">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996952"/>
                        <a:ext cx="1738053" cy="568522"/>
                      </a:xfrm>
                      <a:prstGeom prst="rect">
                        <a:avLst/>
                      </a:prstGeom>
                      <a:noFill/>
                    </p:spPr>
                  </p:pic>
                </p:oleObj>
              </mc:Fallback>
            </mc:AlternateContent>
          </a:graphicData>
        </a:graphic>
      </p:graphicFrame>
    </p:spTree>
    <p:extLst>
      <p:ext uri="{BB962C8B-B14F-4D97-AF65-F5344CB8AC3E}">
        <p14:creationId xmlns:p14="http://schemas.microsoft.com/office/powerpoint/2010/main" val="203944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395536" y="230983"/>
            <a:ext cx="8229600" cy="963612"/>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solidFill>
                  <a:schemeClr val="accent2"/>
                </a:solidFill>
                <a:latin typeface="Times New Roman" panose="02020603050405020304" pitchFamily="18" charset="0"/>
                <a:cs typeface="Times New Roman" panose="02020603050405020304" pitchFamily="18" charset="0"/>
              </a:rPr>
              <a:t>EXPERIMENTALLY OBSERVED</a:t>
            </a:r>
            <a:r>
              <a:rPr lang="en-GB" altLang="en-US" sz="1800" b="1" noProof="1">
                <a:solidFill>
                  <a:schemeClr val="accent2"/>
                </a:solidFill>
                <a:latin typeface="Times New Roman" panose="02020603050405020304" pitchFamily="18" charset="0"/>
              </a:rPr>
              <a:t> UNFAVOURABLE EFFECTS</a:t>
            </a:r>
            <a:br>
              <a:rPr lang="en-GB" altLang="en-US" sz="1800" b="1" noProof="1">
                <a:solidFill>
                  <a:schemeClr val="accent2"/>
                </a:solidFill>
                <a:latin typeface="Times New Roman" panose="02020603050405020304" pitchFamily="18" charset="0"/>
              </a:rPr>
            </a:br>
            <a:r>
              <a:rPr lang="en-GB" altLang="en-US" sz="1800" b="1" noProof="1">
                <a:solidFill>
                  <a:schemeClr val="accent2"/>
                </a:solidFill>
                <a:latin typeface="Times New Roman" panose="02020603050405020304" pitchFamily="18" charset="0"/>
              </a:rPr>
              <a:t>OF AN EXTERNAL ELECTRIC FIELD</a:t>
            </a: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u="sng" noProof="1">
                <a:latin typeface="Times New Roman" panose="02020603050405020304" pitchFamily="18" charset="0"/>
              </a:rPr>
              <a:t/>
            </a:r>
            <a:br>
              <a:rPr lang="ru-RU" altLang="en-US" sz="1800" i="1" u="sng" noProof="1">
                <a:latin typeface="Times New Roman" panose="02020603050405020304" pitchFamily="18" charset="0"/>
              </a:rPr>
            </a:br>
            <a:r>
              <a:rPr lang="ru-RU" altLang="en-US" b="1" u="sng" noProof="1"/>
              <a:t/>
            </a:r>
            <a:br>
              <a:rPr lang="ru-RU" altLang="en-US" b="1" u="sng" noProof="1"/>
            </a:br>
            <a:endParaRPr lang="ru-RU" altLang="en-US" b="1" u="sng" noProof="1"/>
          </a:p>
        </p:txBody>
      </p:sp>
      <p:sp>
        <p:nvSpPr>
          <p:cNvPr id="4" name="Прямоугольник 3"/>
          <p:cNvSpPr/>
          <p:nvPr/>
        </p:nvSpPr>
        <p:spPr>
          <a:xfrm>
            <a:off x="251520" y="1545688"/>
            <a:ext cx="4032448" cy="784830"/>
          </a:xfrm>
          <a:prstGeom prst="rect">
            <a:avLst/>
          </a:prstGeom>
        </p:spPr>
        <p:txBody>
          <a:bodyPr wrap="square">
            <a:spAutoFit/>
          </a:bodyPr>
          <a:lstStyle/>
          <a:p>
            <a:pPr>
              <a:lnSpc>
                <a:spcPct val="150000"/>
              </a:lnSpc>
            </a:pPr>
            <a:r>
              <a:rPr lang="en-GB" sz="1500" b="1" dirty="0"/>
              <a:t>Increasing the rate of growth of water droplets at every configuration of the electric field.</a:t>
            </a:r>
            <a:endParaRPr lang="en-ZA" sz="1500" b="1" dirty="0"/>
          </a:p>
        </p:txBody>
      </p:sp>
      <p:sp>
        <p:nvSpPr>
          <p:cNvPr id="6" name="Прямоугольник 5"/>
          <p:cNvSpPr/>
          <p:nvPr/>
        </p:nvSpPr>
        <p:spPr>
          <a:xfrm>
            <a:off x="5436096" y="5026641"/>
            <a:ext cx="3276872" cy="743345"/>
          </a:xfrm>
          <a:prstGeom prst="rect">
            <a:avLst/>
          </a:prstGeom>
        </p:spPr>
        <p:txBody>
          <a:bodyPr wrap="square">
            <a:spAutoFit/>
          </a:bodyPr>
          <a:lstStyle/>
          <a:p>
            <a:pPr algn="r">
              <a:lnSpc>
                <a:spcPct val="150000"/>
              </a:lnSpc>
            </a:pPr>
            <a:r>
              <a:rPr lang="en-GB" sz="1500" b="1" dirty="0">
                <a:ea typeface="Times New Roman" panose="02020603050405020304" pitchFamily="18" charset="0"/>
              </a:rPr>
              <a:t>Too early coalescence of relatively small droplets with water layer.</a:t>
            </a:r>
            <a:endParaRPr lang="en-GB" sz="1500" b="1"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03927040"/>
              </p:ext>
            </p:extLst>
          </p:nvPr>
        </p:nvGraphicFramePr>
        <p:xfrm>
          <a:off x="4716016" y="1268760"/>
          <a:ext cx="4298241" cy="3060100"/>
        </p:xfrm>
        <a:graphic>
          <a:graphicData uri="http://schemas.openxmlformats.org/presentationml/2006/ole">
            <mc:AlternateContent xmlns:mc="http://schemas.openxmlformats.org/markup-compatibility/2006">
              <mc:Choice xmlns:v="urn:schemas-microsoft-com:vml" Requires="v">
                <p:oleObj spid="_x0000_s12660" name="Graph" r:id="rId3" imgW="4145040" imgH="2880360" progId="Origin50.Graph">
                  <p:embed/>
                </p:oleObj>
              </mc:Choice>
              <mc:Fallback>
                <p:oleObj name="Graph" r:id="rId3" imgW="4145040" imgH="2880360" progId="Origin50.Graph">
                  <p:embed/>
                  <p:pic>
                    <p:nvPicPr>
                      <p:cNvPr id="0" name=""/>
                      <p:cNvPicPr/>
                      <p:nvPr/>
                    </p:nvPicPr>
                    <p:blipFill>
                      <a:blip r:embed="rId4"/>
                      <a:stretch>
                        <a:fillRect/>
                      </a:stretch>
                    </p:blipFill>
                    <p:spPr>
                      <a:xfrm>
                        <a:off x="4716016" y="1268760"/>
                        <a:ext cx="4298241" cy="30601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799175705"/>
              </p:ext>
            </p:extLst>
          </p:nvPr>
        </p:nvGraphicFramePr>
        <p:xfrm>
          <a:off x="328053" y="3645024"/>
          <a:ext cx="4176464" cy="3046721"/>
        </p:xfrm>
        <a:graphic>
          <a:graphicData uri="http://schemas.openxmlformats.org/presentationml/2006/ole">
            <mc:AlternateContent xmlns:mc="http://schemas.openxmlformats.org/markup-compatibility/2006">
              <mc:Choice xmlns:v="urn:schemas-microsoft-com:vml" Requires="v">
                <p:oleObj spid="_x0000_s12661" name="Graph" r:id="rId5" imgW="4145040" imgH="2880360" progId="Origin50.Graph">
                  <p:embed/>
                </p:oleObj>
              </mc:Choice>
              <mc:Fallback>
                <p:oleObj name="Graph" r:id="rId5" imgW="4145040" imgH="2880360" progId="Origin50.Graph">
                  <p:embed/>
                  <p:pic>
                    <p:nvPicPr>
                      <p:cNvPr id="0" name=""/>
                      <p:cNvPicPr/>
                      <p:nvPr/>
                    </p:nvPicPr>
                    <p:blipFill>
                      <a:blip r:embed="rId6"/>
                      <a:stretch>
                        <a:fillRect/>
                      </a:stretch>
                    </p:blipFill>
                    <p:spPr>
                      <a:xfrm>
                        <a:off x="328053" y="3645024"/>
                        <a:ext cx="4176464" cy="3046721"/>
                      </a:xfrm>
                      <a:prstGeom prst="rect">
                        <a:avLst/>
                      </a:prstGeom>
                    </p:spPr>
                  </p:pic>
                </p:oleObj>
              </mc:Fallback>
            </mc:AlternateContent>
          </a:graphicData>
        </a:graphic>
      </p:graphicFrame>
      <p:sp>
        <p:nvSpPr>
          <p:cNvPr id="9" name="Стрелка вправо 8"/>
          <p:cNvSpPr/>
          <p:nvPr/>
        </p:nvSpPr>
        <p:spPr>
          <a:xfrm>
            <a:off x="3494615" y="2294795"/>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Стрелка вправо 12"/>
          <p:cNvSpPr/>
          <p:nvPr/>
        </p:nvSpPr>
        <p:spPr>
          <a:xfrm rot="10800000">
            <a:off x="4719528" y="5661248"/>
            <a:ext cx="9784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395536" y="230983"/>
            <a:ext cx="8229600" cy="963612"/>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US" altLang="en-US" sz="1800" b="1" noProof="1">
                <a:solidFill>
                  <a:schemeClr val="accent2"/>
                </a:solidFill>
                <a:latin typeface="Times New Roman" panose="02020603050405020304" pitchFamily="18" charset="0"/>
                <a:cs typeface="Times New Roman" panose="02020603050405020304" pitchFamily="18" charset="0"/>
              </a:rPr>
              <a:t>SOME IMPORTANT</a:t>
            </a:r>
            <a:r>
              <a:rPr lang="en-GB" altLang="en-US" sz="1800" b="1" noProof="1">
                <a:solidFill>
                  <a:schemeClr val="accent2"/>
                </a:solidFill>
                <a:latin typeface="Times New Roman" panose="02020603050405020304" pitchFamily="18" charset="0"/>
                <a:cs typeface="Times New Roman" panose="02020603050405020304" pitchFamily="18" charset="0"/>
              </a:rPr>
              <a:t> PHYSICAL RESULTS</a:t>
            </a:r>
            <a:r>
              <a:rPr lang="en-GB" altLang="en-US" sz="1800" b="1" noProof="1">
                <a:solidFill>
                  <a:schemeClr val="accent2"/>
                </a:solidFill>
                <a:latin typeface="Times New Roman" panose="02020603050405020304" pitchFamily="18" charset="0"/>
              </a:rPr>
              <a:t/>
            </a:r>
            <a:br>
              <a:rPr lang="en-GB" altLang="en-US" sz="1800" b="1" noProof="1">
                <a:solidFill>
                  <a:schemeClr val="accent2"/>
                </a:solidFill>
                <a:latin typeface="Times New Roman" panose="02020603050405020304" pitchFamily="18" charset="0"/>
              </a:rPr>
            </a:b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u="sng" noProof="1">
                <a:latin typeface="Times New Roman" panose="02020603050405020304" pitchFamily="18" charset="0"/>
              </a:rPr>
              <a:t/>
            </a:r>
            <a:br>
              <a:rPr lang="ru-RU" altLang="en-US" sz="1800" i="1" u="sng" noProof="1">
                <a:latin typeface="Times New Roman" panose="02020603050405020304" pitchFamily="18" charset="0"/>
              </a:rPr>
            </a:br>
            <a:r>
              <a:rPr lang="ru-RU" altLang="en-US" b="1" u="sng" noProof="1"/>
              <a:t/>
            </a:r>
            <a:br>
              <a:rPr lang="ru-RU" altLang="en-US" b="1" u="sng" noProof="1"/>
            </a:br>
            <a:endParaRPr lang="ru-RU" altLang="en-US" b="1" u="sng" noProof="1"/>
          </a:p>
        </p:txBody>
      </p:sp>
      <p:sp>
        <p:nvSpPr>
          <p:cNvPr id="4" name="Прямоугольник 3"/>
          <p:cNvSpPr/>
          <p:nvPr/>
        </p:nvSpPr>
        <p:spPr>
          <a:xfrm>
            <a:off x="5232971" y="1223778"/>
            <a:ext cx="3883010" cy="3631763"/>
          </a:xfrm>
          <a:prstGeom prst="rect">
            <a:avLst/>
          </a:prstGeom>
        </p:spPr>
        <p:txBody>
          <a:bodyPr wrap="square">
            <a:spAutoFit/>
          </a:bodyPr>
          <a:lstStyle/>
          <a:p>
            <a:pPr marL="285750" indent="-285750">
              <a:buFont typeface="Wingdings" panose="05000000000000000000" pitchFamily="2" charset="2"/>
              <a:buChar char="v"/>
            </a:pPr>
            <a:r>
              <a:rPr lang="en-ZA" sz="1400" b="1" dirty="0"/>
              <a:t>Three curves are almost parallel to each other and the upper and lower curves are almost symmetric with respect to the central one with the ordinate distances about 0.01nN between the neighbouring lines.</a:t>
            </a:r>
          </a:p>
          <a:p>
            <a:pPr marL="285750" indent="-285750">
              <a:spcBef>
                <a:spcPts val="600"/>
              </a:spcBef>
              <a:buFont typeface="Wingdings" panose="05000000000000000000" pitchFamily="2" charset="2"/>
              <a:buChar char="v"/>
            </a:pPr>
            <a:r>
              <a:rPr lang="en-ZA" sz="1400" b="1" dirty="0"/>
              <a:t>It means that the electric charge of all the droplets is practically the same for water droplets under consideration and can be calculated as follows:</a:t>
            </a:r>
          </a:p>
          <a:p>
            <a:pPr marL="285750" indent="-285750">
              <a:spcBef>
                <a:spcPts val="600"/>
              </a:spcBef>
              <a:buFont typeface="Wingdings" panose="05000000000000000000" pitchFamily="2" charset="2"/>
              <a:buChar char="v"/>
            </a:pPr>
            <a:endParaRPr lang="en-ZA" sz="1400" b="1" dirty="0"/>
          </a:p>
          <a:p>
            <a:pPr>
              <a:spcBef>
                <a:spcPts val="600"/>
              </a:spcBef>
            </a:pPr>
            <a:r>
              <a:rPr lang="en-ZA" sz="1400" b="1" dirty="0"/>
              <a:t>      where </a:t>
            </a:r>
            <a:r>
              <a:rPr lang="en-ZA" sz="1400" i="1" dirty="0"/>
              <a:t>e</a:t>
            </a:r>
            <a:r>
              <a:rPr lang="en-ZA" sz="1400" b="1" dirty="0"/>
              <a:t> is the elementary unit charge. </a:t>
            </a:r>
            <a:endParaRPr lang="en-GB" sz="1400" b="1" dirty="0"/>
          </a:p>
          <a:p>
            <a:pPr marL="285750" indent="-285750">
              <a:spcBef>
                <a:spcPts val="600"/>
              </a:spcBef>
              <a:buFont typeface="Wingdings" panose="05000000000000000000" pitchFamily="2" charset="2"/>
              <a:buChar char="v"/>
            </a:pPr>
            <a:r>
              <a:rPr lang="en-ZA" sz="1400" b="1" dirty="0"/>
              <a:t>This value of droplet charge is in good agreement with an estimate of  </a:t>
            </a:r>
            <a:r>
              <a:rPr lang="en-ZA" sz="1400" i="1" dirty="0" err="1"/>
              <a:t>q</a:t>
            </a:r>
            <a:r>
              <a:rPr lang="en-ZA" sz="1400" baseline="-25000" dirty="0" err="1"/>
              <a:t>dr</a:t>
            </a:r>
            <a:r>
              <a:rPr lang="en-ZA" sz="1400" dirty="0"/>
              <a:t> ~10</a:t>
            </a:r>
            <a:r>
              <a:rPr lang="en-ZA" sz="1400" baseline="30000" dirty="0"/>
              <a:t>2</a:t>
            </a:r>
            <a:r>
              <a:rPr lang="en-ZA" sz="1400" dirty="0"/>
              <a:t>–10</a:t>
            </a:r>
            <a:r>
              <a:rPr lang="en-ZA" sz="1400" baseline="30000" dirty="0"/>
              <a:t>3</a:t>
            </a:r>
            <a:r>
              <a:rPr lang="en-ZA" sz="1400" dirty="0"/>
              <a:t> </a:t>
            </a:r>
            <a:r>
              <a:rPr lang="en-ZA" sz="1400" b="1" dirty="0"/>
              <a:t>obtained by </a:t>
            </a:r>
            <a:r>
              <a:rPr lang="en-US" sz="1400" b="1" dirty="0"/>
              <a:t>Shavlov </a:t>
            </a:r>
            <a:r>
              <a:rPr lang="en-ZA" sz="1400" b="1" dirty="0"/>
              <a:t>et al. using quite different methods.</a:t>
            </a:r>
            <a:endParaRPr lang="en-GB" sz="1400" b="1"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817839469"/>
              </p:ext>
            </p:extLst>
          </p:nvPr>
        </p:nvGraphicFramePr>
        <p:xfrm>
          <a:off x="179632" y="1268760"/>
          <a:ext cx="4870910" cy="3384079"/>
        </p:xfrm>
        <a:graphic>
          <a:graphicData uri="http://schemas.openxmlformats.org/presentationml/2006/ole">
            <mc:AlternateContent xmlns:mc="http://schemas.openxmlformats.org/markup-compatibility/2006">
              <mc:Choice xmlns:v="urn:schemas-microsoft-com:vml" Requires="v">
                <p:oleObj spid="_x0000_s17696" name="Graph" r:id="rId3" imgW="4145040" imgH="2880360" progId="Origin50.Graph">
                  <p:embed/>
                </p:oleObj>
              </mc:Choice>
              <mc:Fallback>
                <p:oleObj name="Graph" r:id="rId3" imgW="4145040" imgH="2880360" progId="Origin50.Graph">
                  <p:embed/>
                  <p:pic>
                    <p:nvPicPr>
                      <p:cNvPr id="5" name="Объект 4"/>
                      <p:cNvPicPr/>
                      <p:nvPr/>
                    </p:nvPicPr>
                    <p:blipFill>
                      <a:blip r:embed="rId4"/>
                      <a:stretch>
                        <a:fillRect/>
                      </a:stretch>
                    </p:blipFill>
                    <p:spPr>
                      <a:xfrm>
                        <a:off x="179632" y="1268760"/>
                        <a:ext cx="4870910" cy="3384079"/>
                      </a:xfrm>
                      <a:prstGeom prst="rect">
                        <a:avLst/>
                      </a:prstGeom>
                    </p:spPr>
                  </p:pic>
                </p:oleObj>
              </mc:Fallback>
            </mc:AlternateContent>
          </a:graphicData>
        </a:graphic>
      </p:graphicFrame>
      <p:sp>
        <p:nvSpPr>
          <p:cNvPr id="6" name="Прямоугольник 5"/>
          <p:cNvSpPr/>
          <p:nvPr/>
        </p:nvSpPr>
        <p:spPr>
          <a:xfrm>
            <a:off x="555037" y="4581128"/>
            <a:ext cx="4032448" cy="523220"/>
          </a:xfrm>
          <a:prstGeom prst="rect">
            <a:avLst/>
          </a:prstGeom>
        </p:spPr>
        <p:txBody>
          <a:bodyPr wrap="square">
            <a:spAutoFit/>
          </a:bodyPr>
          <a:lstStyle/>
          <a:p>
            <a:pPr algn="ctr"/>
            <a:r>
              <a:rPr lang="en-GB" sz="1400" b="1" dirty="0">
                <a:ea typeface="Times New Roman" panose="02020603050405020304" pitchFamily="18" charset="0"/>
              </a:rPr>
              <a:t>The weight of a steady levitating droplet</a:t>
            </a:r>
          </a:p>
          <a:p>
            <a:pPr algn="ctr"/>
            <a:r>
              <a:rPr lang="en-GB" sz="1400" b="1" dirty="0">
                <a:ea typeface="Times New Roman" panose="02020603050405020304" pitchFamily="18" charset="0"/>
              </a:rPr>
              <a:t> as a function of the levitation height</a:t>
            </a:r>
            <a:endParaRPr lang="en-GB" sz="1400" b="1" dirty="0"/>
          </a:p>
        </p:txBody>
      </p:sp>
      <p:sp>
        <p:nvSpPr>
          <p:cNvPr id="2" name="Прямоугольник 1"/>
          <p:cNvSpPr/>
          <p:nvPr/>
        </p:nvSpPr>
        <p:spPr>
          <a:xfrm>
            <a:off x="157039" y="899428"/>
            <a:ext cx="310505" cy="400110"/>
          </a:xfrm>
          <a:prstGeom prst="rect">
            <a:avLst/>
          </a:prstGeom>
        </p:spPr>
        <p:txBody>
          <a:bodyPr wrap="square">
            <a:spAutoFit/>
          </a:bodyPr>
          <a:lstStyle/>
          <a:p>
            <a:r>
              <a:rPr lang="en-ZA" sz="2000" b="1" dirty="0">
                <a:solidFill>
                  <a:srgbClr val="FF0000"/>
                </a:solidFill>
              </a:rPr>
              <a:t>A</a:t>
            </a:r>
            <a:r>
              <a:rPr lang="en-ZA" b="1" dirty="0"/>
              <a:t> </a:t>
            </a:r>
            <a:endParaRPr lang="en-GB" dirty="0"/>
          </a:p>
        </p:txBody>
      </p:sp>
      <p:sp>
        <p:nvSpPr>
          <p:cNvPr id="8" name="Прямоугольник 7"/>
          <p:cNvSpPr/>
          <p:nvPr/>
        </p:nvSpPr>
        <p:spPr>
          <a:xfrm>
            <a:off x="262840" y="5301208"/>
            <a:ext cx="310505" cy="400110"/>
          </a:xfrm>
          <a:prstGeom prst="rect">
            <a:avLst/>
          </a:prstGeom>
        </p:spPr>
        <p:txBody>
          <a:bodyPr wrap="square">
            <a:spAutoFit/>
          </a:bodyPr>
          <a:lstStyle/>
          <a:p>
            <a:r>
              <a:rPr lang="en-ZA" sz="2000" b="1" dirty="0">
                <a:solidFill>
                  <a:srgbClr val="FF0000"/>
                </a:solidFill>
              </a:rPr>
              <a:t>B</a:t>
            </a:r>
            <a:r>
              <a:rPr lang="en-ZA" b="1" dirty="0"/>
              <a:t> </a:t>
            </a:r>
            <a:endParaRPr lang="en-GB" dirty="0"/>
          </a:p>
        </p:txBody>
      </p:sp>
      <p:sp>
        <p:nvSpPr>
          <p:cNvPr id="3" name="Rectangle 7"/>
          <p:cNvSpPr>
            <a:spLocks noChangeArrowheads="1"/>
          </p:cNvSpPr>
          <p:nvPr/>
        </p:nvSpPr>
        <p:spPr bwMode="auto">
          <a:xfrm flipV="1">
            <a:off x="6084167" y="3140967"/>
            <a:ext cx="92788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graphicFrame>
        <p:nvGraphicFramePr>
          <p:cNvPr id="7" name="Объект 6"/>
          <p:cNvGraphicFramePr>
            <a:graphicFrameLocks noChangeAspect="1"/>
          </p:cNvGraphicFramePr>
          <p:nvPr>
            <p:extLst>
              <p:ext uri="{D42A27DB-BD31-4B8C-83A1-F6EECF244321}">
                <p14:modId xmlns:p14="http://schemas.microsoft.com/office/powerpoint/2010/main" val="1310555522"/>
              </p:ext>
            </p:extLst>
          </p:nvPr>
        </p:nvGraphicFramePr>
        <p:xfrm>
          <a:off x="5998377" y="3240760"/>
          <a:ext cx="2352198" cy="363091"/>
        </p:xfrm>
        <a:graphic>
          <a:graphicData uri="http://schemas.openxmlformats.org/presentationml/2006/ole">
            <mc:AlternateContent xmlns:mc="http://schemas.openxmlformats.org/markup-compatibility/2006">
              <mc:Choice xmlns:v="urn:schemas-microsoft-com:vml" Requires="v">
                <p:oleObj spid="_x0000_s17697" name="Уравнение" r:id="rId5" imgW="1409088" imgH="215806" progId="Equation.3">
                  <p:embed/>
                </p:oleObj>
              </mc:Choice>
              <mc:Fallback>
                <p:oleObj name="Уравнение" r:id="rId5" imgW="1409088"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8377" y="3240760"/>
                        <a:ext cx="2352198" cy="363091"/>
                      </a:xfrm>
                      <a:prstGeom prst="rect">
                        <a:avLst/>
                      </a:prstGeom>
                      <a:noFill/>
                    </p:spPr>
                  </p:pic>
                </p:oleObj>
              </mc:Fallback>
            </mc:AlternateContent>
          </a:graphicData>
        </a:graphic>
      </p:graphicFrame>
      <p:sp>
        <p:nvSpPr>
          <p:cNvPr id="9" name="Прямоугольник 8"/>
          <p:cNvSpPr/>
          <p:nvPr/>
        </p:nvSpPr>
        <p:spPr>
          <a:xfrm>
            <a:off x="262841" y="5650016"/>
            <a:ext cx="4525184" cy="738664"/>
          </a:xfrm>
          <a:prstGeom prst="rect">
            <a:avLst/>
          </a:prstGeom>
        </p:spPr>
        <p:txBody>
          <a:bodyPr wrap="square">
            <a:spAutoFit/>
          </a:bodyPr>
          <a:lstStyle/>
          <a:p>
            <a:r>
              <a:rPr lang="en-US" sz="1400" b="1" dirty="0"/>
              <a:t>Theoretical estimations showed that electric attraction force between polarized droplets and water layer is responsible for the early coalescence of droplets.</a:t>
            </a:r>
            <a:endParaRPr lang="en-GB" sz="1400" dirty="0"/>
          </a:p>
        </p:txBody>
      </p:sp>
      <p:sp>
        <p:nvSpPr>
          <p:cNvPr id="12" name="Прямоугольник 11"/>
          <p:cNvSpPr/>
          <p:nvPr/>
        </p:nvSpPr>
        <p:spPr>
          <a:xfrm>
            <a:off x="4788023" y="5301208"/>
            <a:ext cx="310505" cy="400110"/>
          </a:xfrm>
          <a:prstGeom prst="rect">
            <a:avLst/>
          </a:prstGeom>
        </p:spPr>
        <p:txBody>
          <a:bodyPr wrap="square">
            <a:spAutoFit/>
          </a:bodyPr>
          <a:lstStyle/>
          <a:p>
            <a:r>
              <a:rPr lang="en-ZA" sz="2000" b="1" dirty="0">
                <a:solidFill>
                  <a:srgbClr val="FF0000"/>
                </a:solidFill>
              </a:rPr>
              <a:t>C</a:t>
            </a:r>
            <a:r>
              <a:rPr lang="en-ZA" b="1" dirty="0"/>
              <a:t> </a:t>
            </a:r>
            <a:endParaRPr lang="en-GB" dirty="0"/>
          </a:p>
        </p:txBody>
      </p:sp>
      <p:sp>
        <p:nvSpPr>
          <p:cNvPr id="10" name="Прямоугольник 9"/>
          <p:cNvSpPr/>
          <p:nvPr/>
        </p:nvSpPr>
        <p:spPr>
          <a:xfrm>
            <a:off x="4788024" y="5650016"/>
            <a:ext cx="4248472" cy="738664"/>
          </a:xfrm>
          <a:prstGeom prst="rect">
            <a:avLst/>
          </a:prstGeom>
        </p:spPr>
        <p:txBody>
          <a:bodyPr wrap="square">
            <a:spAutoFit/>
          </a:bodyPr>
          <a:lstStyle/>
          <a:p>
            <a:r>
              <a:rPr lang="en-GB" sz="1400" b="1" dirty="0">
                <a:ea typeface="Times New Roman" panose="02020603050405020304" pitchFamily="18" charset="0"/>
              </a:rPr>
              <a:t>The electrostatic force between the droplets is proved to be much less than the estimated aerodynamic force which is responsible for the cluster pattern. </a:t>
            </a:r>
            <a:endParaRPr lang="en-GB" sz="1400" b="1" dirty="0"/>
          </a:p>
        </p:txBody>
      </p:sp>
    </p:spTree>
    <p:extLst>
      <p:ext uri="{BB962C8B-B14F-4D97-AF65-F5344CB8AC3E}">
        <p14:creationId xmlns:p14="http://schemas.microsoft.com/office/powerpoint/2010/main" val="427684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a:solidFill>
                  <a:srgbClr val="0070C0"/>
                </a:solidFill>
              </a:rPr>
              <a:t>Why is hot  water foggy?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484784"/>
            <a:ext cx="6882330" cy="3632479"/>
          </a:xfrm>
          <a:prstGeom prst="rect">
            <a:avLst/>
          </a:prstGeom>
        </p:spPr>
      </p:pic>
      <p:sp>
        <p:nvSpPr>
          <p:cNvPr id="8" name="Title 1"/>
          <p:cNvSpPr txBox="1">
            <a:spLocks/>
          </p:cNvSpPr>
          <p:nvPr/>
        </p:nvSpPr>
        <p:spPr bwMode="auto">
          <a:xfrm>
            <a:off x="683568" y="537321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solidFill>
                  <a:srgbClr val="0070C0"/>
                </a:solidFill>
              </a:rPr>
              <a:t>What is the structure of the fog? </a:t>
            </a:r>
          </a:p>
        </p:txBody>
      </p:sp>
    </p:spTree>
    <p:extLst>
      <p:ext uri="{BB962C8B-B14F-4D97-AF65-F5344CB8AC3E}">
        <p14:creationId xmlns:p14="http://schemas.microsoft.com/office/powerpoint/2010/main" val="314633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560" y="2564904"/>
            <a:ext cx="8229600" cy="1143000"/>
          </a:xfrm>
        </p:spPr>
        <p:txBody>
          <a:bodyPr/>
          <a:lstStyle/>
          <a:p>
            <a:r>
              <a:rPr lang="en-US" dirty="0"/>
              <a:t>Novel Phenomenon</a:t>
            </a:r>
            <a:br>
              <a:rPr lang="en-US" dirty="0"/>
            </a:br>
            <a:r>
              <a:rPr lang="en-US" dirty="0"/>
              <a:t>Chain Droplet Cluster</a:t>
            </a:r>
          </a:p>
        </p:txBody>
      </p:sp>
    </p:spTree>
    <p:extLst>
      <p:ext uri="{BB962C8B-B14F-4D97-AF65-F5344CB8AC3E}">
        <p14:creationId xmlns:p14="http://schemas.microsoft.com/office/powerpoint/2010/main" val="133410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536" y="692696"/>
            <a:ext cx="8229600" cy="1143000"/>
          </a:xfrm>
        </p:spPr>
        <p:txBody>
          <a:bodyPr/>
          <a:lstStyle/>
          <a:p>
            <a:r>
              <a:rPr lang="en-US" sz="2800" dirty="0"/>
              <a:t>Transition from a hexagonal to chain cluster. </a:t>
            </a:r>
            <a:br>
              <a:rPr lang="en-US" sz="2800" dirty="0"/>
            </a:br>
            <a:r>
              <a:rPr lang="en-US" sz="2800" dirty="0"/>
              <a:t>Scale bar is 300 µm, time interval 26 s between the frames. </a:t>
            </a:r>
          </a:p>
        </p:txBody>
      </p:sp>
      <p:pic>
        <p:nvPicPr>
          <p:cNvPr id="7" name="Picture 6" descr="1-271218_00017 cop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564904"/>
            <a:ext cx="3071996" cy="2952328"/>
          </a:xfrm>
          <a:prstGeom prst="rect">
            <a:avLst/>
          </a:prstGeom>
          <a:noFill/>
        </p:spPr>
      </p:pic>
      <p:pic>
        <p:nvPicPr>
          <p:cNvPr id="8" name="Picture 7" descr="C:\Users\michael\AppData\Local\Microsoft\Windows\Temporary Internet Files\Content.Outlook\EYY9M7RG\Рис. 1-47_improved.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564904"/>
            <a:ext cx="3033390" cy="2880320"/>
          </a:xfrm>
          <a:prstGeom prst="rect">
            <a:avLst/>
          </a:prstGeom>
          <a:noFill/>
          <a:ln>
            <a:noFill/>
          </a:ln>
        </p:spPr>
      </p:pic>
    </p:spTree>
    <p:extLst>
      <p:ext uri="{BB962C8B-B14F-4D97-AF65-F5344CB8AC3E}">
        <p14:creationId xmlns:p14="http://schemas.microsoft.com/office/powerpoint/2010/main" val="2813148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536" y="2708920"/>
            <a:ext cx="8229600" cy="1143000"/>
          </a:xfrm>
        </p:spPr>
        <p:txBody>
          <a:bodyPr/>
          <a:lstStyle/>
          <a:p>
            <a:r>
              <a:rPr lang="en-US" sz="2800" dirty="0"/>
              <a:t>Droplet cluster enables manufacturing of </a:t>
            </a:r>
            <a:r>
              <a:rPr lang="en-US" sz="2800" b="1" dirty="0">
                <a:solidFill>
                  <a:srgbClr val="0070C0"/>
                </a:solidFill>
              </a:rPr>
              <a:t>bio-aerosols</a:t>
            </a:r>
            <a:r>
              <a:rPr lang="en-US" sz="2800" dirty="0"/>
              <a:t/>
            </a:r>
            <a:br>
              <a:rPr lang="en-US" sz="2800" dirty="0"/>
            </a:br>
            <a:r>
              <a:rPr lang="en-US" sz="2800" dirty="0"/>
              <a:t> </a:t>
            </a:r>
            <a:br>
              <a:rPr lang="en-US" sz="2800" dirty="0"/>
            </a:br>
            <a:r>
              <a:rPr lang="en-US" sz="2800" dirty="0"/>
              <a:t>Maun problem in study of bio-aerosols: it is extremely difficult to observe airborne bacteria in situ, because it is impossible to trace individual micro-droplets constituting aerosols. </a:t>
            </a:r>
            <a:br>
              <a:rPr lang="en-US" sz="2800" dirty="0"/>
            </a:br>
            <a:r>
              <a:rPr lang="en-US" sz="2800" dirty="0"/>
              <a:t/>
            </a:r>
            <a:br>
              <a:rPr lang="en-US" sz="2800" dirty="0"/>
            </a:br>
            <a:r>
              <a:rPr lang="en-US" sz="2800" dirty="0"/>
              <a:t/>
            </a:r>
            <a:br>
              <a:rPr lang="en-US" sz="2800" dirty="0"/>
            </a:br>
            <a:r>
              <a:rPr lang="en-US" sz="2800" dirty="0"/>
              <a:t>The droplet cluster technology allows the observation of isolated </a:t>
            </a:r>
            <a:r>
              <a:rPr lang="en-US" sz="2800" b="1" dirty="0">
                <a:solidFill>
                  <a:srgbClr val="0070C0"/>
                </a:solidFill>
              </a:rPr>
              <a:t>bio-aerosol</a:t>
            </a:r>
            <a:r>
              <a:rPr lang="en-US" sz="2800" dirty="0"/>
              <a:t> droplets for extended periods of time (hours) and studying them with fluorescent microscopy. </a:t>
            </a:r>
          </a:p>
        </p:txBody>
      </p:sp>
    </p:spTree>
    <p:extLst>
      <p:ext uri="{BB962C8B-B14F-4D97-AF65-F5344CB8AC3E}">
        <p14:creationId xmlns:p14="http://schemas.microsoft.com/office/powerpoint/2010/main" val="123789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2400" dirty="0"/>
              <a:t>Microorganisms encapsulated into a droplet cluster.</a:t>
            </a:r>
            <a:br>
              <a:rPr lang="en-US" sz="2400" dirty="0"/>
            </a:br>
            <a:r>
              <a:rPr lang="en-US" sz="2400" dirty="0"/>
              <a:t> </a:t>
            </a:r>
            <a:r>
              <a:rPr lang="en-US" sz="2400" i="1" dirty="0"/>
              <a:t>Chlorella vulgaris </a:t>
            </a:r>
            <a:r>
              <a:rPr lang="en-US" sz="2400" i="1" dirty="0" err="1"/>
              <a:t>Beijer</a:t>
            </a:r>
            <a:r>
              <a:rPr lang="en-US" sz="2400" dirty="0"/>
              <a:t>, time interval is 2s between the frames, scale bar is 200 µm</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34502"/>
            <a:ext cx="7848872" cy="4358794"/>
          </a:xfrm>
          <a:prstGeom prst="rect">
            <a:avLst/>
          </a:prstGeom>
          <a:noFill/>
          <a:ln>
            <a:noFill/>
          </a:ln>
        </p:spPr>
      </p:pic>
    </p:spTree>
    <p:extLst>
      <p:ext uri="{BB962C8B-B14F-4D97-AF65-F5344CB8AC3E}">
        <p14:creationId xmlns:p14="http://schemas.microsoft.com/office/powerpoint/2010/main" val="803311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1800" dirty="0"/>
              <a:t>E-coli encapsulated into a droplet cluster. Scale bar is 200 µm, time interval  between the frames is 2 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632848" cy="4176464"/>
          </a:xfrm>
          <a:prstGeom prst="rect">
            <a:avLst/>
          </a:prstGeom>
          <a:noFill/>
          <a:ln>
            <a:noFill/>
          </a:ln>
        </p:spPr>
      </p:pic>
      <p:sp>
        <p:nvSpPr>
          <p:cNvPr id="8" name="TextBox 7"/>
          <p:cNvSpPr txBox="1"/>
          <p:nvPr/>
        </p:nvSpPr>
        <p:spPr>
          <a:xfrm>
            <a:off x="395536" y="5733256"/>
            <a:ext cx="8496944" cy="923330"/>
          </a:xfrm>
          <a:prstGeom prst="rect">
            <a:avLst/>
          </a:prstGeom>
          <a:noFill/>
        </p:spPr>
        <p:txBody>
          <a:bodyPr wrap="square" rtlCol="0">
            <a:spAutoFit/>
          </a:bodyPr>
          <a:lstStyle/>
          <a:p>
            <a:r>
              <a:rPr lang="en-US" dirty="0"/>
              <a:t>A. A. </a:t>
            </a:r>
            <a:r>
              <a:rPr lang="en-US" dirty="0" err="1"/>
              <a:t>Fedorets</a:t>
            </a:r>
            <a:r>
              <a:rPr lang="en-US" dirty="0"/>
              <a:t>, Ed. Bormashenko, L. A. Dombrovsky, M. Droplet clusters: nature-inspired biological reactors and aerosols, accepted for publication by </a:t>
            </a:r>
            <a:r>
              <a:rPr lang="en-US" i="1" dirty="0"/>
              <a:t>Philosophical Transactions of Royal Society A</a:t>
            </a:r>
          </a:p>
        </p:txBody>
      </p:sp>
    </p:spTree>
    <p:extLst>
      <p:ext uri="{BB962C8B-B14F-4D97-AF65-F5344CB8AC3E}">
        <p14:creationId xmlns:p14="http://schemas.microsoft.com/office/powerpoint/2010/main" val="132240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4380" y="22169"/>
            <a:ext cx="8229600" cy="1143000"/>
          </a:xfrm>
        </p:spPr>
        <p:txBody>
          <a:bodyPr/>
          <a:lstStyle/>
          <a:p>
            <a:r>
              <a:rPr lang="en-US" sz="3600" b="1" dirty="0">
                <a:solidFill>
                  <a:srgbClr val="0070C0"/>
                </a:solidFill>
              </a:rPr>
              <a:t>Conclusions</a:t>
            </a:r>
          </a:p>
        </p:txBody>
      </p:sp>
      <p:sp>
        <p:nvSpPr>
          <p:cNvPr id="3" name="Content Placeholder 2"/>
          <p:cNvSpPr>
            <a:spLocks noGrp="1"/>
          </p:cNvSpPr>
          <p:nvPr>
            <p:ph sz="quarter" idx="1"/>
          </p:nvPr>
        </p:nvSpPr>
        <p:spPr>
          <a:xfrm>
            <a:off x="755576" y="1196752"/>
            <a:ext cx="7787208" cy="3917032"/>
          </a:xfrm>
        </p:spPr>
        <p:txBody>
          <a:bodyPr/>
          <a:lstStyle/>
          <a:p>
            <a:pPr algn="just"/>
            <a:r>
              <a:rPr lang="en-US" sz="2400" dirty="0"/>
              <a:t>The levitating clusters of regularly positioned small droplets are formed over the locally heated water surface. </a:t>
            </a:r>
          </a:p>
          <a:p>
            <a:pPr algn="just"/>
            <a:r>
              <a:rPr lang="en-US" sz="2400" dirty="0"/>
              <a:t>Ordering of droplets may be effectively quantified with the </a:t>
            </a:r>
            <a:r>
              <a:rPr lang="en-US" sz="2400" dirty="0" err="1"/>
              <a:t>Voronoi</a:t>
            </a:r>
            <a:r>
              <a:rPr lang="en-US" sz="2400" dirty="0"/>
              <a:t> entropy</a:t>
            </a:r>
          </a:p>
          <a:p>
            <a:pPr algn="just"/>
            <a:r>
              <a:rPr lang="en-US" sz="2400" dirty="0"/>
              <a:t>The phenomenological model of ordering is suggested. </a:t>
            </a:r>
          </a:p>
          <a:p>
            <a:pPr algn="just"/>
            <a:r>
              <a:rPr lang="en-US" sz="2400" dirty="0"/>
              <a:t>The effect of the electrostatic force </a:t>
            </a:r>
            <a:r>
              <a:rPr lang="en-US" sz="2400" b="1" dirty="0">
                <a:solidFill>
                  <a:srgbClr val="0070C0"/>
                </a:solidFill>
              </a:rPr>
              <a:t>on ordering </a:t>
            </a:r>
            <a:r>
              <a:rPr lang="en-US" sz="2400" dirty="0"/>
              <a:t>is negligible in comparison with that of the aerodynamic force</a:t>
            </a:r>
          </a:p>
          <a:p>
            <a:pPr algn="just"/>
            <a:r>
              <a:rPr lang="en-US" sz="2400" dirty="0"/>
              <a:t>Droplet cluster enables micro-manipulation of micro-organisms</a:t>
            </a:r>
          </a:p>
          <a:p>
            <a:pPr algn="just"/>
            <a:r>
              <a:rPr lang="en-US" sz="2400" dirty="0"/>
              <a:t>Transition “droplet cluster – chain droplet cluster” was observed</a:t>
            </a:r>
          </a:p>
        </p:txBody>
      </p:sp>
    </p:spTree>
    <p:extLst>
      <p:ext uri="{BB962C8B-B14F-4D97-AF65-F5344CB8AC3E}">
        <p14:creationId xmlns:p14="http://schemas.microsoft.com/office/powerpoint/2010/main" val="200225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852936"/>
            <a:ext cx="5760640" cy="769441"/>
          </a:xfrm>
          <a:prstGeom prst="rect">
            <a:avLst/>
          </a:prstGeom>
          <a:noFill/>
        </p:spPr>
        <p:txBody>
          <a:bodyPr wrap="square" rtlCol="0">
            <a:spAutoFit/>
          </a:bodyPr>
          <a:lstStyle/>
          <a:p>
            <a:pPr algn="ctr"/>
            <a:r>
              <a:rPr lang="en-US" sz="4400" dirty="0">
                <a:solidFill>
                  <a:srgbClr val="7030A0"/>
                </a:solidFill>
              </a:rPr>
              <a:t>Thanks for invitation!</a:t>
            </a:r>
            <a:endParaRPr lang="en-US" dirty="0">
              <a:solidFill>
                <a:srgbClr val="7030A0"/>
              </a:solidFill>
            </a:endParaRPr>
          </a:p>
        </p:txBody>
      </p:sp>
    </p:spTree>
    <p:extLst>
      <p:ext uri="{BB962C8B-B14F-4D97-AF65-F5344CB8AC3E}">
        <p14:creationId xmlns:p14="http://schemas.microsoft.com/office/powerpoint/2010/main" val="32197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2800" dirty="0"/>
              <a:t>Outline</a:t>
            </a:r>
          </a:p>
        </p:txBody>
      </p:sp>
      <p:sp>
        <p:nvSpPr>
          <p:cNvPr id="3" name="Content Placeholder 2"/>
          <p:cNvSpPr>
            <a:spLocks noGrp="1"/>
          </p:cNvSpPr>
          <p:nvPr>
            <p:ph sz="quarter" idx="1"/>
          </p:nvPr>
        </p:nvSpPr>
        <p:spPr>
          <a:xfrm>
            <a:off x="179512" y="1600200"/>
            <a:ext cx="8712968" cy="2185988"/>
          </a:xfrm>
        </p:spPr>
        <p:txBody>
          <a:bodyPr/>
          <a:lstStyle/>
          <a:p>
            <a:r>
              <a:rPr lang="en-US" sz="2400" dirty="0"/>
              <a:t>What is a “droplet cluster”?</a:t>
            </a:r>
          </a:p>
          <a:p>
            <a:r>
              <a:rPr lang="en-US" sz="2400" dirty="0"/>
              <a:t>Ordering in a droplet cluster </a:t>
            </a:r>
          </a:p>
          <a:p>
            <a:r>
              <a:rPr lang="en-US" sz="2400" dirty="0"/>
              <a:t>Physical reasoning of ordering in a droplet cluster</a:t>
            </a:r>
          </a:p>
          <a:p>
            <a:r>
              <a:rPr lang="en-US" sz="2400" dirty="0"/>
              <a:t>Phenomenological model of ordering is suggested</a:t>
            </a:r>
          </a:p>
          <a:p>
            <a:r>
              <a:rPr lang="en-US" sz="2400" dirty="0"/>
              <a:t>Micro-manipulation of biological objects with a droplet cluster. </a:t>
            </a:r>
          </a:p>
          <a:p>
            <a:r>
              <a:rPr lang="en-US" sz="2400" dirty="0"/>
              <a:t>Transition droplet cluster – chain droplet cluster was observed</a:t>
            </a:r>
          </a:p>
        </p:txBody>
      </p:sp>
      <p:sp>
        <p:nvSpPr>
          <p:cNvPr id="7" name="Rectangle 7"/>
          <p:cNvSpPr>
            <a:spLocks noChangeArrowheads="1"/>
          </p:cNvSpPr>
          <p:nvPr/>
        </p:nvSpPr>
        <p:spPr bwMode="auto">
          <a:xfrm>
            <a:off x="287461" y="4470649"/>
            <a:ext cx="8641085"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endParaRPr lang="en-US" altLang="en-US" sz="1600" b="1" dirty="0">
              <a:latin typeface="Times New Roman" panose="02020603050405020304" pitchFamily="18" charset="0"/>
              <a:ea typeface="Arial Unicode MS" pitchFamily="34" charset="-128"/>
              <a:cs typeface="Times New Roman" panose="02020603050405020304" pitchFamily="18" charset="0"/>
            </a:endParaRPr>
          </a:p>
          <a:p>
            <a:pPr algn="just">
              <a:spcBef>
                <a:spcPct val="0"/>
              </a:spcBef>
              <a:buFontTx/>
              <a:buNone/>
            </a:pPr>
            <a:endParaRPr lang="en-US" altLang="en-US" sz="1600" b="1" dirty="0">
              <a:latin typeface="Times New Roman" panose="02020603050405020304" pitchFamily="18" charset="0"/>
              <a:ea typeface="Arial Unicode MS" pitchFamily="34" charset="-128"/>
              <a:cs typeface="Times New Roman" panose="02020603050405020304" pitchFamily="18" charset="0"/>
            </a:endParaRPr>
          </a:p>
          <a:p>
            <a:pPr algn="just">
              <a:spcBef>
                <a:spcPct val="0"/>
              </a:spcBef>
              <a:buFontTx/>
              <a:buNone/>
            </a:pPr>
            <a:r>
              <a:rPr lang="en-US" altLang="en-US" sz="1600" b="1" dirty="0">
                <a:latin typeface="Times New Roman" panose="02020603050405020304" pitchFamily="18" charset="0"/>
                <a:ea typeface="Arial Unicode MS" pitchFamily="34" charset="-128"/>
                <a:cs typeface="Times New Roman" panose="02020603050405020304" pitchFamily="18" charset="0"/>
              </a:rPr>
              <a:t>Motivation:</a:t>
            </a:r>
          </a:p>
          <a:p>
            <a:pPr marL="285750" indent="-285750" algn="just">
              <a:spcBef>
                <a:spcPts val="600"/>
              </a:spcBef>
              <a:buFont typeface="Wingdings" panose="05000000000000000000" pitchFamily="2" charset="2"/>
              <a:buChar char="v"/>
            </a:pPr>
            <a:r>
              <a:rPr lang="en-US" sz="1600" dirty="0">
                <a:latin typeface="Times New Roman" panose="02020603050405020304" pitchFamily="18" charset="0"/>
                <a:ea typeface="Arial Unicode MS" pitchFamily="34" charset="-128"/>
                <a:cs typeface="Times New Roman" panose="02020603050405020304" pitchFamily="18" charset="0"/>
              </a:rPr>
              <a:t>The levitating droplet cluster of water droplets is a novel</a:t>
            </a:r>
            <a:r>
              <a:rPr lang="ru-RU" sz="1600" dirty="0">
                <a:latin typeface="Times New Roman" panose="02020603050405020304" pitchFamily="18" charset="0"/>
                <a:ea typeface="Arial Unicode MS" pitchFamily="34" charset="-128"/>
                <a:cs typeface="Times New Roman" panose="02020603050405020304" pitchFamily="18" charset="0"/>
              </a:rPr>
              <a:t> </a:t>
            </a:r>
            <a:r>
              <a:rPr lang="en-US" sz="1600" dirty="0">
                <a:latin typeface="Times New Roman" panose="02020603050405020304" pitchFamily="18" charset="0"/>
                <a:ea typeface="Arial Unicode MS" pitchFamily="34" charset="-128"/>
                <a:cs typeface="Times New Roman" panose="02020603050405020304" pitchFamily="18" charset="0"/>
              </a:rPr>
              <a:t>state of existence of condensed matter.  </a:t>
            </a:r>
          </a:p>
          <a:p>
            <a:pPr marL="285750" indent="-285750" algn="just">
              <a:spcBef>
                <a:spcPts val="600"/>
              </a:spcBef>
              <a:buFont typeface="Wingdings" panose="05000000000000000000" pitchFamily="2" charset="2"/>
              <a:buChar char="v"/>
            </a:pPr>
            <a:r>
              <a:rPr lang="en-US" sz="1600" dirty="0">
                <a:latin typeface="Times New Roman" panose="02020603050405020304" pitchFamily="18" charset="0"/>
                <a:ea typeface="Arial Unicode MS" pitchFamily="34" charset="-128"/>
                <a:cs typeface="Times New Roman" panose="02020603050405020304" pitchFamily="18" charset="0"/>
              </a:rPr>
              <a:t>Physical reasoning of ordering observed in droplets clusters remains debatable.</a:t>
            </a:r>
          </a:p>
          <a:p>
            <a:pPr marL="285750" indent="-285750" algn="just">
              <a:spcBef>
                <a:spcPts val="600"/>
              </a:spcBef>
              <a:buFont typeface="Wingdings" panose="05000000000000000000" pitchFamily="2" charset="2"/>
              <a:buChar char="v"/>
            </a:pPr>
            <a:r>
              <a:rPr lang="en-US" sz="1600" dirty="0">
                <a:latin typeface="Times New Roman" panose="02020603050405020304" pitchFamily="18" charset="0"/>
                <a:ea typeface="Arial Unicode MS" pitchFamily="34" charset="-128"/>
                <a:cs typeface="Times New Roman" panose="02020603050405020304" pitchFamily="18" charset="0"/>
              </a:rPr>
              <a:t>A droplet cluster enables contactless manipulation of chemical and bio-chemical samples. </a:t>
            </a:r>
          </a:p>
          <a:p>
            <a:pPr marL="285750" indent="-285750" algn="just">
              <a:spcBef>
                <a:spcPts val="600"/>
              </a:spcBef>
              <a:buFont typeface="Wingdings" panose="05000000000000000000" pitchFamily="2" charset="2"/>
              <a:buChar char="v"/>
            </a:pPr>
            <a:r>
              <a:rPr lang="en-US" sz="1600" dirty="0">
                <a:latin typeface="Times New Roman" panose="02020603050405020304" pitchFamily="18" charset="0"/>
                <a:ea typeface="Arial Unicode MS" pitchFamily="34" charset="-128"/>
                <a:cs typeface="Times New Roman" panose="02020603050405020304" pitchFamily="18" charset="0"/>
              </a:rPr>
              <a:t>The external electric field enables the control of the parameters of </a:t>
            </a:r>
            <a:r>
              <a:rPr lang="en-GB" sz="1600" dirty="0">
                <a:latin typeface="Times New Roman" panose="02020603050405020304" pitchFamily="18" charset="0"/>
                <a:ea typeface="Arial Unicode MS" pitchFamily="34" charset="-128"/>
                <a:cs typeface="Times New Roman" panose="02020603050405020304" pitchFamily="18" charset="0"/>
              </a:rPr>
              <a:t>droplet clusters. </a:t>
            </a:r>
          </a:p>
        </p:txBody>
      </p:sp>
    </p:spTree>
    <p:extLst>
      <p:ext uri="{BB962C8B-B14F-4D97-AF65-F5344CB8AC3E}">
        <p14:creationId xmlns:p14="http://schemas.microsoft.com/office/powerpoint/2010/main" val="28320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a:xfrm>
            <a:off x="512299" y="494412"/>
            <a:ext cx="8229600" cy="479726"/>
          </a:xfrm>
        </p:spPr>
        <p:txBody>
          <a:bodyPr/>
          <a:lstStyle/>
          <a:p>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latin typeface="Times New Roman" panose="02020603050405020304" pitchFamily="18" charset="0"/>
              </a:rPr>
              <a:t/>
            </a:r>
            <a:br>
              <a:rPr lang="en-GB" altLang="en-US" sz="1800" b="1" noProof="1">
                <a:latin typeface="Times New Roman" panose="02020603050405020304" pitchFamily="18" charset="0"/>
              </a:rPr>
            </a:br>
            <a:r>
              <a:rPr lang="en-GB" altLang="en-US" sz="1800" b="1" noProof="1">
                <a:solidFill>
                  <a:schemeClr val="accent2"/>
                </a:solidFill>
                <a:latin typeface="Times New Roman" panose="02020603050405020304" pitchFamily="18" charset="0"/>
                <a:cs typeface="Times New Roman" panose="02020603050405020304" pitchFamily="18" charset="0"/>
              </a:rPr>
              <a:t>INTRODUCTORY INFORMATION ABOUT THE DROPLET CLUSTER</a:t>
            </a:r>
            <a:r>
              <a:rPr lang="en-GB" altLang="en-US" sz="1800" b="1" noProof="1">
                <a:solidFill>
                  <a:schemeClr val="accent2"/>
                </a:solidFill>
                <a:latin typeface="Times New Roman" panose="02020603050405020304" pitchFamily="18" charset="0"/>
              </a:rPr>
              <a:t/>
            </a:r>
            <a:br>
              <a:rPr lang="en-GB" altLang="en-US" sz="1800" b="1" noProof="1">
                <a:solidFill>
                  <a:schemeClr val="accent2"/>
                </a:solidFill>
                <a:latin typeface="Times New Roman" panose="02020603050405020304" pitchFamily="18" charset="0"/>
              </a:rPr>
            </a:br>
            <a:r>
              <a:rPr lang="en-GB" altLang="en-US" sz="1200" b="1" noProof="1">
                <a:solidFill>
                  <a:schemeClr val="accent2"/>
                </a:solidFill>
                <a:latin typeface="Times New Roman" panose="02020603050405020304" pitchFamily="18" charset="0"/>
              </a:rPr>
              <a:t> </a:t>
            </a:r>
            <a:r>
              <a:rPr lang="en-GB" altLang="en-US" sz="2000" b="1" noProof="1">
                <a:solidFill>
                  <a:schemeClr val="accent2"/>
                </a:solidFill>
                <a:latin typeface="Times New Roman" panose="02020603050405020304" pitchFamily="18" charset="0"/>
              </a:rPr>
              <a:t/>
            </a:r>
            <a:br>
              <a:rPr lang="en-GB" altLang="en-US" sz="2000" b="1" noProof="1">
                <a:solidFill>
                  <a:schemeClr val="accent2"/>
                </a:solidFill>
                <a:latin typeface="Times New Roman" panose="02020603050405020304" pitchFamily="18" charset="0"/>
              </a:rPr>
            </a:br>
            <a:r>
              <a:rPr lang="ru-RU" altLang="en-US" sz="1800" dirty="0"/>
              <a:t/>
            </a:r>
            <a:br>
              <a:rPr lang="ru-RU" altLang="en-US" sz="1800" dirty="0"/>
            </a:br>
            <a:r>
              <a:rPr lang="ru-RU" altLang="en-US" sz="1800" dirty="0"/>
              <a:t/>
            </a:r>
            <a:br>
              <a:rPr lang="ru-RU" altLang="en-US" sz="1800" dirty="0"/>
            </a:br>
            <a:r>
              <a:rPr lang="ru-RU" altLang="en-US" sz="1800" i="1" noProof="1">
                <a:latin typeface="Times New Roman" panose="02020603050405020304" pitchFamily="18" charset="0"/>
              </a:rPr>
              <a:t/>
            </a:r>
            <a:br>
              <a:rPr lang="ru-RU" altLang="en-US" sz="1800" i="1" noProof="1">
                <a:latin typeface="Times New Roman" panose="02020603050405020304" pitchFamily="18" charset="0"/>
              </a:rPr>
            </a:br>
            <a:r>
              <a:rPr lang="ru-RU" altLang="en-US" b="1" noProof="1"/>
              <a:t/>
            </a:r>
            <a:br>
              <a:rPr lang="ru-RU" altLang="en-US" b="1" noProof="1"/>
            </a:br>
            <a:endParaRPr lang="ru-RU" altLang="en-US" b="1" noProof="1"/>
          </a:p>
        </p:txBody>
      </p:sp>
      <p:sp>
        <p:nvSpPr>
          <p:cNvPr id="10" name="Прямоугольник 9"/>
          <p:cNvSpPr/>
          <p:nvPr/>
        </p:nvSpPr>
        <p:spPr>
          <a:xfrm>
            <a:off x="162256" y="1357744"/>
            <a:ext cx="8929686" cy="584775"/>
          </a:xfrm>
          <a:prstGeom prst="rect">
            <a:avLst/>
          </a:prstGeom>
        </p:spPr>
        <p:txBody>
          <a:bodyPr wrap="square">
            <a:spAutoFit/>
          </a:bodyPr>
          <a:lstStyle/>
          <a:p>
            <a:pPr marL="285750" indent="-285750" algn="just">
              <a:buFont typeface="Wingdings" panose="05000000000000000000" pitchFamily="2" charset="2"/>
              <a:buChar char="Ø"/>
            </a:pPr>
            <a:r>
              <a:rPr lang="en-US" sz="1600" b="1" spc="-15" dirty="0">
                <a:ea typeface="Times New Roman" panose="02020603050405020304" pitchFamily="18" charset="0"/>
              </a:rPr>
              <a:t>The levitating clusters of regularly positioned small droplets are formed over the locally heated water surface. This phenomenon was observed for the first time by Alexander Fedorets in 2004.</a:t>
            </a:r>
          </a:p>
        </p:txBody>
      </p:sp>
      <p:pic>
        <p:nvPicPr>
          <p:cNvPr id="13" name="Рисунок 12" descr="f-1b"/>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4536504" cy="3269026"/>
          </a:xfrm>
          <a:prstGeom prst="rect">
            <a:avLst/>
          </a:prstGeom>
          <a:noFill/>
          <a:ln>
            <a:noFill/>
          </a:ln>
        </p:spPr>
      </p:pic>
      <p:sp>
        <p:nvSpPr>
          <p:cNvPr id="14" name="Прямоугольник 13"/>
          <p:cNvSpPr/>
          <p:nvPr/>
        </p:nvSpPr>
        <p:spPr>
          <a:xfrm>
            <a:off x="1403648" y="5925367"/>
            <a:ext cx="2016224" cy="338554"/>
          </a:xfrm>
          <a:prstGeom prst="rect">
            <a:avLst/>
          </a:prstGeom>
        </p:spPr>
        <p:txBody>
          <a:bodyPr wrap="square">
            <a:spAutoFit/>
          </a:bodyPr>
          <a:lstStyle/>
          <a:p>
            <a:r>
              <a:rPr lang="en-US" sz="1600" b="1" dirty="0"/>
              <a:t>View from above</a:t>
            </a:r>
            <a:endParaRPr lang="en-GB" sz="1600" dirty="0"/>
          </a:p>
        </p:txBody>
      </p:sp>
      <p:sp>
        <p:nvSpPr>
          <p:cNvPr id="15" name="Прямоугольник 14"/>
          <p:cNvSpPr/>
          <p:nvPr/>
        </p:nvSpPr>
        <p:spPr>
          <a:xfrm>
            <a:off x="5148064" y="5925367"/>
            <a:ext cx="3150221" cy="338554"/>
          </a:xfrm>
          <a:prstGeom prst="rect">
            <a:avLst/>
          </a:prstGeom>
        </p:spPr>
        <p:txBody>
          <a:bodyPr wrap="none">
            <a:spAutoFit/>
          </a:bodyPr>
          <a:lstStyle/>
          <a:p>
            <a:r>
              <a:rPr lang="en-US" sz="1600" b="1" dirty="0"/>
              <a:t>Upward flow of condensing steam</a:t>
            </a:r>
            <a:endParaRPr lang="en-GB" sz="16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2492895"/>
            <a:ext cx="3233432" cy="3273699"/>
          </a:xfrm>
          <a:prstGeom prst="rect">
            <a:avLst/>
          </a:prstGeom>
        </p:spPr>
      </p:pic>
      <p:sp>
        <p:nvSpPr>
          <p:cNvPr id="2" name="TextBox 1"/>
          <p:cNvSpPr txBox="1"/>
          <p:nvPr/>
        </p:nvSpPr>
        <p:spPr>
          <a:xfrm>
            <a:off x="611560" y="2041841"/>
            <a:ext cx="8346363" cy="738664"/>
          </a:xfrm>
          <a:prstGeom prst="rect">
            <a:avLst/>
          </a:prstGeom>
          <a:noFill/>
        </p:spPr>
        <p:txBody>
          <a:bodyPr wrap="square" rtlCol="0">
            <a:spAutoFit/>
          </a:bodyPr>
          <a:lstStyle/>
          <a:p>
            <a:pPr algn="ctr"/>
            <a:r>
              <a:rPr lang="en-US" sz="1400" b="1" dirty="0" err="1">
                <a:solidFill>
                  <a:srgbClr val="7030A0"/>
                </a:solidFill>
              </a:rPr>
              <a:t>Fedorets</a:t>
            </a:r>
            <a:r>
              <a:rPr lang="en-US" sz="1400" b="1" dirty="0">
                <a:solidFill>
                  <a:srgbClr val="7030A0"/>
                </a:solidFill>
              </a:rPr>
              <a:t>, A. Droplet Cluster Journal of Experimental and Theoretical Physics Letters, 2004, 79 (8) 372–374 </a:t>
            </a:r>
            <a:r>
              <a:rPr lang="en-US" sz="1400" dirty="0"/>
              <a:t>. </a:t>
            </a:r>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1600" dirty="0"/>
              <a:t>The schematic of experimental setup: the water layer (1) on glass-ceramic substrate (2) with light-absorbing coating (3) is heated by laser beam (4) and generates droplet cluster (5) stabilized by infrared irradiation (6). (b) Side view of the cluster. (c) Top view, the infrared image and (d) radial temperature profiles of water surface under the cluster at the laser power of 208.6 </a:t>
            </a:r>
            <a:r>
              <a:rPr lang="en-US" sz="1600" dirty="0" err="1"/>
              <a:t>mW</a:t>
            </a:r>
            <a:r>
              <a:rPr lang="en-US" sz="1600" dirty="0"/>
              <a:t> (1), 297.1 </a:t>
            </a:r>
            <a:r>
              <a:rPr lang="en-US" sz="1600" dirty="0" err="1"/>
              <a:t>mW</a:t>
            </a:r>
            <a:r>
              <a:rPr lang="en-US" sz="1600" dirty="0"/>
              <a:t> (2), and 411.4 </a:t>
            </a:r>
            <a:r>
              <a:rPr lang="en-US" sz="1600" dirty="0" err="1"/>
              <a:t>mW</a:t>
            </a:r>
            <a:r>
              <a:rPr lang="en-US" sz="1600" dirty="0"/>
              <a:t> (3).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3" y="1628800"/>
            <a:ext cx="5762084" cy="5198680"/>
          </a:xfrm>
          <a:prstGeom prst="rect">
            <a:avLst/>
          </a:prstGeom>
        </p:spPr>
      </p:pic>
    </p:spTree>
    <p:extLst>
      <p:ext uri="{BB962C8B-B14F-4D97-AF65-F5344CB8AC3E}">
        <p14:creationId xmlns:p14="http://schemas.microsoft.com/office/powerpoint/2010/main" val="209500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file"/>
            <a:extLst>
              <a:ext uri="{FF2B5EF4-FFF2-40B4-BE49-F238E27FC236}">
                <a16:creationId xmlns:a16="http://schemas.microsoft.com/office/drawing/2014/main" id="{BD0D0848-F1DC-46B5-B65F-E8D1960EAFBA}"/>
              </a:ext>
            </a:extLst>
          </p:cNvPr>
          <p:cNvSpPr/>
          <p:nvPr/>
        </p:nvSpPr>
        <p:spPr>
          <a:xfrm>
            <a:off x="3131840" y="3429000"/>
            <a:ext cx="266429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file"/>
              </a:rPr>
              <a:t>Droplet_Cluster.avi</a:t>
            </a:r>
            <a:endParaRPr lang="en-IL" dirty="0"/>
          </a:p>
        </p:txBody>
      </p:sp>
      <p:sp>
        <p:nvSpPr>
          <p:cNvPr id="2" name="TextBox 1">
            <a:extLst>
              <a:ext uri="{FF2B5EF4-FFF2-40B4-BE49-F238E27FC236}">
                <a16:creationId xmlns:a16="http://schemas.microsoft.com/office/drawing/2014/main" id="{D1335FFF-01ED-47E3-8CE3-E3053DE2744F}"/>
              </a:ext>
            </a:extLst>
          </p:cNvPr>
          <p:cNvSpPr txBox="1"/>
          <p:nvPr/>
        </p:nvSpPr>
        <p:spPr>
          <a:xfrm>
            <a:off x="1583668" y="1772816"/>
            <a:ext cx="5976664" cy="707886"/>
          </a:xfrm>
          <a:prstGeom prst="rect">
            <a:avLst/>
          </a:prstGeom>
          <a:noFill/>
        </p:spPr>
        <p:txBody>
          <a:bodyPr wrap="square" rtlCol="0">
            <a:spAutoFit/>
          </a:bodyPr>
          <a:lstStyle/>
          <a:p>
            <a:pPr algn="ctr"/>
            <a:r>
              <a:rPr lang="en-US" sz="4000" dirty="0">
                <a:solidFill>
                  <a:srgbClr val="002060"/>
                </a:solidFill>
              </a:rPr>
              <a:t>Life of the droplet cluster</a:t>
            </a:r>
            <a:endParaRPr lang="en-IL" sz="4000" dirty="0">
              <a:solidFill>
                <a:srgbClr val="002060"/>
              </a:solidFill>
            </a:endParaRPr>
          </a:p>
        </p:txBody>
      </p:sp>
    </p:spTree>
    <p:extLst>
      <p:ext uri="{BB962C8B-B14F-4D97-AF65-F5344CB8AC3E}">
        <p14:creationId xmlns:p14="http://schemas.microsoft.com/office/powerpoint/2010/main" val="166890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1800" dirty="0"/>
              <a:t>Droplets are ordered within the cluster!</a:t>
            </a:r>
          </a:p>
        </p:txBody>
      </p:sp>
      <p:sp>
        <p:nvSpPr>
          <p:cNvPr id="3" name="Content Placeholder 2"/>
          <p:cNvSpPr>
            <a:spLocks noGrp="1"/>
          </p:cNvSpPr>
          <p:nvPr>
            <p:ph sz="quarter" idx="1"/>
          </p:nvPr>
        </p:nvSpPr>
        <p:spPr>
          <a:xfrm>
            <a:off x="457200" y="1600200"/>
            <a:ext cx="7643192" cy="2185988"/>
          </a:xfrm>
        </p:spPr>
        <p:txBody>
          <a:bodyPr/>
          <a:lstStyle/>
          <a:p>
            <a:pPr algn="ctr"/>
            <a:r>
              <a:rPr lang="en-US" dirty="0" err="1"/>
              <a:t>Voronoi</a:t>
            </a:r>
            <a:r>
              <a:rPr lang="en-US" dirty="0"/>
              <a:t> Tessellation was applied for quantification of ordering  </a:t>
            </a:r>
          </a:p>
        </p:txBody>
      </p:sp>
      <p:sp>
        <p:nvSpPr>
          <p:cNvPr id="4" name="Rectangle 2"/>
          <p:cNvSpPr>
            <a:spLocks noChangeArrowheads="1"/>
          </p:cNvSpPr>
          <p:nvPr/>
        </p:nvSpPr>
        <p:spPr bwMode="auto">
          <a:xfrm>
            <a:off x="4427984" y="47251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93232320"/>
              </p:ext>
            </p:extLst>
          </p:nvPr>
        </p:nvGraphicFramePr>
        <p:xfrm>
          <a:off x="2771800" y="3968750"/>
          <a:ext cx="4432318" cy="1352232"/>
        </p:xfrm>
        <a:graphic>
          <a:graphicData uri="http://schemas.openxmlformats.org/presentationml/2006/ole">
            <mc:AlternateContent xmlns:mc="http://schemas.openxmlformats.org/markup-compatibility/2006">
              <mc:Choice xmlns:v="urn:schemas-microsoft-com:vml" Requires="v">
                <p:oleObj spid="_x0000_s18539" r:id="rId3" imgW="1129810" imgH="342751" progId="Equation.3">
                  <p:embed/>
                </p:oleObj>
              </mc:Choice>
              <mc:Fallback>
                <p:oleObj r:id="rId3" imgW="1129810" imgH="342751"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968750"/>
                        <a:ext cx="4432318" cy="1352232"/>
                      </a:xfrm>
                      <a:prstGeom prst="rect">
                        <a:avLst/>
                      </a:prstGeom>
                      <a:noFill/>
                    </p:spPr>
                  </p:pic>
                </p:oleObj>
              </mc:Fallback>
            </mc:AlternateContent>
          </a:graphicData>
        </a:graphic>
      </p:graphicFrame>
      <p:sp>
        <p:nvSpPr>
          <p:cNvPr id="6" name="TextBox 5"/>
          <p:cNvSpPr txBox="1"/>
          <p:nvPr/>
        </p:nvSpPr>
        <p:spPr>
          <a:xfrm>
            <a:off x="1187624" y="3068960"/>
            <a:ext cx="7272808" cy="523220"/>
          </a:xfrm>
          <a:prstGeom prst="rect">
            <a:avLst/>
          </a:prstGeom>
          <a:noFill/>
        </p:spPr>
        <p:txBody>
          <a:bodyPr wrap="square" rtlCol="0">
            <a:spAutoFit/>
          </a:bodyPr>
          <a:lstStyle/>
          <a:p>
            <a:pPr algn="ctr"/>
            <a:r>
              <a:rPr lang="en-US" sz="2800" dirty="0" err="1"/>
              <a:t>Voronoi</a:t>
            </a:r>
            <a:r>
              <a:rPr lang="en-US" sz="2800" dirty="0"/>
              <a:t> Entropy</a:t>
            </a:r>
          </a:p>
        </p:txBody>
      </p:sp>
      <p:sp>
        <p:nvSpPr>
          <p:cNvPr id="7" name="TextBox 6"/>
          <p:cNvSpPr txBox="1"/>
          <p:nvPr/>
        </p:nvSpPr>
        <p:spPr>
          <a:xfrm>
            <a:off x="683568" y="5229200"/>
            <a:ext cx="7848872" cy="648072"/>
          </a:xfrm>
          <a:prstGeom prst="rect">
            <a:avLst/>
          </a:prstGeom>
          <a:noFill/>
        </p:spPr>
        <p:txBody>
          <a:bodyPr wrap="square" rtlCol="0">
            <a:spAutoFit/>
          </a:bodyPr>
          <a:lstStyle/>
          <a:p>
            <a:pPr algn="ctr"/>
            <a:r>
              <a:rPr lang="en-US" dirty="0"/>
              <a:t>where </a:t>
            </a:r>
            <a:r>
              <a:rPr lang="en-US" i="1" dirty="0" err="1"/>
              <a:t>P</a:t>
            </a:r>
            <a:r>
              <a:rPr lang="en-US" i="1" baseline="-25000" dirty="0" err="1"/>
              <a:t>n</a:t>
            </a:r>
            <a:r>
              <a:rPr lang="en-US" dirty="0"/>
              <a:t> is the fraction of polygons with k sides or edges (also called the coordination number of the polygon) in a given </a:t>
            </a:r>
            <a:r>
              <a:rPr lang="en-US" dirty="0" err="1"/>
              <a:t>Voronoi</a:t>
            </a:r>
            <a:r>
              <a:rPr lang="en-US" dirty="0"/>
              <a:t> diagram)</a:t>
            </a:r>
          </a:p>
        </p:txBody>
      </p:sp>
      <p:sp>
        <p:nvSpPr>
          <p:cNvPr id="8" name="TextBox 7"/>
          <p:cNvSpPr txBox="1"/>
          <p:nvPr/>
        </p:nvSpPr>
        <p:spPr>
          <a:xfrm>
            <a:off x="899592" y="6309320"/>
            <a:ext cx="7992888" cy="461665"/>
          </a:xfrm>
          <a:prstGeom prst="rect">
            <a:avLst/>
          </a:prstGeom>
          <a:noFill/>
        </p:spPr>
        <p:txBody>
          <a:bodyPr wrap="square" rtlCol="0">
            <a:spAutoFit/>
          </a:bodyPr>
          <a:lstStyle/>
          <a:p>
            <a:r>
              <a:rPr lang="en-US" sz="1200" dirty="0"/>
              <a:t> Ed. </a:t>
            </a:r>
            <a:r>
              <a:rPr lang="en-US" sz="1200" dirty="0" err="1"/>
              <a:t>Bormashenko</a:t>
            </a:r>
            <a:r>
              <a:rPr lang="en-US" sz="1200" dirty="0"/>
              <a:t>, M. </a:t>
            </a:r>
            <a:r>
              <a:rPr lang="en-US" sz="1200" dirty="0" err="1"/>
              <a:t>Frenkel</a:t>
            </a:r>
            <a:r>
              <a:rPr lang="en-US" sz="1200" dirty="0"/>
              <a:t>, A. </a:t>
            </a:r>
            <a:r>
              <a:rPr lang="en-US" sz="1200" dirty="0" err="1"/>
              <a:t>Vilk</a:t>
            </a:r>
            <a:r>
              <a:rPr lang="en-US" sz="1200" dirty="0"/>
              <a:t>, I. </a:t>
            </a:r>
            <a:r>
              <a:rPr lang="en-US" sz="1200" dirty="0" err="1"/>
              <a:t>Legchenkova</a:t>
            </a:r>
            <a:r>
              <a:rPr lang="en-US" sz="1200" dirty="0"/>
              <a:t>, A. A. </a:t>
            </a:r>
            <a:r>
              <a:rPr lang="en-US" sz="1200" dirty="0" err="1"/>
              <a:t>Fedorets</a:t>
            </a:r>
            <a:r>
              <a:rPr lang="en-US" sz="1200" dirty="0"/>
              <a:t>, N. E. </a:t>
            </a:r>
            <a:r>
              <a:rPr lang="en-US" sz="1200" dirty="0" err="1"/>
              <a:t>Aktaev</a:t>
            </a:r>
            <a:r>
              <a:rPr lang="en-US" sz="1200" dirty="0"/>
              <a:t>, L. A. </a:t>
            </a:r>
            <a:r>
              <a:rPr lang="en-US" sz="1200" dirty="0" err="1"/>
              <a:t>Dombrovsky</a:t>
            </a:r>
            <a:r>
              <a:rPr lang="en-US" sz="1200" dirty="0"/>
              <a:t>, M.  </a:t>
            </a:r>
            <a:r>
              <a:rPr lang="en-US" sz="1200" dirty="0" err="1"/>
              <a:t>Nosonovsky</a:t>
            </a:r>
            <a:r>
              <a:rPr lang="en-US" sz="1200" dirty="0"/>
              <a:t>, Characterization of Self-Assembled 2D Patterns with </a:t>
            </a:r>
            <a:r>
              <a:rPr lang="en-US" sz="1200" dirty="0" err="1"/>
              <a:t>Voronoi</a:t>
            </a:r>
            <a:r>
              <a:rPr lang="en-US" sz="1200" dirty="0"/>
              <a:t>, </a:t>
            </a:r>
            <a:r>
              <a:rPr lang="en-US" sz="1200" i="1" dirty="0"/>
              <a:t>Entropy</a:t>
            </a:r>
            <a:r>
              <a:rPr lang="en-US" sz="1200" dirty="0"/>
              <a:t> 2018, 20(12), 956.</a:t>
            </a:r>
          </a:p>
        </p:txBody>
      </p:sp>
    </p:spTree>
    <p:extLst>
      <p:ext uri="{BB962C8B-B14F-4D97-AF65-F5344CB8AC3E}">
        <p14:creationId xmlns:p14="http://schemas.microsoft.com/office/powerpoint/2010/main" val="79526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1600" dirty="0"/>
              <a:t>Self-organization of a droplet cluster. (a) The image of the cluster and (b) the Voronoi tessellation of the cluster. Yellow (1,9), gray (4–8), and blue (3,2) polygons have five, six, and seven neighbors, correspondingly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82" y="1700204"/>
            <a:ext cx="7683142" cy="4416384"/>
          </a:xfrm>
          <a:prstGeom prst="rect">
            <a:avLst/>
          </a:prstGeom>
        </p:spPr>
      </p:pic>
    </p:spTree>
    <p:extLst>
      <p:ext uri="{BB962C8B-B14F-4D97-AF65-F5344CB8AC3E}">
        <p14:creationId xmlns:p14="http://schemas.microsoft.com/office/powerpoint/2010/main" val="25388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2400" dirty="0"/>
              <a:t> Self-assembly of a droplet cluster over a heated water and (b) the </a:t>
            </a:r>
            <a:r>
              <a:rPr lang="en-US" sz="2400" dirty="0" err="1"/>
              <a:t>Voronoi</a:t>
            </a:r>
            <a:r>
              <a:rPr lang="en-US" sz="2400" dirty="0"/>
              <a:t> entropy, </a:t>
            </a:r>
            <a:r>
              <a:rPr lang="en-US" sz="2400" i="1" dirty="0"/>
              <a:t>S</a:t>
            </a:r>
            <a:r>
              <a:rPr lang="en-US" sz="2400" dirty="0"/>
              <a:t> (blue), correlated with the number of droplets, </a:t>
            </a:r>
            <a:r>
              <a:rPr lang="en-US" sz="2400" i="1" dirty="0"/>
              <a:t>N</a:t>
            </a:r>
            <a:r>
              <a:rPr lang="en-US" sz="2400" dirty="0"/>
              <a:t> (red).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700808"/>
            <a:ext cx="3474332" cy="4797152"/>
          </a:xfrm>
          <a:prstGeom prst="rect">
            <a:avLst/>
          </a:prstGeom>
        </p:spPr>
      </p:pic>
    </p:spTree>
    <p:extLst>
      <p:ext uri="{BB962C8B-B14F-4D97-AF65-F5344CB8AC3E}">
        <p14:creationId xmlns:p14="http://schemas.microsoft.com/office/powerpoint/2010/main" val="1172129857"/>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6994</TotalTime>
  <Words>1829</Words>
  <Application>Microsoft Office PowerPoint</Application>
  <PresentationFormat>On-screen Show (4:3)</PresentationFormat>
  <Paragraphs>120</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26</vt:i4>
      </vt:variant>
    </vt:vector>
  </HeadingPairs>
  <TitlesOfParts>
    <vt:vector size="38" baseType="lpstr">
      <vt:lpstr>Arial</vt:lpstr>
      <vt:lpstr>Arial Unicode MS</vt:lpstr>
      <vt:lpstr>Cambria Math</vt:lpstr>
      <vt:lpstr>MS Mincho</vt:lpstr>
      <vt:lpstr>Times</vt:lpstr>
      <vt:lpstr>Times New Roman</vt:lpstr>
      <vt:lpstr>Wingdings</vt:lpstr>
      <vt:lpstr>Оформление по умолчанию</vt:lpstr>
      <vt:lpstr>Microsoft Equation 3.0</vt:lpstr>
      <vt:lpstr>Bitmap Image</vt:lpstr>
      <vt:lpstr>Уравнение</vt:lpstr>
      <vt:lpstr>Graph</vt:lpstr>
      <vt:lpstr>                    PHYSICS OF SELF-ASSEMBLED LEVITATING CLUSTERS OF WATER DROPLETS  Alexander A. Fedorets 1, Leonid A. Dombrovsky 1,2,  Edward Bormashenko 3, Michael Nosonovsky 1,4  1University of Tyumen, Tyumen, Russia  2Joint Institute for High Temperatures, Moscow, Russia 3Ariel University, Ariel, Israel 4University of Wisconsin–Milwaukee, USA         </vt:lpstr>
      <vt:lpstr>Why is hot  water foggy? </vt:lpstr>
      <vt:lpstr>Outline</vt:lpstr>
      <vt:lpstr>        INTRODUCTORY INFORMATION ABOUT THE DROPLET CLUSTER       </vt:lpstr>
      <vt:lpstr>The schematic of experimental setup: the water layer (1) on glass-ceramic substrate (2) with light-absorbing coating (3) is heated by laser beam (4) and generates droplet cluster (5) stabilized by infrared irradiation (6). (b) Side view of the cluster. (c) Top view, the infrared image and (d) radial temperature profiles of water surface under the cluster at the laser power of 208.6 mW (1), 297.1 mW (2), and 411.4 mW (3).</vt:lpstr>
      <vt:lpstr>PowerPoint Presentation</vt:lpstr>
      <vt:lpstr>Droplets are ordered within the cluster!</vt:lpstr>
      <vt:lpstr>Self-organization of a droplet cluster. (a) The image of the cluster and (b) the Voronoi tessellation of the cluster. Yellow (1,9), gray (4–8), and blue (3,2) polygons have five, six, and seven neighbors, correspondingly</vt:lpstr>
      <vt:lpstr> Self-assembly of a droplet cluster over a heated water and (b) the Voronoi entropy, S (blue), correlated with the number of droplets, N (red).</vt:lpstr>
      <vt:lpstr>PowerPoint Presentation</vt:lpstr>
      <vt:lpstr>What is the physical reasoning for ordering?</vt:lpstr>
      <vt:lpstr>. The effective potential for two droplets in the cluster located at x1 =x and x2=-x. The effective “main” force, repulsion force, and their superposition are shown.  </vt:lpstr>
      <vt:lpstr>PowerPoint Presentation</vt:lpstr>
      <vt:lpstr>       THE MAIN RESULTS ON MANAGING THE CLUSTERS       </vt:lpstr>
      <vt:lpstr>Managing the cluster with  the electric field</vt:lpstr>
      <vt:lpstr>        EXPERIMENTAL SET-UP        </vt:lpstr>
      <vt:lpstr>        LOCAL ELECTRIC FIELD AND POLARIZATION OF DROPLETS       </vt:lpstr>
      <vt:lpstr>        EXPERIMENTALLY OBSERVED UNFAVOURABLE EFFECTS OF AN EXTERNAL ELECTRIC FIELD      </vt:lpstr>
      <vt:lpstr>        SOME IMPORTANT PHYSICAL RESULTS       </vt:lpstr>
      <vt:lpstr>Novel Phenomenon Chain Droplet Cluster</vt:lpstr>
      <vt:lpstr>Transition from a hexagonal to chain cluster.  Scale bar is 300 µm, time interval 26 s between the frames. </vt:lpstr>
      <vt:lpstr>Droplet cluster enables manufacturing of bio-aerosols   Maun problem in study of bio-aerosols: it is extremely difficult to observe airborne bacteria in situ, because it is impossible to trace individual micro-droplets constituting aerosols.    The droplet cluster technology allows the observation of isolated bio-aerosol droplets for extended periods of time (hours) and studying them with fluorescent microscopy. </vt:lpstr>
      <vt:lpstr>Microorganisms encapsulated into a droplet cluster.  Chlorella vulgaris Beijer, time interval is 2s between the frames, scale bar is 200 µm</vt:lpstr>
      <vt:lpstr>E-coli encapsulated into a droplet cluster. Scale bar is 200 µm, time interval  between the frames is 2 s.</vt:lpstr>
      <vt:lpstr>Conclusions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Absorption and scattering of radiation by particles and fibers  (as applied to radiation heat transfer problems)</dc:title>
  <dc:creator>Довольный пользователь Microsoft Office</dc:creator>
  <cp:lastModifiedBy>Mike NN</cp:lastModifiedBy>
  <cp:revision>812</cp:revision>
  <dcterms:created xsi:type="dcterms:W3CDTF">2003-11-12T17:01:26Z</dcterms:created>
  <dcterms:modified xsi:type="dcterms:W3CDTF">2019-06-05T17:48:51Z</dcterms:modified>
</cp:coreProperties>
</file>